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4" r:id="rId1"/>
    <p:sldMasterId id="2147483887" r:id="rId2"/>
  </p:sldMasterIdLst>
  <p:handoutMasterIdLst>
    <p:handoutMasterId r:id="rId26"/>
  </p:handoutMasterIdLst>
  <p:sldIdLst>
    <p:sldId id="256" r:id="rId3"/>
    <p:sldId id="286" r:id="rId4"/>
    <p:sldId id="305" r:id="rId5"/>
    <p:sldId id="306" r:id="rId6"/>
    <p:sldId id="315" r:id="rId7"/>
    <p:sldId id="317" r:id="rId8"/>
    <p:sldId id="307" r:id="rId9"/>
    <p:sldId id="320" r:id="rId10"/>
    <p:sldId id="318" r:id="rId11"/>
    <p:sldId id="355" r:id="rId12"/>
    <p:sldId id="319" r:id="rId13"/>
    <p:sldId id="356" r:id="rId14"/>
    <p:sldId id="321" r:id="rId15"/>
    <p:sldId id="326" r:id="rId16"/>
    <p:sldId id="324" r:id="rId17"/>
    <p:sldId id="341" r:id="rId18"/>
    <p:sldId id="352" r:id="rId19"/>
    <p:sldId id="346" r:id="rId20"/>
    <p:sldId id="347" r:id="rId21"/>
    <p:sldId id="348" r:id="rId22"/>
    <p:sldId id="349" r:id="rId23"/>
    <p:sldId id="350" r:id="rId24"/>
    <p:sldId id="361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bw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1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B9A5D-DB4E-EC4F-866E-2F60318C64F9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E5822-43BF-8A43-8D68-08F12F6287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19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0" y="1572768"/>
            <a:ext cx="4910328" cy="2130552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3711388"/>
            <a:ext cx="4910328" cy="8869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F4C3B-12BB-4EC8-A596-2037BFBCFD5E}" type="datetime1">
              <a:rPr lang="en-US" smtClean="0"/>
              <a:pPr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41667-7291-42E8-B00B-345BA5840895}" type="slidenum">
              <a:rPr/>
              <a:pPr/>
              <a:t>‹#›</a:t>
            </a:fld>
            <a:endParaRPr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121024" y="85165"/>
            <a:ext cx="4433047" cy="4433047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79294" y="112058"/>
            <a:ext cx="4201255" cy="4201255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5" name="Oval 34"/>
          <p:cNvSpPr/>
          <p:nvPr/>
        </p:nvSpPr>
        <p:spPr>
          <a:xfrm>
            <a:off x="264460" y="138952"/>
            <a:ext cx="3988777" cy="4056383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Oval 36"/>
          <p:cNvSpPr/>
          <p:nvPr/>
        </p:nvSpPr>
        <p:spPr>
          <a:xfrm>
            <a:off x="264460" y="138953"/>
            <a:ext cx="3897026" cy="3897026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127000" dist="63500" dir="162000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1178859"/>
            <a:ext cx="9144000" cy="45291"/>
            <a:chOff x="0" y="1613647"/>
            <a:chExt cx="9144000" cy="45291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0" y="5715000"/>
            <a:ext cx="9144000" cy="45291"/>
            <a:chOff x="0" y="1613647"/>
            <a:chExt cx="9144000" cy="45291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3581400" cy="1252538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895600"/>
            <a:ext cx="3581400" cy="2438400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4285131" y="1116106"/>
            <a:ext cx="4724400" cy="472440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3386" y="1148001"/>
            <a:ext cx="4434840" cy="4434987"/>
          </a:xfrm>
          <a:prstGeom prst="ellipse">
            <a:avLst/>
          </a:prstGeom>
          <a:effectLst>
            <a:innerShdw blurRad="63500" dist="50800" dir="18900000">
              <a:prstClr val="black">
                <a:alpha val="30000"/>
              </a:prstClr>
            </a:inn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6500" y="609600"/>
            <a:ext cx="15875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629400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6499" y="6356350"/>
            <a:ext cx="1148229" cy="365125"/>
          </a:xfrm>
        </p:spPr>
        <p:txBody>
          <a:bodyPr/>
          <a:lstStyle/>
          <a:p>
            <a:fld id="{FC359912-2B03-C647-B549-D94E3CB8CA0D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 rot="5400000">
            <a:off x="4065260" y="3406355"/>
            <a:ext cx="6858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86B0F-19C3-BB4D-ADBD-08CA8D9E8FDF}" type="datetimeFigureOut">
              <a:rPr lang="en-US" smtClean="0">
                <a:solidFill>
                  <a:prstClr val="black"/>
                </a:solidFill>
              </a:rPr>
              <a:pPr/>
              <a:t>2/16/2016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85A1E-EAB8-BF4D-B312-0048C12A4DD9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10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5376" y="1573306"/>
            <a:ext cx="3653117" cy="2133600"/>
          </a:xfrm>
        </p:spPr>
        <p:txBody>
          <a:bodyPr anchor="b" anchorCtr="0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65376" y="3998259"/>
            <a:ext cx="3653117" cy="883024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134471" y="685800"/>
            <a:ext cx="5268049" cy="526804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Oval 16"/>
          <p:cNvSpPr/>
          <p:nvPr/>
        </p:nvSpPr>
        <p:spPr>
          <a:xfrm>
            <a:off x="229676" y="712694"/>
            <a:ext cx="4983480" cy="4983480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241232" y="716992"/>
            <a:ext cx="4906459" cy="4852935"/>
          </a:xfrm>
          <a:prstGeom prst="ellipse">
            <a:avLst/>
          </a:prstGeom>
          <a:effectLst>
            <a:innerShdw blurRad="63500" dist="50800" dir="16200000">
              <a:prstClr val="black">
                <a:alpha val="30000"/>
              </a:prstClr>
            </a:innerShdw>
          </a:effectLst>
        </p:spPr>
        <p:txBody>
          <a:bodyPr>
            <a:normAutofit/>
          </a:bodyPr>
          <a:lstStyle>
            <a:lvl1pPr algn="r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8013" cy="1362075"/>
          </a:xfrm>
        </p:spPr>
        <p:txBody>
          <a:bodyPr anchor="b" anchorCtr="0">
            <a:normAutofit/>
          </a:bodyPr>
          <a:lstStyle>
            <a:lvl1pPr algn="ctr">
              <a:defRPr sz="48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29013"/>
            <a:ext cx="8228013" cy="1347787"/>
          </a:xfrm>
        </p:spPr>
        <p:txBody>
          <a:bodyPr anchor="t" anchorCtr="0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7FD2D-5A5F-45B1-82F9-83DDE5E26DCD}" type="datetime1">
              <a:rPr lang="en-US" smtClean="0"/>
              <a:pPr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2400" dirty="0">
              <a:solidFill>
                <a:srgbClr val="FFFFFF"/>
              </a:solidFill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0" y="1447800"/>
            <a:ext cx="9144000" cy="45291"/>
            <a:chOff x="0" y="1613647"/>
            <a:chExt cx="9144000" cy="45291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0"/>
          <p:cNvGrpSpPr/>
          <p:nvPr/>
        </p:nvGrpSpPr>
        <p:grpSpPr>
          <a:xfrm>
            <a:off x="0" y="4939553"/>
            <a:ext cx="9144000" cy="45291"/>
            <a:chOff x="0" y="1613647"/>
            <a:chExt cx="9144000" cy="45291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1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58906"/>
            <a:ext cx="3602039" cy="116205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3388" y="273051"/>
            <a:ext cx="4206240" cy="57785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1905001"/>
            <a:ext cx="3602039" cy="3733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1"/>
            <a:ext cx="8229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7112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59912-2B03-C647-B549-D94E3CB8CA0D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4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22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0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5EB86B0F-19C3-BB4D-ADBD-08CA8D9E8FDF}" type="datetimeFigureOut">
              <a:rPr lang="en-US" smtClean="0">
                <a:solidFill>
                  <a:prstClr val="black"/>
                </a:solidFill>
              </a:rPr>
              <a:pPr/>
              <a:t>2/16/2016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D6285A1E-EAB8-BF4D-B312-0048C12A4DD9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3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4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5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Medieval Europe – Kingdoms and Christianity: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318145" y="3529013"/>
            <a:ext cx="8228013" cy="1347787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	The Byzantine Empire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761433"/>
            <a:ext cx="9144000" cy="509656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Emperor Leo III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Forbade use of holy images</a:t>
            </a:r>
            <a:endParaRPr lang="en-US" sz="3200" dirty="0" smtClean="0"/>
          </a:p>
          <a:p>
            <a:pPr>
              <a:lnSpc>
                <a:spcPct val="150000"/>
              </a:lnSpc>
            </a:pPr>
            <a:r>
              <a:rPr lang="en-US" sz="3200" dirty="0" smtClean="0"/>
              <a:t>Western clergy unhappy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Religious Conflicts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9854" y="2112817"/>
            <a:ext cx="3034145" cy="40455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525"/>
            <a:ext cx="9144000" cy="557847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Christianity develops differently in Eastern and Western Roman Empires</a:t>
            </a:r>
          </a:p>
          <a:p>
            <a:r>
              <a:rPr lang="en-US" sz="3600" dirty="0" smtClean="0"/>
              <a:t>Two churches disagree over religious doctrines</a:t>
            </a:r>
          </a:p>
          <a:p>
            <a:pPr>
              <a:lnSpc>
                <a:spcPct val="150000"/>
              </a:lnSpc>
            </a:pPr>
            <a:endParaRPr lang="en-US" sz="32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smtClean="0"/>
              <a:t>Religious Conflicts</a:t>
            </a:r>
            <a:endParaRPr lang="en-US" b="1" u="sng" dirty="0"/>
          </a:p>
        </p:txBody>
      </p:sp>
      <p:pic>
        <p:nvPicPr>
          <p:cNvPr id="4" name="Picture 3" descr="vatic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879273"/>
            <a:ext cx="4477559" cy="2978727"/>
          </a:xfrm>
          <a:prstGeom prst="rect">
            <a:avLst/>
          </a:prstGeom>
        </p:spPr>
      </p:pic>
      <p:pic>
        <p:nvPicPr>
          <p:cNvPr id="5" name="Picture 4" descr="hagiasophialas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993" y="3879273"/>
            <a:ext cx="4240007" cy="2978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525"/>
            <a:ext cx="9144000" cy="55784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1054 – </a:t>
            </a:r>
            <a:r>
              <a:rPr lang="en-US" sz="3200" dirty="0" smtClean="0">
                <a:solidFill>
                  <a:srgbClr val="FF0000"/>
                </a:solidFill>
              </a:rPr>
              <a:t>The Great Schism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Churches split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East = Orthodox Church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West = Roman Catholic Church</a:t>
            </a: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Religious Conflicts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6427" y="1854140"/>
            <a:ext cx="3207573" cy="42622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43001"/>
            <a:ext cx="9144000" cy="5715000"/>
          </a:xfrm>
        </p:spPr>
        <p:txBody>
          <a:bodyPr>
            <a:normAutofit/>
          </a:bodyPr>
          <a:lstStyle/>
          <a:p>
            <a:pPr>
              <a:lnSpc>
                <a:spcPts val="4540"/>
              </a:lnSpc>
            </a:pPr>
            <a:r>
              <a:rPr lang="en-US" sz="3200" u="sng" dirty="0" smtClean="0"/>
              <a:t>What events led to The Great Schism (the division of the church) in 1054?</a:t>
            </a:r>
          </a:p>
          <a:p>
            <a:pPr lvl="1">
              <a:lnSpc>
                <a:spcPts val="4540"/>
              </a:lnSpc>
            </a:pPr>
            <a:r>
              <a:rPr lang="en-US" sz="3200" dirty="0" smtClean="0"/>
              <a:t>Pope and patriarch excommunicate each other over religious doctrines</a:t>
            </a:r>
          </a:p>
          <a:p>
            <a:pPr lvl="1">
              <a:lnSpc>
                <a:spcPts val="4540"/>
              </a:lnSpc>
            </a:pPr>
            <a:r>
              <a:rPr lang="en-US" sz="3200" dirty="0" smtClean="0"/>
              <a:t>Great distance between two empires caused a lack of communication</a:t>
            </a:r>
          </a:p>
          <a:p>
            <a:pPr lvl="1">
              <a:lnSpc>
                <a:spcPts val="4540"/>
              </a:lnSpc>
            </a:pPr>
            <a:r>
              <a:rPr lang="en-US" sz="3200" dirty="0" smtClean="0"/>
              <a:t>Roman </a:t>
            </a:r>
            <a:r>
              <a:rPr lang="en-US" sz="3200" dirty="0" smtClean="0"/>
              <a:t>pope claimed superiority over other patriarchs </a:t>
            </a:r>
          </a:p>
          <a:p>
            <a:pPr>
              <a:lnSpc>
                <a:spcPct val="150000"/>
              </a:lnSpc>
            </a:pPr>
            <a:endParaRPr lang="en-US" sz="32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Religious Conflicts</a:t>
            </a:r>
            <a:endParaRPr 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13102"/>
            <a:ext cx="9144000" cy="5244898"/>
          </a:xfrm>
        </p:spPr>
        <p:txBody>
          <a:bodyPr>
            <a:normAutofit/>
          </a:bodyPr>
          <a:lstStyle/>
          <a:p>
            <a:pPr>
              <a:lnSpc>
                <a:spcPts val="10840"/>
              </a:lnSpc>
            </a:pPr>
            <a:r>
              <a:rPr lang="en-US" sz="4000" dirty="0" smtClean="0"/>
              <a:t>Riots</a:t>
            </a:r>
          </a:p>
          <a:p>
            <a:pPr>
              <a:lnSpc>
                <a:spcPts val="10840"/>
              </a:lnSpc>
            </a:pPr>
            <a:r>
              <a:rPr lang="en-US" sz="4000" dirty="0" smtClean="0"/>
              <a:t>The Plague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smtClean="0"/>
              <a:t>Empire Declines</a:t>
            </a:r>
            <a:endParaRPr lang="en-US" b="1" u="sng" dirty="0"/>
          </a:p>
        </p:txBody>
      </p:sp>
      <p:pic>
        <p:nvPicPr>
          <p:cNvPr id="4" name="Picture 3" descr="plague jus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532" y="1241525"/>
            <a:ext cx="5857468" cy="56164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" y="1288627"/>
            <a:ext cx="4987426" cy="556937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ts val="10840"/>
              </a:lnSpc>
            </a:pPr>
            <a:r>
              <a:rPr lang="en-US" sz="4000" dirty="0" smtClean="0"/>
              <a:t>Foreign Enemies</a:t>
            </a:r>
          </a:p>
          <a:p>
            <a:pPr>
              <a:lnSpc>
                <a:spcPts val="10840"/>
              </a:lnSpc>
            </a:pPr>
            <a:r>
              <a:rPr lang="en-US" sz="4000" dirty="0" smtClean="0"/>
              <a:t>Justinian’s death in 565</a:t>
            </a:r>
          </a:p>
          <a:p>
            <a:pPr>
              <a:lnSpc>
                <a:spcPts val="10840"/>
              </a:lnSpc>
            </a:pPr>
            <a:r>
              <a:rPr lang="en-US" sz="4000" dirty="0" smtClean="0"/>
              <a:t>Internal Weaknesses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smtClean="0"/>
              <a:t>Empire Declines</a:t>
            </a:r>
            <a:endParaRPr lang="en-US" b="1" u="sng" dirty="0"/>
          </a:p>
        </p:txBody>
      </p:sp>
      <p:pic>
        <p:nvPicPr>
          <p:cNvPr id="5" name="Picture 4" descr="98d5169e9b733da3992442ed2840eb78_1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830" y="1288627"/>
            <a:ext cx="4314170" cy="55693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Medieval Europe – Kingdoms and Christianity: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318145" y="3529013"/>
            <a:ext cx="8228013" cy="1347787"/>
          </a:xfrm>
        </p:spPr>
        <p:txBody>
          <a:bodyPr>
            <a:normAutofit lnSpcReduction="10000"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	Christianity in Western Europe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/>
          <a:lstStyle/>
          <a:p>
            <a:r>
              <a:rPr lang="en-US" u="sng" dirty="0" smtClean="0"/>
              <a:t>Main Idea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616314"/>
            <a:ext cx="8692471" cy="52416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The spread of Christianity, largely through the work of missionaries and monk, helped unify western Europe after the collapse of the Roman Empire.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43001"/>
            <a:ext cx="9144000" cy="5715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Medieval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Middle Ages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After fall of Rome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Many people’s lives filled with hardship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Christendom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Linked a common religion and community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u="sng" dirty="0" smtClean="0"/>
              <a:t>Christian European Society</a:t>
            </a:r>
            <a:endParaRPr 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43001"/>
            <a:ext cx="9144000" cy="5715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Appeal of Christianity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Patrick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Went from Britain to Ireland to preach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Helped convert nearly all of Ireland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u="sng" dirty="0" smtClean="0"/>
              <a:t>Spreading Christianity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779" y="4125148"/>
            <a:ext cx="2314222" cy="27328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/>
          <a:lstStyle/>
          <a:p>
            <a:r>
              <a:rPr lang="en-US" u="sng" dirty="0" smtClean="0"/>
              <a:t>Main Idea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616314"/>
            <a:ext cx="8692471" cy="52416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The Byzantine Empire, once the eastern half of the Roman Empire, was held together for centuries by strong leaders, profitable trade, and the influence of Christianity.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770704"/>
            <a:ext cx="9144000" cy="508729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Gregory the Great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Changed views on papacy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Pope supreme patriarch of the church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Supported missionary work and </a:t>
            </a:r>
            <a:r>
              <a:rPr lang="en-US" sz="3000" dirty="0" smtClean="0">
                <a:solidFill>
                  <a:srgbClr val="FF0000"/>
                </a:solidFill>
              </a:rPr>
              <a:t>monasticism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Strengthening the Papacy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755" y="1143000"/>
            <a:ext cx="2162245" cy="26887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525"/>
            <a:ext cx="9144000" cy="55784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Conflicts over interpretation 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Augustine of Hippo</a:t>
            </a:r>
          </a:p>
          <a:p>
            <a:pPr lvl="1">
              <a:lnSpc>
                <a:spcPct val="150000"/>
              </a:lnSpc>
            </a:pPr>
            <a:r>
              <a:rPr lang="en-US" sz="3000" i="1" dirty="0" smtClean="0"/>
              <a:t>City of God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u="sng" dirty="0" smtClean="0"/>
              <a:t>Sharing Beliefs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8583" y="2642317"/>
            <a:ext cx="3865418" cy="42156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10507"/>
            <a:ext cx="9144000" cy="584749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Monasticism 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Monks 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Strict code of rules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Lived in monasteries (typically)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Abbot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Vows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Combination of prayer and labor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u="sng" dirty="0" smtClean="0"/>
              <a:t>Monks and Monasteries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7935" y="1965388"/>
            <a:ext cx="2436065" cy="39471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525"/>
            <a:ext cx="9144000" cy="55784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Helped preserve knowledge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Scholars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Copied manuscripts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Ran schools</a:t>
            </a:r>
          </a:p>
          <a:p>
            <a:pPr>
              <a:lnSpc>
                <a:spcPct val="150000"/>
              </a:lnSpc>
            </a:pPr>
            <a:endParaRPr lang="en-US" sz="32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u="sng" dirty="0" smtClean="0"/>
              <a:t>Monks and Monasteries</a:t>
            </a:r>
            <a:endParaRPr lang="en-US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834" y="1696538"/>
            <a:ext cx="3628166" cy="51614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11383"/>
            <a:ext cx="9144000" cy="5846618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>
                <a:solidFill>
                  <a:srgbClr val="FF0000"/>
                </a:solidFill>
              </a:rPr>
              <a:t>Byzantine Empire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/>
              <a:t>The eastern section of the former Roman empire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/>
              <a:t>Constantinople = capital</a:t>
            </a:r>
          </a:p>
          <a:p>
            <a:pPr lvl="2">
              <a:lnSpc>
                <a:spcPct val="150000"/>
              </a:lnSpc>
            </a:pPr>
            <a:r>
              <a:rPr lang="en-US" sz="3600" dirty="0" smtClean="0"/>
              <a:t>Controlled trade  between Asia and Europe</a:t>
            </a:r>
          </a:p>
          <a:p>
            <a:pPr lvl="2">
              <a:lnSpc>
                <a:spcPct val="150000"/>
              </a:lnSpc>
            </a:pPr>
            <a:r>
              <a:rPr lang="en-US" sz="3600" dirty="0" smtClean="0"/>
              <a:t>Protected by the seas</a:t>
            </a:r>
          </a:p>
          <a:p>
            <a:pPr lvl="1">
              <a:lnSpc>
                <a:spcPct val="150000"/>
              </a:lnSpc>
            </a:pP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A New Rome</a:t>
            </a:r>
            <a:endParaRPr 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83673"/>
            <a:ext cx="6234827" cy="587432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600" dirty="0" smtClean="0">
                <a:solidFill>
                  <a:srgbClr val="FF0000"/>
                </a:solidFill>
              </a:rPr>
              <a:t>Justinian</a:t>
            </a:r>
            <a:r>
              <a:rPr lang="en-US" sz="3600" dirty="0" smtClean="0"/>
              <a:t> becomes emperor of Byzantium in 527</a:t>
            </a:r>
          </a:p>
          <a:p>
            <a:pPr>
              <a:lnSpc>
                <a:spcPct val="200000"/>
              </a:lnSpc>
            </a:pPr>
            <a:r>
              <a:rPr lang="en-US" sz="3600" dirty="0" smtClean="0"/>
              <a:t>Wants to restore empire</a:t>
            </a:r>
          </a:p>
          <a:p>
            <a:pPr>
              <a:lnSpc>
                <a:spcPct val="200000"/>
              </a:lnSpc>
            </a:pPr>
            <a:r>
              <a:rPr lang="en-US" sz="3600" dirty="0" smtClean="0"/>
              <a:t>Revives and updates laws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Justinian I</a:t>
            </a:r>
            <a:endParaRPr lang="en-US" b="1" u="sng" dirty="0"/>
          </a:p>
        </p:txBody>
      </p:sp>
      <p:pic>
        <p:nvPicPr>
          <p:cNvPr id="5" name="Picture 4" descr="justini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845" y="3338944"/>
            <a:ext cx="3311155" cy="32970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10506"/>
            <a:ext cx="9144000" cy="5847495"/>
          </a:xfrm>
        </p:spPr>
        <p:txBody>
          <a:bodyPr>
            <a:normAutofit/>
          </a:bodyPr>
          <a:lstStyle/>
          <a:p>
            <a:pPr>
              <a:lnSpc>
                <a:spcPts val="6080"/>
              </a:lnSpc>
            </a:pPr>
            <a:r>
              <a:rPr lang="en-US" sz="3200" dirty="0" smtClean="0"/>
              <a:t>Greens and the Blues</a:t>
            </a:r>
          </a:p>
          <a:p>
            <a:pPr lvl="1">
              <a:lnSpc>
                <a:spcPts val="6080"/>
              </a:lnSpc>
            </a:pPr>
            <a:r>
              <a:rPr lang="en-US" sz="3000" dirty="0" smtClean="0"/>
              <a:t>Resented Justinian’s &amp; Theodora’s reforms</a:t>
            </a:r>
          </a:p>
          <a:p>
            <a:pPr lvl="1">
              <a:lnSpc>
                <a:spcPts val="6080"/>
              </a:lnSpc>
            </a:pPr>
            <a:r>
              <a:rPr lang="en-US" sz="3000" dirty="0" smtClean="0"/>
              <a:t>Constantinople in flames</a:t>
            </a:r>
          </a:p>
          <a:p>
            <a:pPr lvl="1">
              <a:lnSpc>
                <a:spcPts val="6080"/>
              </a:lnSpc>
            </a:pPr>
            <a:r>
              <a:rPr lang="en-US" sz="3000" dirty="0" smtClean="0"/>
              <a:t>Slaughtered at the Hippodrome</a:t>
            </a: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err="1" smtClean="0"/>
              <a:t>Nika</a:t>
            </a:r>
            <a:r>
              <a:rPr lang="en-US" b="1" u="sng" dirty="0" smtClean="0"/>
              <a:t> Revolt</a:t>
            </a:r>
            <a:endParaRPr lang="en-US" b="1" u="sng" dirty="0"/>
          </a:p>
        </p:txBody>
      </p:sp>
      <p:pic>
        <p:nvPicPr>
          <p:cNvPr id="6" name="Picture 5" descr="hippodrome-constantinople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9516"/>
            <a:ext cx="9144000" cy="21484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43001"/>
            <a:ext cx="9144000" cy="5715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600" dirty="0" smtClean="0">
                <a:solidFill>
                  <a:srgbClr val="FF0000"/>
                </a:solidFill>
              </a:rPr>
              <a:t>Justinian’s Code </a:t>
            </a:r>
            <a:r>
              <a:rPr lang="en-US" sz="2600" dirty="0" smtClean="0"/>
              <a:t>– Corpus </a:t>
            </a:r>
            <a:r>
              <a:rPr lang="en-US" sz="2600" dirty="0" err="1" smtClean="0"/>
              <a:t>Juris</a:t>
            </a:r>
            <a:r>
              <a:rPr lang="en-US" sz="2600" dirty="0" smtClean="0"/>
              <a:t> </a:t>
            </a:r>
            <a:r>
              <a:rPr lang="en-US" sz="2600" dirty="0" err="1" smtClean="0"/>
              <a:t>Civilis</a:t>
            </a:r>
            <a:endParaRPr lang="en-US" sz="2600" dirty="0" smtClean="0"/>
          </a:p>
          <a:p>
            <a:pPr marL="349250" lvl="1" indent="0">
              <a:lnSpc>
                <a:spcPct val="150000"/>
              </a:lnSpc>
              <a:buNone/>
            </a:pPr>
            <a:r>
              <a:rPr lang="en-US" sz="2600" dirty="0" smtClean="0"/>
              <a:t>1.) The Code – Roman laws</a:t>
            </a:r>
          </a:p>
          <a:p>
            <a:pPr marL="349250" lvl="1" indent="0">
              <a:lnSpc>
                <a:spcPct val="150000"/>
              </a:lnSpc>
              <a:buNone/>
            </a:pPr>
            <a:r>
              <a:rPr lang="en-US" sz="2600" dirty="0" smtClean="0"/>
              <a:t>2.) The Digest – quoted and summarized great Roman thinkers</a:t>
            </a:r>
          </a:p>
          <a:p>
            <a:pPr marL="349250" lvl="1" indent="0">
              <a:lnSpc>
                <a:spcPct val="150000"/>
              </a:lnSpc>
              <a:buNone/>
            </a:pPr>
            <a:r>
              <a:rPr lang="en-US" sz="2600" dirty="0" smtClean="0"/>
              <a:t>3.) The Institutes – textbook on how to use the laws</a:t>
            </a:r>
          </a:p>
          <a:p>
            <a:pPr marL="349250" lvl="1" indent="0">
              <a:lnSpc>
                <a:spcPct val="150000"/>
              </a:lnSpc>
              <a:buNone/>
            </a:pPr>
            <a:r>
              <a:rPr lang="en-US" sz="2600" dirty="0" smtClean="0"/>
              <a:t>4.) The </a:t>
            </a:r>
            <a:r>
              <a:rPr lang="en-US" sz="2600" dirty="0" err="1" smtClean="0"/>
              <a:t>Novellae</a:t>
            </a:r>
            <a:r>
              <a:rPr lang="en-US" sz="2600" dirty="0" smtClean="0"/>
              <a:t> – new laws</a:t>
            </a:r>
          </a:p>
          <a:p>
            <a:pPr>
              <a:lnSpc>
                <a:spcPct val="150000"/>
              </a:lnSpc>
              <a:buNone/>
            </a:pP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u="sng" dirty="0" smtClean="0"/>
              <a:t>Laws for the Empire</a:t>
            </a:r>
            <a:endParaRPr lang="en-US" b="1" u="sng" dirty="0"/>
          </a:p>
        </p:txBody>
      </p:sp>
      <p:pic>
        <p:nvPicPr>
          <p:cNvPr id="5" name="Picture 4" descr="justinian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2235" y="4496290"/>
            <a:ext cx="4471765" cy="2361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525"/>
            <a:ext cx="9144000" cy="55784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Christianity influenced art, architecture, and </a:t>
            </a:r>
            <a:r>
              <a:rPr lang="en-US" sz="3200" dirty="0" smtClean="0"/>
              <a:t>literature</a:t>
            </a:r>
          </a:p>
          <a:p>
            <a:pPr>
              <a:lnSpc>
                <a:spcPct val="150000"/>
              </a:lnSpc>
            </a:pPr>
            <a:r>
              <a:rPr lang="en-US" sz="3200" dirty="0" err="1" smtClean="0"/>
              <a:t>Hagia</a:t>
            </a:r>
            <a:r>
              <a:rPr lang="en-US" sz="3200" dirty="0" smtClean="0"/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/>
              <a:t> </a:t>
            </a:r>
            <a:r>
              <a:rPr lang="en-US" sz="3200" dirty="0" smtClean="0"/>
              <a:t>   </a:t>
            </a:r>
            <a:r>
              <a:rPr lang="en-US" sz="3200" dirty="0" smtClean="0"/>
              <a:t>Sophia</a:t>
            </a:r>
            <a:endParaRPr lang="en-US" sz="32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Religion and the Arts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369" y="2867893"/>
            <a:ext cx="5384303" cy="39901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525"/>
            <a:ext cx="9144000" cy="55784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Controversy over use of icons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Too close to idol worship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Iconoclasts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Objected use of icons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Religious Conflicts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600" y="2082800"/>
            <a:ext cx="3327400" cy="477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Focus">
  <a:themeElements>
    <a:clrScheme name="Focus">
      <a:dk1>
        <a:sysClr val="windowText" lastClr="000000"/>
      </a:dk1>
      <a:lt1>
        <a:sysClr val="window" lastClr="FFFFFF"/>
      </a:lt1>
      <a:dk2>
        <a:srgbClr val="0064E2"/>
      </a:dk2>
      <a:lt2>
        <a:srgbClr val="B5D2F5"/>
      </a:lt2>
      <a:accent1>
        <a:srgbClr val="FFB91D"/>
      </a:accent1>
      <a:accent2>
        <a:srgbClr val="F97817"/>
      </a:accent2>
      <a:accent3>
        <a:srgbClr val="6DE304"/>
      </a:accent3>
      <a:accent4>
        <a:srgbClr val="FF0000"/>
      </a:accent4>
      <a:accent5>
        <a:srgbClr val="732BEA"/>
      </a:accent5>
      <a:accent6>
        <a:srgbClr val="C913AD"/>
      </a:accent6>
      <a:hlink>
        <a:srgbClr val="FFE400"/>
      </a:hlink>
      <a:folHlink>
        <a:srgbClr val="A3EC62"/>
      </a:folHlink>
    </a:clrScheme>
    <a:fontScheme name="Focus">
      <a:majorFont>
        <a:latin typeface="Corbel"/>
        <a:ea typeface=""/>
        <a:cs typeface=""/>
        <a:font script="Jpan" typeface="ＭＳ ゴシック"/>
      </a:majorFont>
      <a:minorFont>
        <a:latin typeface="Corbel"/>
        <a:ea typeface=""/>
        <a:cs typeface=""/>
        <a:font script="Jpan" typeface="ＭＳ ゴシック"/>
      </a:minorFont>
    </a:fontScheme>
    <a:fmtScheme name="Focus">
      <a:fillStyleLst>
        <a:solidFill>
          <a:schemeClr val="phClr"/>
        </a:solidFill>
        <a:solidFill>
          <a:schemeClr val="phClr"/>
        </a:solidFill>
        <a:solidFill>
          <a:schemeClr val="phClr">
            <a:satMod val="150000"/>
          </a:schemeClr>
        </a:soli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101600" dist="63500" dir="42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glow rad="101600">
              <a:schemeClr val="l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soft" dir="r">
              <a:rot lat="0" lon="0" rev="5400000"/>
            </a:lightRig>
          </a:scene3d>
          <a:sp3d prstMaterial="softmetal">
            <a:bevelT w="31750" h="63500"/>
          </a:sp3d>
        </a:effectStyle>
      </a:effectStyleLst>
      <a:bgFillStyleLst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3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Ｐ明朝"/>
      </a:majorFont>
      <a:minorFont>
        <a:latin typeface="Goudy Old Style"/>
        <a:ea typeface=""/>
        <a:cs typeface=""/>
        <a:font script="Jpan" typeface="ＭＳ Ｐ明朝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635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Focus.thmx</Template>
  <TotalTime>4338</TotalTime>
  <Words>430</Words>
  <Application>Microsoft Office PowerPoint</Application>
  <PresentationFormat>On-screen Show (4:3)</PresentationFormat>
  <Paragraphs>96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Focus</vt:lpstr>
      <vt:lpstr>Inkwell</vt:lpstr>
      <vt:lpstr>Medieval Europe – Kingdoms and Christianity:</vt:lpstr>
      <vt:lpstr>Main Idea</vt:lpstr>
      <vt:lpstr>A New Rome</vt:lpstr>
      <vt:lpstr>Justinian I</vt:lpstr>
      <vt:lpstr>PowerPoint Presentation</vt:lpstr>
      <vt:lpstr>Nika Revolt</vt:lpstr>
      <vt:lpstr>Laws for the Empire</vt:lpstr>
      <vt:lpstr>Religion and the Arts</vt:lpstr>
      <vt:lpstr>Religious Conflicts</vt:lpstr>
      <vt:lpstr>Religious Conflicts</vt:lpstr>
      <vt:lpstr>Religious Conflicts</vt:lpstr>
      <vt:lpstr>Religious Conflicts</vt:lpstr>
      <vt:lpstr>Religious Conflicts</vt:lpstr>
      <vt:lpstr>Empire Declines</vt:lpstr>
      <vt:lpstr>Empire Declines</vt:lpstr>
      <vt:lpstr>Medieval Europe – Kingdoms and Christianity:</vt:lpstr>
      <vt:lpstr>Main Idea</vt:lpstr>
      <vt:lpstr>Christian European Society</vt:lpstr>
      <vt:lpstr>Spreading Christianity</vt:lpstr>
      <vt:lpstr>Strengthening the Papacy</vt:lpstr>
      <vt:lpstr>Sharing Beliefs</vt:lpstr>
      <vt:lpstr>Monks and Monasteries</vt:lpstr>
      <vt:lpstr>Monks and Monasteries</vt:lpstr>
    </vt:vector>
  </TitlesOfParts>
  <Company>Bloomsburg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Ancient Near East</dc:title>
  <dc:creator>Matthew Hische</dc:creator>
  <cp:lastModifiedBy>NBHS Teacher</cp:lastModifiedBy>
  <cp:revision>163</cp:revision>
  <cp:lastPrinted>2013-09-11T00:32:45Z</cp:lastPrinted>
  <dcterms:created xsi:type="dcterms:W3CDTF">2013-10-14T00:35:58Z</dcterms:created>
  <dcterms:modified xsi:type="dcterms:W3CDTF">2016-02-16T15:31:01Z</dcterms:modified>
</cp:coreProperties>
</file>