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93" r:id="rId4"/>
    <p:sldId id="257" r:id="rId5"/>
    <p:sldId id="276" r:id="rId6"/>
    <p:sldId id="278" r:id="rId7"/>
    <p:sldId id="289" r:id="rId8"/>
    <p:sldId id="291" r:id="rId9"/>
    <p:sldId id="279" r:id="rId10"/>
    <p:sldId id="281" r:id="rId11"/>
    <p:sldId id="280" r:id="rId12"/>
    <p:sldId id="282" r:id="rId13"/>
    <p:sldId id="283" r:id="rId14"/>
    <p:sldId id="285" r:id="rId15"/>
    <p:sldId id="286" r:id="rId16"/>
    <p:sldId id="284" r:id="rId17"/>
    <p:sldId id="287" r:id="rId18"/>
    <p:sldId id="258" r:id="rId19"/>
    <p:sldId id="288" r:id="rId20"/>
    <p:sldId id="260" r:id="rId21"/>
    <p:sldId id="290" r:id="rId22"/>
    <p:sldId id="261" r:id="rId23"/>
    <p:sldId id="292" r:id="rId24"/>
    <p:sldId id="259" r:id="rId25"/>
    <p:sldId id="294" r:id="rId26"/>
    <p:sldId id="275" r:id="rId27"/>
    <p:sldId id="295" r:id="rId28"/>
    <p:sldId id="296" r:id="rId29"/>
    <p:sldId id="297" r:id="rId30"/>
    <p:sldId id="29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10/26/2015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Supreme Court Cases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95216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Griswold v. Connecticut (1965)</a:t>
            </a:r>
            <a:endParaRPr lang="en-US" sz="3600" dirty="0"/>
          </a:p>
        </p:txBody>
      </p:sp>
      <p:sp>
        <p:nvSpPr>
          <p:cNvPr id="3" name="Content Placeholder 2"/>
          <p:cNvSpPr>
            <a:spLocks noGrp="1"/>
          </p:cNvSpPr>
          <p:nvPr>
            <p:ph idx="1"/>
          </p:nvPr>
        </p:nvSpPr>
        <p:spPr>
          <a:xfrm>
            <a:off x="549275" y="1600201"/>
            <a:ext cx="8042276" cy="4821180"/>
          </a:xfrm>
        </p:spPr>
        <p:txBody>
          <a:bodyPr/>
          <a:lstStyle/>
          <a:p>
            <a:r>
              <a:rPr lang="en-US" dirty="0" smtClean="0"/>
              <a:t>A Connecticut statute prevented the use of any drug that prevented contraception. A Planned Parenthood executive opened a birth control clinic and was arrested. </a:t>
            </a:r>
          </a:p>
          <a:p>
            <a:r>
              <a:rPr lang="en-US" dirty="0" smtClean="0"/>
              <a:t>Though </a:t>
            </a:r>
            <a:r>
              <a:rPr lang="en-US" dirty="0"/>
              <a:t>the Constitution does not explicitly protect a general right to privacy, </a:t>
            </a:r>
            <a:r>
              <a:rPr lang="en-US" dirty="0" smtClean="0"/>
              <a:t>the Bill of Rights does create zone of privacy.</a:t>
            </a:r>
          </a:p>
          <a:p>
            <a:r>
              <a:rPr lang="en-US" dirty="0" smtClean="0"/>
              <a:t>The Constitution protected the right to martial privacy. </a:t>
            </a:r>
            <a:endParaRPr lang="en-US" dirty="0"/>
          </a:p>
        </p:txBody>
      </p:sp>
    </p:spTree>
    <p:extLst>
      <p:ext uri="{BB962C8B-B14F-4D97-AF65-F5344CB8AC3E}">
        <p14:creationId xmlns:p14="http://schemas.microsoft.com/office/powerpoint/2010/main" val="2474973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Roe v. Wade (1971)</a:t>
            </a:r>
            <a:endParaRPr lang="en-US" dirty="0"/>
          </a:p>
        </p:txBody>
      </p:sp>
      <p:sp>
        <p:nvSpPr>
          <p:cNvPr id="3" name="Content Placeholder 2"/>
          <p:cNvSpPr>
            <a:spLocks noGrp="1"/>
          </p:cNvSpPr>
          <p:nvPr>
            <p:ph idx="1"/>
          </p:nvPr>
        </p:nvSpPr>
        <p:spPr>
          <a:xfrm>
            <a:off x="549275" y="1600200"/>
            <a:ext cx="8042276" cy="5103439"/>
          </a:xfrm>
        </p:spPr>
        <p:txBody>
          <a:bodyPr>
            <a:normAutofit fontScale="92500" lnSpcReduction="20000"/>
          </a:bodyPr>
          <a:lstStyle/>
          <a:p>
            <a:r>
              <a:rPr lang="en-US" dirty="0" smtClean="0"/>
              <a:t>A Texan women brought suit to challenge a Texas statute that criminalized all abortions except those performed for reasons regarding the mother’s health. </a:t>
            </a:r>
          </a:p>
          <a:p>
            <a:r>
              <a:rPr lang="en-US" dirty="0" smtClean="0"/>
              <a:t>The right to privacy includes a woman’s right to decide to terminate her pregnancy. </a:t>
            </a:r>
          </a:p>
          <a:p>
            <a:r>
              <a:rPr lang="en-US" dirty="0" smtClean="0"/>
              <a:t>While the court recognized the women’s right to choose, there was the competing interest of the mother’s health and life of the fetus</a:t>
            </a:r>
          </a:p>
          <a:p>
            <a:r>
              <a:rPr lang="en-US" dirty="0" smtClean="0"/>
              <a:t>Court set out a trimester framework</a:t>
            </a:r>
          </a:p>
          <a:p>
            <a:pPr lvl="1"/>
            <a:r>
              <a:rPr lang="en-US" dirty="0" smtClean="0"/>
              <a:t>During the first trimester the decision must be left to the mother</a:t>
            </a:r>
          </a:p>
          <a:p>
            <a:pPr lvl="1"/>
            <a:r>
              <a:rPr lang="en-US" dirty="0" smtClean="0"/>
              <a:t>During the second trimester the state could regulate abortion based on the mother’s health </a:t>
            </a:r>
          </a:p>
          <a:p>
            <a:pPr lvl="1"/>
            <a:r>
              <a:rPr lang="en-US" dirty="0" smtClean="0"/>
              <a:t>During the third trimester the fetus is considered viable and the state may pass laws to restrict and prohibit abortion</a:t>
            </a:r>
          </a:p>
        </p:txBody>
      </p:sp>
    </p:spTree>
    <p:extLst>
      <p:ext uri="{BB962C8B-B14F-4D97-AF65-F5344CB8AC3E}">
        <p14:creationId xmlns:p14="http://schemas.microsoft.com/office/powerpoint/2010/main" val="3859867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Planned Parenthood v. Casey (1992)</a:t>
            </a:r>
            <a:endParaRPr lang="en-US" sz="3600" dirty="0"/>
          </a:p>
        </p:txBody>
      </p:sp>
      <p:sp>
        <p:nvSpPr>
          <p:cNvPr id="3" name="Content Placeholder 2"/>
          <p:cNvSpPr>
            <a:spLocks noGrp="1"/>
          </p:cNvSpPr>
          <p:nvPr>
            <p:ph idx="1"/>
          </p:nvPr>
        </p:nvSpPr>
        <p:spPr>
          <a:xfrm>
            <a:off x="549275" y="1600200"/>
            <a:ext cx="8042276" cy="4768257"/>
          </a:xfrm>
        </p:spPr>
        <p:txBody>
          <a:bodyPr>
            <a:normAutofit fontScale="92500"/>
          </a:bodyPr>
          <a:lstStyle/>
          <a:p>
            <a:r>
              <a:rPr lang="en-US" dirty="0" smtClean="0"/>
              <a:t>Pennsylvania Abortion Control Act required women give informed consent and a 24 hour waiting period before getting an abortion. It also required spousal approval.</a:t>
            </a:r>
          </a:p>
          <a:p>
            <a:r>
              <a:rPr lang="en-US" dirty="0" smtClean="0"/>
              <a:t>The Court reaffirmed the constitutional right to an abortion, but states may pass laws affecting the first trimester for concerns to a mother’s health.</a:t>
            </a:r>
          </a:p>
          <a:p>
            <a:r>
              <a:rPr lang="en-US" dirty="0" smtClean="0"/>
              <a:t>However, states can not pass regulations that impose a substantial obstacle that prevent a women from obtaining a legal abortion.</a:t>
            </a:r>
          </a:p>
          <a:p>
            <a:r>
              <a:rPr lang="en-US" dirty="0" smtClean="0"/>
              <a:t>Court held waiting period not an undue burden, but spousal consent was.</a:t>
            </a:r>
          </a:p>
        </p:txBody>
      </p:sp>
    </p:spTree>
    <p:extLst>
      <p:ext uri="{BB962C8B-B14F-4D97-AF65-F5344CB8AC3E}">
        <p14:creationId xmlns:p14="http://schemas.microsoft.com/office/powerpoint/2010/main" val="4158976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Protection of Law</a:t>
            </a:r>
            <a:endParaRPr lang="en-US" dirty="0"/>
          </a:p>
        </p:txBody>
      </p:sp>
      <p:sp>
        <p:nvSpPr>
          <p:cNvPr id="3" name="Content Placeholder 2"/>
          <p:cNvSpPr>
            <a:spLocks noGrp="1"/>
          </p:cNvSpPr>
          <p:nvPr>
            <p:ph idx="1"/>
          </p:nvPr>
        </p:nvSpPr>
        <p:spPr/>
        <p:txBody>
          <a:bodyPr/>
          <a:lstStyle/>
          <a:p>
            <a:r>
              <a:rPr lang="en-US" dirty="0" err="1" smtClean="0"/>
              <a:t>Plessy</a:t>
            </a:r>
            <a:r>
              <a:rPr lang="en-US" dirty="0" smtClean="0"/>
              <a:t> v. Ferguson</a:t>
            </a:r>
          </a:p>
          <a:p>
            <a:r>
              <a:rPr lang="en-US" dirty="0" smtClean="0"/>
              <a:t>Brown v. Board of Education</a:t>
            </a:r>
          </a:p>
          <a:p>
            <a:r>
              <a:rPr lang="en-US" dirty="0" err="1" smtClean="0"/>
              <a:t>Korematsu</a:t>
            </a:r>
            <a:r>
              <a:rPr lang="en-US" dirty="0" smtClean="0"/>
              <a:t> v. US</a:t>
            </a:r>
            <a:endParaRPr lang="en-US" dirty="0"/>
          </a:p>
        </p:txBody>
      </p:sp>
    </p:spTree>
    <p:extLst>
      <p:ext uri="{BB962C8B-B14F-4D97-AF65-F5344CB8AC3E}">
        <p14:creationId xmlns:p14="http://schemas.microsoft.com/office/powerpoint/2010/main" val="620786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Plessy</a:t>
            </a:r>
            <a:r>
              <a:rPr lang="en-US" dirty="0" smtClean="0"/>
              <a:t> v. Ferguson (1896)</a:t>
            </a:r>
            <a:endParaRPr lang="en-US" dirty="0"/>
          </a:p>
        </p:txBody>
      </p:sp>
      <p:sp>
        <p:nvSpPr>
          <p:cNvPr id="3" name="Content Placeholder 2"/>
          <p:cNvSpPr>
            <a:spLocks noGrp="1"/>
          </p:cNvSpPr>
          <p:nvPr>
            <p:ph idx="1"/>
          </p:nvPr>
        </p:nvSpPr>
        <p:spPr/>
        <p:txBody>
          <a:bodyPr/>
          <a:lstStyle/>
          <a:p>
            <a:r>
              <a:rPr lang="en-US" dirty="0" err="1" smtClean="0"/>
              <a:t>Plessy</a:t>
            </a:r>
            <a:r>
              <a:rPr lang="en-US" dirty="0" smtClean="0"/>
              <a:t> was 1/8 black. He bought a train ticket and sat in a white-only car. He was arrested, tried, and convicted for alleging a state statute. He filed suit against the judge in the trial.</a:t>
            </a:r>
          </a:p>
          <a:p>
            <a:r>
              <a:rPr lang="en-US" dirty="0" smtClean="0"/>
              <a:t>The Court ruled that the equality created by the 14</a:t>
            </a:r>
            <a:r>
              <a:rPr lang="en-US" baseline="30000" dirty="0" smtClean="0"/>
              <a:t>th</a:t>
            </a:r>
            <a:r>
              <a:rPr lang="en-US" dirty="0" smtClean="0"/>
              <a:t> amendment extended only as far as political and civic rights, not social rights.</a:t>
            </a:r>
          </a:p>
          <a:p>
            <a:r>
              <a:rPr lang="en-US" dirty="0" smtClean="0"/>
              <a:t>The Court rejected </a:t>
            </a:r>
            <a:r>
              <a:rPr lang="en-US" dirty="0" err="1" smtClean="0"/>
              <a:t>Plessy’s</a:t>
            </a:r>
            <a:r>
              <a:rPr lang="en-US" dirty="0" smtClean="0"/>
              <a:t> argument because both blacks and whites were given equal facilities and equally punished for violating the law.</a:t>
            </a:r>
            <a:endParaRPr lang="en-US" dirty="0"/>
          </a:p>
        </p:txBody>
      </p:sp>
    </p:spTree>
    <p:extLst>
      <p:ext uri="{BB962C8B-B14F-4D97-AF65-F5344CB8AC3E}">
        <p14:creationId xmlns:p14="http://schemas.microsoft.com/office/powerpoint/2010/main" val="1796308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Brown v. Board of Education (1954)</a:t>
            </a:r>
            <a:endParaRPr lang="en-US" dirty="0"/>
          </a:p>
        </p:txBody>
      </p:sp>
      <p:sp>
        <p:nvSpPr>
          <p:cNvPr id="3" name="Content Placeholder 2"/>
          <p:cNvSpPr>
            <a:spLocks noGrp="1"/>
          </p:cNvSpPr>
          <p:nvPr>
            <p:ph idx="1"/>
          </p:nvPr>
        </p:nvSpPr>
        <p:spPr/>
        <p:txBody>
          <a:bodyPr/>
          <a:lstStyle/>
          <a:p>
            <a:r>
              <a:rPr lang="en-US" dirty="0" smtClean="0"/>
              <a:t>Brown was the parent of a child denied access to Topeka’s white school. </a:t>
            </a:r>
          </a:p>
          <a:p>
            <a:r>
              <a:rPr lang="en-US" dirty="0" smtClean="0"/>
              <a:t>Court held that racial segregation of children in public schools violated the Equal Protection Clause. Racial segregation in schools is inherently unequal and always unconstitutional.</a:t>
            </a:r>
          </a:p>
          <a:p>
            <a:r>
              <a:rPr lang="en-US" dirty="0" smtClean="0"/>
              <a:t>Public education is an essential component of public life.</a:t>
            </a:r>
          </a:p>
        </p:txBody>
      </p:sp>
    </p:spTree>
    <p:extLst>
      <p:ext uri="{BB962C8B-B14F-4D97-AF65-F5344CB8AC3E}">
        <p14:creationId xmlns:p14="http://schemas.microsoft.com/office/powerpoint/2010/main" val="1124219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Korematsu</a:t>
            </a:r>
            <a:r>
              <a:rPr lang="en-US" dirty="0" smtClean="0"/>
              <a:t> v. US (1944)</a:t>
            </a:r>
            <a:endParaRPr lang="en-US" dirty="0"/>
          </a:p>
        </p:txBody>
      </p:sp>
      <p:sp>
        <p:nvSpPr>
          <p:cNvPr id="3" name="Content Placeholder 2"/>
          <p:cNvSpPr>
            <a:spLocks noGrp="1"/>
          </p:cNvSpPr>
          <p:nvPr>
            <p:ph idx="1"/>
          </p:nvPr>
        </p:nvSpPr>
        <p:spPr>
          <a:xfrm>
            <a:off x="549275" y="1600201"/>
            <a:ext cx="8042276" cy="4785898"/>
          </a:xfrm>
        </p:spPr>
        <p:txBody>
          <a:bodyPr/>
          <a:lstStyle/>
          <a:p>
            <a:r>
              <a:rPr lang="en-US" dirty="0" smtClean="0"/>
              <a:t>Japanese internment camps were set up. Fred </a:t>
            </a:r>
            <a:r>
              <a:rPr lang="en-US" dirty="0" err="1" smtClean="0"/>
              <a:t>Korematsu</a:t>
            </a:r>
            <a:r>
              <a:rPr lang="en-US" dirty="0" smtClean="0"/>
              <a:t> refused to leave his home. </a:t>
            </a:r>
          </a:p>
          <a:p>
            <a:r>
              <a:rPr lang="en-US" dirty="0" smtClean="0"/>
              <a:t>Court stated that legal restrictions that curtail the rights of a single group are suspect and subject to the strictest scrutiny. Court decided nation’s security concerns outweighed Constitution’s promise of equal rights.</a:t>
            </a:r>
          </a:p>
          <a:p>
            <a:pPr lvl="1"/>
            <a:r>
              <a:rPr lang="en-US" dirty="0" smtClean="0"/>
              <a:t>Case established strict scrutiny. </a:t>
            </a:r>
          </a:p>
          <a:p>
            <a:r>
              <a:rPr lang="en-US" dirty="0" smtClean="0"/>
              <a:t>Case has not been explicitly overruled. A formal apology has been issued and reparations paid.</a:t>
            </a:r>
            <a:endParaRPr lang="en-US" dirty="0"/>
          </a:p>
        </p:txBody>
      </p:sp>
    </p:spTree>
    <p:extLst>
      <p:ext uri="{BB962C8B-B14F-4D97-AF65-F5344CB8AC3E}">
        <p14:creationId xmlns:p14="http://schemas.microsoft.com/office/powerpoint/2010/main" val="2098675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Amendment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Religion </a:t>
            </a:r>
          </a:p>
          <a:p>
            <a:pPr lvl="1"/>
            <a:r>
              <a:rPr lang="en-US" dirty="0" smtClean="0"/>
              <a:t>Engel v. Vitale</a:t>
            </a:r>
          </a:p>
          <a:p>
            <a:pPr lvl="1"/>
            <a:r>
              <a:rPr lang="en-US" dirty="0" smtClean="0"/>
              <a:t>Lemon v. </a:t>
            </a:r>
            <a:r>
              <a:rPr lang="en-US" dirty="0" err="1" smtClean="0"/>
              <a:t>Kurtzman</a:t>
            </a:r>
            <a:endParaRPr lang="en-US" dirty="0" smtClean="0"/>
          </a:p>
          <a:p>
            <a:r>
              <a:rPr lang="en-US" dirty="0" smtClean="0"/>
              <a:t>Speech</a:t>
            </a:r>
          </a:p>
          <a:p>
            <a:pPr lvl="1"/>
            <a:r>
              <a:rPr lang="en-US" dirty="0" smtClean="0"/>
              <a:t>Tinker v. Des Moines</a:t>
            </a:r>
          </a:p>
          <a:p>
            <a:pPr lvl="1"/>
            <a:r>
              <a:rPr lang="en-US" dirty="0" smtClean="0"/>
              <a:t>Hazelwood v. </a:t>
            </a:r>
            <a:r>
              <a:rPr lang="en-US" dirty="0" err="1" smtClean="0"/>
              <a:t>Kuhlmeier</a:t>
            </a:r>
            <a:endParaRPr lang="en-US" dirty="0" smtClean="0"/>
          </a:p>
          <a:p>
            <a:pPr lvl="1"/>
            <a:r>
              <a:rPr lang="en-US" dirty="0" smtClean="0"/>
              <a:t>Johnson v. Texas</a:t>
            </a:r>
          </a:p>
          <a:p>
            <a:pPr lvl="1"/>
            <a:r>
              <a:rPr lang="en-US" dirty="0" err="1" smtClean="0"/>
              <a:t>Bradenburg</a:t>
            </a:r>
            <a:r>
              <a:rPr lang="en-US" dirty="0" smtClean="0"/>
              <a:t> v. Ohio</a:t>
            </a:r>
          </a:p>
          <a:p>
            <a:r>
              <a:rPr lang="en-US" dirty="0" smtClean="0"/>
              <a:t>Press </a:t>
            </a:r>
          </a:p>
          <a:p>
            <a:pPr lvl="1"/>
            <a:r>
              <a:rPr lang="en-US" dirty="0" smtClean="0"/>
              <a:t>NY Times v. Sullivan</a:t>
            </a:r>
          </a:p>
          <a:p>
            <a:r>
              <a:rPr lang="en-US" dirty="0" smtClean="0"/>
              <a:t>Petition</a:t>
            </a:r>
            <a:endParaRPr lang="en-US" dirty="0"/>
          </a:p>
        </p:txBody>
      </p:sp>
    </p:spTree>
    <p:extLst>
      <p:ext uri="{BB962C8B-B14F-4D97-AF65-F5344CB8AC3E}">
        <p14:creationId xmlns:p14="http://schemas.microsoft.com/office/powerpoint/2010/main" val="2855567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Engle v. Vitale (1962)</a:t>
            </a:r>
            <a:endParaRPr lang="en-US" dirty="0"/>
          </a:p>
        </p:txBody>
      </p:sp>
      <p:sp>
        <p:nvSpPr>
          <p:cNvPr id="3" name="Content Placeholder 2"/>
          <p:cNvSpPr>
            <a:spLocks noGrp="1"/>
          </p:cNvSpPr>
          <p:nvPr>
            <p:ph idx="1"/>
          </p:nvPr>
        </p:nvSpPr>
        <p:spPr/>
        <p:txBody>
          <a:bodyPr>
            <a:normAutofit/>
          </a:bodyPr>
          <a:lstStyle/>
          <a:p>
            <a:r>
              <a:rPr lang="en-US" dirty="0" smtClean="0"/>
              <a:t>Case brought by Jewish families of students in NY public school regarding a voluntary prayer that the board made with reference to “Almighty God.” Plaintiffs contended the prayer violated the Establishment Clause.</a:t>
            </a:r>
          </a:p>
          <a:p>
            <a:r>
              <a:rPr lang="en-US" dirty="0" smtClean="0"/>
              <a:t>Court held that government-written prayers were not to be recited in public schools and amounted to the establishment of religion. </a:t>
            </a:r>
          </a:p>
          <a:p>
            <a:endParaRPr lang="en-US" dirty="0" smtClean="0"/>
          </a:p>
        </p:txBody>
      </p:sp>
    </p:spTree>
    <p:extLst>
      <p:ext uri="{BB962C8B-B14F-4D97-AF65-F5344CB8AC3E}">
        <p14:creationId xmlns:p14="http://schemas.microsoft.com/office/powerpoint/2010/main" val="1708376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Lemon v. </a:t>
            </a:r>
            <a:r>
              <a:rPr lang="en-US" dirty="0" err="1" smtClean="0"/>
              <a:t>Kurtzman</a:t>
            </a:r>
            <a:r>
              <a:rPr lang="en-US" dirty="0" smtClean="0"/>
              <a:t> (1971)</a:t>
            </a:r>
            <a:endParaRPr lang="en-US" dirty="0"/>
          </a:p>
        </p:txBody>
      </p:sp>
      <p:sp>
        <p:nvSpPr>
          <p:cNvPr id="3" name="Content Placeholder 2"/>
          <p:cNvSpPr>
            <a:spLocks noGrp="1"/>
          </p:cNvSpPr>
          <p:nvPr>
            <p:ph idx="1"/>
          </p:nvPr>
        </p:nvSpPr>
        <p:spPr>
          <a:xfrm>
            <a:off x="549275" y="1600201"/>
            <a:ext cx="8042276" cy="4785898"/>
          </a:xfrm>
        </p:spPr>
        <p:txBody>
          <a:bodyPr>
            <a:normAutofit fontScale="92500"/>
          </a:bodyPr>
          <a:lstStyle/>
          <a:p>
            <a:r>
              <a:rPr lang="en-US" dirty="0" smtClean="0"/>
              <a:t>Pennsylvania law allowed state superintendent to reimburse nonpublic schools for teachers that taught secular subjects. </a:t>
            </a:r>
          </a:p>
          <a:p>
            <a:r>
              <a:rPr lang="en-US" dirty="0" smtClean="0"/>
              <a:t>It allowed state funding or church institutions </a:t>
            </a:r>
          </a:p>
          <a:p>
            <a:r>
              <a:rPr lang="en-US" dirty="0" smtClean="0"/>
              <a:t>Court established a 3 prong test to determine if violating Establishment Clause; “Lemon test”</a:t>
            </a:r>
          </a:p>
          <a:p>
            <a:pPr lvl="1"/>
            <a:r>
              <a:rPr lang="en-US" dirty="0" smtClean="0"/>
              <a:t>Government action has a secular purpose</a:t>
            </a:r>
          </a:p>
          <a:p>
            <a:pPr lvl="1"/>
            <a:r>
              <a:rPr lang="en-US" dirty="0" smtClean="0"/>
              <a:t>Not have a primary effect of advancing or inhibiting religion</a:t>
            </a:r>
          </a:p>
          <a:p>
            <a:pPr lvl="1"/>
            <a:r>
              <a:rPr lang="en-US" dirty="0" smtClean="0"/>
              <a:t>Not result in excessive government entanglement</a:t>
            </a:r>
          </a:p>
          <a:p>
            <a:pPr marL="349250" lvl="1" indent="0">
              <a:buNone/>
            </a:pPr>
            <a:r>
              <a:rPr lang="en-US" dirty="0"/>
              <a:t>[</a:t>
            </a:r>
            <a:r>
              <a:rPr lang="en-US" dirty="0" smtClean="0"/>
              <a:t>If any prong violated, government actions deemed unconstitutional]</a:t>
            </a:r>
          </a:p>
          <a:p>
            <a:r>
              <a:rPr lang="en-US" dirty="0" smtClean="0"/>
              <a:t>Court held statute to be unconstitutional.</a:t>
            </a:r>
            <a:endParaRPr lang="en-US" dirty="0"/>
          </a:p>
        </p:txBody>
      </p:sp>
    </p:spTree>
    <p:extLst>
      <p:ext uri="{BB962C8B-B14F-4D97-AF65-F5344CB8AC3E}">
        <p14:creationId xmlns:p14="http://schemas.microsoft.com/office/powerpoint/2010/main" val="3792279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the Accused</a:t>
            </a:r>
            <a:endParaRPr lang="en-US" dirty="0"/>
          </a:p>
        </p:txBody>
      </p:sp>
      <p:sp>
        <p:nvSpPr>
          <p:cNvPr id="3" name="Content Placeholder 2"/>
          <p:cNvSpPr>
            <a:spLocks noGrp="1"/>
          </p:cNvSpPr>
          <p:nvPr>
            <p:ph idx="1"/>
          </p:nvPr>
        </p:nvSpPr>
        <p:spPr/>
        <p:txBody>
          <a:bodyPr/>
          <a:lstStyle/>
          <a:p>
            <a:r>
              <a:rPr lang="en-US" dirty="0" smtClean="0"/>
              <a:t>Ingraham v. Wright</a:t>
            </a:r>
          </a:p>
          <a:p>
            <a:r>
              <a:rPr lang="en-US" dirty="0" smtClean="0"/>
              <a:t>Miranda v. Arizona</a:t>
            </a:r>
          </a:p>
          <a:p>
            <a:r>
              <a:rPr lang="en-US" dirty="0" smtClean="0"/>
              <a:t>Gideon v. Wainwright</a:t>
            </a:r>
          </a:p>
          <a:p>
            <a:r>
              <a:rPr lang="en-US" dirty="0" err="1" smtClean="0"/>
              <a:t>Mapp</a:t>
            </a:r>
            <a:r>
              <a:rPr lang="en-US" dirty="0" smtClean="0"/>
              <a:t> v. Ohio</a:t>
            </a:r>
          </a:p>
          <a:p>
            <a:r>
              <a:rPr lang="en-US" dirty="0" smtClean="0"/>
              <a:t>NJ v. TLO</a:t>
            </a:r>
          </a:p>
          <a:p>
            <a:r>
              <a:rPr lang="en-US" dirty="0" err="1" smtClean="0"/>
              <a:t>Vernonia</a:t>
            </a:r>
            <a:r>
              <a:rPr lang="en-US" dirty="0" smtClean="0"/>
              <a:t> v. Acton</a:t>
            </a:r>
          </a:p>
          <a:p>
            <a:endParaRPr lang="en-US" dirty="0"/>
          </a:p>
        </p:txBody>
      </p:sp>
    </p:spTree>
    <p:extLst>
      <p:ext uri="{BB962C8B-B14F-4D97-AF65-F5344CB8AC3E}">
        <p14:creationId xmlns:p14="http://schemas.microsoft.com/office/powerpoint/2010/main" val="3073531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Tinker v. Des Moines (1968)</a:t>
            </a:r>
            <a:endParaRPr lang="en-US" dirty="0"/>
          </a:p>
        </p:txBody>
      </p:sp>
      <p:sp>
        <p:nvSpPr>
          <p:cNvPr id="3" name="Content Placeholder 2"/>
          <p:cNvSpPr>
            <a:spLocks noGrp="1"/>
          </p:cNvSpPr>
          <p:nvPr>
            <p:ph idx="1"/>
          </p:nvPr>
        </p:nvSpPr>
        <p:spPr>
          <a:xfrm>
            <a:off x="549275" y="1600201"/>
            <a:ext cx="8042276" cy="4997592"/>
          </a:xfrm>
        </p:spPr>
        <p:txBody>
          <a:bodyPr/>
          <a:lstStyle/>
          <a:p>
            <a:r>
              <a:rPr lang="en-US" dirty="0" smtClean="0"/>
              <a:t>Students decided to wear black armbands to protest the Vietnam war. There students were suspended. Students sued the school for violating their right to expression.</a:t>
            </a:r>
          </a:p>
          <a:p>
            <a:r>
              <a:rPr lang="en-US" dirty="0" smtClean="0"/>
              <a:t>Court held the armbands were an example of symbolic speech.</a:t>
            </a:r>
          </a:p>
          <a:p>
            <a:r>
              <a:rPr lang="en-US" dirty="0" smtClean="0"/>
              <a:t>In </a:t>
            </a:r>
            <a:r>
              <a:rPr lang="en-US" dirty="0"/>
              <a:t>order to justify the suppression of speech, the school officials must </a:t>
            </a:r>
            <a:r>
              <a:rPr lang="en-US" dirty="0" smtClean="0"/>
              <a:t>prove </a:t>
            </a:r>
            <a:r>
              <a:rPr lang="en-US" dirty="0"/>
              <a:t>that the conduct in question would “materially and substantially interfere” with the operation of the </a:t>
            </a:r>
            <a:r>
              <a:rPr lang="en-US" dirty="0" smtClean="0"/>
              <a:t>school.</a:t>
            </a:r>
          </a:p>
        </p:txBody>
      </p:sp>
    </p:spTree>
    <p:extLst>
      <p:ext uri="{BB962C8B-B14F-4D97-AF65-F5344CB8AC3E}">
        <p14:creationId xmlns:p14="http://schemas.microsoft.com/office/powerpoint/2010/main" val="1703650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Hazelwood v. </a:t>
            </a:r>
            <a:r>
              <a:rPr lang="en-US" sz="3600" dirty="0" err="1" smtClean="0"/>
              <a:t>Kuhlmeier</a:t>
            </a:r>
            <a:r>
              <a:rPr lang="en-US" sz="3600" dirty="0" smtClean="0"/>
              <a:t> (1986) </a:t>
            </a:r>
            <a:endParaRPr lang="en-US" sz="3600" dirty="0"/>
          </a:p>
        </p:txBody>
      </p:sp>
      <p:sp>
        <p:nvSpPr>
          <p:cNvPr id="3" name="Content Placeholder 2"/>
          <p:cNvSpPr>
            <a:spLocks noGrp="1"/>
          </p:cNvSpPr>
          <p:nvPr>
            <p:ph idx="1"/>
          </p:nvPr>
        </p:nvSpPr>
        <p:spPr>
          <a:xfrm>
            <a:off x="549275" y="1600201"/>
            <a:ext cx="8042276" cy="4609486"/>
          </a:xfrm>
        </p:spPr>
        <p:txBody>
          <a:bodyPr>
            <a:normAutofit/>
          </a:bodyPr>
          <a:lstStyle/>
          <a:p>
            <a:r>
              <a:rPr lang="en-US" dirty="0" smtClean="0"/>
              <a:t>School newspaper was written and edited by students. Principle received proofs and did not approve of two stories. The two stories (one on teen pregnancy and one on divorce) were pulled from the paper. The editor filed suit alleging a first amendment violation.</a:t>
            </a:r>
          </a:p>
          <a:p>
            <a:r>
              <a:rPr lang="en-US" dirty="0" smtClean="0"/>
              <a:t>Court held that school-sponsored activities are not protected from administrative censorship.</a:t>
            </a:r>
          </a:p>
          <a:p>
            <a:r>
              <a:rPr lang="en-US" dirty="0" smtClean="0"/>
              <a:t>School could regulate student speech, “so </a:t>
            </a:r>
            <a:r>
              <a:rPr lang="en-US" dirty="0"/>
              <a:t>long as their actions are reasonably related to legitimate pedagogical </a:t>
            </a:r>
            <a:r>
              <a:rPr lang="en-US" dirty="0" smtClean="0"/>
              <a:t>concerns.”</a:t>
            </a:r>
          </a:p>
          <a:p>
            <a:endParaRPr lang="en-US" dirty="0" smtClean="0"/>
          </a:p>
          <a:p>
            <a:endParaRPr lang="en-US" dirty="0"/>
          </a:p>
        </p:txBody>
      </p:sp>
    </p:spTree>
    <p:extLst>
      <p:ext uri="{BB962C8B-B14F-4D97-AF65-F5344CB8AC3E}">
        <p14:creationId xmlns:p14="http://schemas.microsoft.com/office/powerpoint/2010/main" val="1498266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 v. Texas (1989)</a:t>
            </a:r>
            <a:endParaRPr lang="en-US" dirty="0"/>
          </a:p>
        </p:txBody>
      </p:sp>
      <p:sp>
        <p:nvSpPr>
          <p:cNvPr id="3" name="Content Placeholder 2"/>
          <p:cNvSpPr>
            <a:spLocks noGrp="1"/>
          </p:cNvSpPr>
          <p:nvPr>
            <p:ph idx="1"/>
          </p:nvPr>
        </p:nvSpPr>
        <p:spPr/>
        <p:txBody>
          <a:bodyPr/>
          <a:lstStyle/>
          <a:p>
            <a:r>
              <a:rPr lang="en-US" dirty="0" smtClean="0"/>
              <a:t>Johnson burnt flag in protest. Charged with violating Texas statute that prohibited vandalizing respected objects.</a:t>
            </a:r>
          </a:p>
          <a:p>
            <a:r>
              <a:rPr lang="en-US" dirty="0" smtClean="0"/>
              <a:t>Court held that speech does not end at the spoken word. Johnson’s actions were considered to be expressive conduct.</a:t>
            </a:r>
          </a:p>
          <a:p>
            <a:pPr lvl="1"/>
            <a:r>
              <a:rPr lang="en-US" dirty="0" smtClean="0"/>
              <a:t>Look at whether intent was to convey a message and if message understood</a:t>
            </a:r>
          </a:p>
          <a:p>
            <a:r>
              <a:rPr lang="en-US" dirty="0" smtClean="0"/>
              <a:t>Court held speech was protected.</a:t>
            </a:r>
            <a:endParaRPr lang="en-US" dirty="0"/>
          </a:p>
        </p:txBody>
      </p:sp>
    </p:spTree>
    <p:extLst>
      <p:ext uri="{BB962C8B-B14F-4D97-AF65-F5344CB8AC3E}">
        <p14:creationId xmlns:p14="http://schemas.microsoft.com/office/powerpoint/2010/main" val="1207508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Bradenburg</a:t>
            </a:r>
            <a:r>
              <a:rPr lang="en-US" dirty="0" smtClean="0"/>
              <a:t> v. Ohio (1969)</a:t>
            </a:r>
            <a:endParaRPr lang="en-US" dirty="0"/>
          </a:p>
        </p:txBody>
      </p:sp>
      <p:sp>
        <p:nvSpPr>
          <p:cNvPr id="3" name="Content Placeholder 2"/>
          <p:cNvSpPr>
            <a:spLocks noGrp="1"/>
          </p:cNvSpPr>
          <p:nvPr>
            <p:ph idx="1"/>
          </p:nvPr>
        </p:nvSpPr>
        <p:spPr/>
        <p:txBody>
          <a:bodyPr>
            <a:normAutofit/>
          </a:bodyPr>
          <a:lstStyle/>
          <a:p>
            <a:r>
              <a:rPr lang="en-US" dirty="0" err="1" smtClean="0"/>
              <a:t>Bradenburg</a:t>
            </a:r>
            <a:r>
              <a:rPr lang="en-US" dirty="0" smtClean="0"/>
              <a:t> was a KKK member. He spoke at a rally and used derogatory language. He was convicted of violating a law that made advocating crime of violence unlawful.</a:t>
            </a:r>
          </a:p>
          <a:p>
            <a:r>
              <a:rPr lang="en-US" dirty="0" smtClean="0"/>
              <a:t>Court held </a:t>
            </a:r>
            <a:r>
              <a:rPr lang="en-US" dirty="0" err="1" smtClean="0"/>
              <a:t>Bradenburg’s</a:t>
            </a:r>
            <a:r>
              <a:rPr lang="en-US" dirty="0" smtClean="0"/>
              <a:t> speech was protected and created the “imminent lawless action test”</a:t>
            </a:r>
          </a:p>
          <a:p>
            <a:r>
              <a:rPr lang="en-US" dirty="0"/>
              <a:t>S</a:t>
            </a:r>
            <a:r>
              <a:rPr lang="en-US" dirty="0" smtClean="0"/>
              <a:t>peech </a:t>
            </a:r>
            <a:r>
              <a:rPr lang="en-US" dirty="0"/>
              <a:t>can be prohibited if it is "directed at inciting or producing imminent lawless </a:t>
            </a:r>
            <a:r>
              <a:rPr lang="en-US" dirty="0" smtClean="0"/>
              <a:t>action” and is </a:t>
            </a:r>
            <a:r>
              <a:rPr lang="en-US" dirty="0"/>
              <a:t>"likely to incite or produce such action</a:t>
            </a:r>
            <a:r>
              <a:rPr lang="en-US" dirty="0" smtClean="0"/>
              <a:t>.”</a:t>
            </a:r>
            <a:endParaRPr lang="en-US" dirty="0"/>
          </a:p>
        </p:txBody>
      </p:sp>
    </p:spTree>
    <p:extLst>
      <p:ext uri="{BB962C8B-B14F-4D97-AF65-F5344CB8AC3E}">
        <p14:creationId xmlns:p14="http://schemas.microsoft.com/office/powerpoint/2010/main" val="37721347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NY Times v. Sullivan (1964)</a:t>
            </a:r>
            <a:endParaRPr lang="en-US" dirty="0"/>
          </a:p>
        </p:txBody>
      </p:sp>
      <p:sp>
        <p:nvSpPr>
          <p:cNvPr id="3" name="Content Placeholder 2"/>
          <p:cNvSpPr>
            <a:spLocks noGrp="1"/>
          </p:cNvSpPr>
          <p:nvPr>
            <p:ph idx="1"/>
          </p:nvPr>
        </p:nvSpPr>
        <p:spPr>
          <a:xfrm>
            <a:off x="549275" y="1600201"/>
            <a:ext cx="8042276" cy="4785898"/>
          </a:xfrm>
        </p:spPr>
        <p:txBody>
          <a:bodyPr/>
          <a:lstStyle/>
          <a:p>
            <a:r>
              <a:rPr lang="en-US" dirty="0" smtClean="0"/>
              <a:t>NY Times ran an advertisement that described actions against civil rights protestors which were not all accurate.  </a:t>
            </a:r>
          </a:p>
          <a:p>
            <a:r>
              <a:rPr lang="en-US" dirty="0" smtClean="0"/>
              <a:t>The Court held that a public official suing for defamation must prove the statement was made with actual malice.</a:t>
            </a:r>
          </a:p>
          <a:p>
            <a:pPr lvl="1"/>
            <a:r>
              <a:rPr lang="en-US" dirty="0" smtClean="0"/>
              <a:t>Malice = knowledge or reckless lack of investigation </a:t>
            </a:r>
          </a:p>
          <a:p>
            <a:r>
              <a:rPr lang="en-US" dirty="0" smtClean="0"/>
              <a:t>Plaintiff in defamation case must prove the publisher of statement knew the statement was false or acted in reckless disregard of its truth.</a:t>
            </a:r>
            <a:endParaRPr lang="en-US" dirty="0"/>
          </a:p>
        </p:txBody>
      </p:sp>
    </p:spTree>
    <p:extLst>
      <p:ext uri="{BB962C8B-B14F-4D97-AF65-F5344CB8AC3E}">
        <p14:creationId xmlns:p14="http://schemas.microsoft.com/office/powerpoint/2010/main" val="32389838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on Speech</a:t>
            </a:r>
            <a:endParaRPr lang="en-US" dirty="0"/>
          </a:p>
        </p:txBody>
      </p:sp>
      <p:sp>
        <p:nvSpPr>
          <p:cNvPr id="3" name="Content Placeholder 2"/>
          <p:cNvSpPr>
            <a:spLocks noGrp="1"/>
          </p:cNvSpPr>
          <p:nvPr>
            <p:ph idx="1"/>
          </p:nvPr>
        </p:nvSpPr>
        <p:spPr>
          <a:xfrm>
            <a:off x="549275" y="1600200"/>
            <a:ext cx="8042276" cy="4768257"/>
          </a:xfrm>
        </p:spPr>
        <p:txBody>
          <a:bodyPr/>
          <a:lstStyle/>
          <a:p>
            <a:r>
              <a:rPr lang="en-US" dirty="0" smtClean="0"/>
              <a:t>Although there is a first amendment right to freedom of speech, there are limits on speech. </a:t>
            </a:r>
          </a:p>
          <a:p>
            <a:r>
              <a:rPr lang="en-US" dirty="0" smtClean="0"/>
              <a:t>Limits include:</a:t>
            </a:r>
          </a:p>
          <a:p>
            <a:pPr lvl="1"/>
            <a:r>
              <a:rPr lang="en-US" dirty="0" smtClean="0"/>
              <a:t>Content based</a:t>
            </a:r>
          </a:p>
          <a:p>
            <a:pPr lvl="1"/>
            <a:r>
              <a:rPr lang="en-US" dirty="0" smtClean="0"/>
              <a:t>Imminent lawless action</a:t>
            </a:r>
          </a:p>
          <a:p>
            <a:pPr lvl="1"/>
            <a:r>
              <a:rPr lang="en-US" dirty="0" smtClean="0"/>
              <a:t>Time, place, manner restrictions</a:t>
            </a:r>
          </a:p>
          <a:p>
            <a:pPr lvl="1"/>
            <a:r>
              <a:rPr lang="en-US" dirty="0" smtClean="0"/>
              <a:t>Fighting words </a:t>
            </a:r>
          </a:p>
          <a:p>
            <a:pPr lvl="1"/>
            <a:r>
              <a:rPr lang="en-US" dirty="0" smtClean="0"/>
              <a:t>Obscenity </a:t>
            </a:r>
            <a:endParaRPr lang="en-US" dirty="0"/>
          </a:p>
          <a:p>
            <a:pPr lvl="1"/>
            <a:r>
              <a:rPr lang="en-US" dirty="0" smtClean="0"/>
              <a:t>Libel v. Slander</a:t>
            </a:r>
          </a:p>
          <a:p>
            <a:pPr lvl="2"/>
            <a:r>
              <a:rPr lang="en-US" dirty="0" smtClean="0"/>
              <a:t>Libel – written defamatory speech</a:t>
            </a:r>
          </a:p>
          <a:p>
            <a:pPr lvl="2"/>
            <a:r>
              <a:rPr lang="en-US" dirty="0" smtClean="0"/>
              <a:t>Slander – spoken </a:t>
            </a:r>
            <a:r>
              <a:rPr lang="en-US" smtClean="0"/>
              <a:t>defamatory speech </a:t>
            </a:r>
            <a:endParaRPr lang="en-US" dirty="0"/>
          </a:p>
        </p:txBody>
      </p:sp>
    </p:spTree>
    <p:extLst>
      <p:ext uri="{BB962C8B-B14F-4D97-AF65-F5344CB8AC3E}">
        <p14:creationId xmlns:p14="http://schemas.microsoft.com/office/powerpoint/2010/main" val="30931812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of Speech </a:t>
            </a:r>
            <a:endParaRPr lang="en-US" dirty="0"/>
          </a:p>
        </p:txBody>
      </p:sp>
      <p:sp>
        <p:nvSpPr>
          <p:cNvPr id="3" name="Content Placeholder 2"/>
          <p:cNvSpPr>
            <a:spLocks noGrp="1"/>
          </p:cNvSpPr>
          <p:nvPr>
            <p:ph idx="1"/>
          </p:nvPr>
        </p:nvSpPr>
        <p:spPr>
          <a:xfrm>
            <a:off x="549275" y="1600200"/>
            <a:ext cx="8042276" cy="4927027"/>
          </a:xfrm>
        </p:spPr>
        <p:txBody>
          <a:bodyPr>
            <a:normAutofit/>
          </a:bodyPr>
          <a:lstStyle/>
          <a:p>
            <a:r>
              <a:rPr lang="en-US" dirty="0" smtClean="0"/>
              <a:t>Pure Speech - </a:t>
            </a:r>
            <a:r>
              <a:rPr lang="en-US" dirty="0"/>
              <a:t>face-to-face discussions, speeches at public meetings, classroom debates, and most things said on television and </a:t>
            </a:r>
            <a:r>
              <a:rPr lang="en-US" dirty="0" smtClean="0"/>
              <a:t>radio</a:t>
            </a:r>
          </a:p>
          <a:p>
            <a:pPr lvl="1"/>
            <a:r>
              <a:rPr lang="en-US" dirty="0" smtClean="0"/>
              <a:t>highest degree of protection</a:t>
            </a:r>
          </a:p>
          <a:p>
            <a:r>
              <a:rPr lang="en-US" dirty="0" smtClean="0"/>
              <a:t>Speech Plus Action -may </a:t>
            </a:r>
            <a:r>
              <a:rPr lang="en-US" dirty="0"/>
              <a:t>take the form of marching, singing, picketing, or chanting slogans</a:t>
            </a:r>
            <a:endParaRPr lang="en-US" dirty="0" smtClean="0"/>
          </a:p>
          <a:p>
            <a:r>
              <a:rPr lang="en-US" dirty="0" smtClean="0"/>
              <a:t>Symbolic speech -</a:t>
            </a:r>
            <a:r>
              <a:rPr lang="en-US" dirty="0"/>
              <a:t>actions and objects replace words in conveying ideas</a:t>
            </a:r>
            <a:endParaRPr lang="en-US" dirty="0" smtClean="0"/>
          </a:p>
          <a:p>
            <a:r>
              <a:rPr lang="en-US" dirty="0" smtClean="0"/>
              <a:t>Libel </a:t>
            </a:r>
            <a:r>
              <a:rPr lang="en-US" dirty="0" smtClean="0"/>
              <a:t>v. Slander </a:t>
            </a:r>
          </a:p>
          <a:p>
            <a:endParaRPr lang="en-US" dirty="0"/>
          </a:p>
        </p:txBody>
      </p:sp>
    </p:spTree>
    <p:extLst>
      <p:ext uri="{BB962C8B-B14F-4D97-AF65-F5344CB8AC3E}">
        <p14:creationId xmlns:p14="http://schemas.microsoft.com/office/powerpoint/2010/main" val="1692122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Socialist Party of America v. Village of Skokie</a:t>
            </a:r>
          </a:p>
        </p:txBody>
      </p:sp>
      <p:sp>
        <p:nvSpPr>
          <p:cNvPr id="3" name="Content Placeholder 2"/>
          <p:cNvSpPr>
            <a:spLocks noGrp="1"/>
          </p:cNvSpPr>
          <p:nvPr>
            <p:ph idx="1"/>
          </p:nvPr>
        </p:nvSpPr>
        <p:spPr/>
        <p:txBody>
          <a:bodyPr>
            <a:normAutofit fontScale="85000" lnSpcReduction="20000"/>
          </a:bodyPr>
          <a:lstStyle/>
          <a:p>
            <a:r>
              <a:rPr lang="en-US" b="1" dirty="0"/>
              <a:t>Facts of the </a:t>
            </a:r>
            <a:r>
              <a:rPr lang="en-US" b="1" dirty="0" smtClean="0"/>
              <a:t>case:</a:t>
            </a:r>
            <a:endParaRPr lang="en-US" b="1" dirty="0"/>
          </a:p>
          <a:p>
            <a:r>
              <a:rPr lang="en-US" dirty="0" smtClean="0"/>
              <a:t>The </a:t>
            </a:r>
            <a:r>
              <a:rPr lang="en-US" dirty="0"/>
              <a:t>National Socialist Party of America, a neo-Nazi group, planned a march in the town of Skokie, Illinois. Many Skokie residents were Holocaust survivors. Frank Collin originally had proposed a march in Marquette Park on Chicago's southwest side where their headquarters were located. The Park District asked for a huge insurance bond to indemnify them against any damage caused by the anticipated violence hoping that this requirement would dissuade them from marching. The National Socialist Party of America then threatened to march in Skokie.</a:t>
            </a:r>
          </a:p>
          <a:p>
            <a:r>
              <a:rPr lang="en-US" b="1" dirty="0" smtClean="0"/>
              <a:t>Question</a:t>
            </a:r>
            <a:r>
              <a:rPr lang="en-US" b="1" dirty="0"/>
              <a:t>: </a:t>
            </a:r>
          </a:p>
          <a:p>
            <a:r>
              <a:rPr lang="en-US" dirty="0"/>
              <a:t>Does the ban on marching in Skokie violate a groups right to peaceably assemble? T Dealing with freedom of assembly.</a:t>
            </a:r>
          </a:p>
          <a:p>
            <a:endParaRPr lang="en-US" dirty="0"/>
          </a:p>
        </p:txBody>
      </p:sp>
    </p:spTree>
    <p:extLst>
      <p:ext uri="{BB962C8B-B14F-4D97-AF65-F5344CB8AC3E}">
        <p14:creationId xmlns:p14="http://schemas.microsoft.com/office/powerpoint/2010/main" val="27174974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National Socialist Party of America v. Village of </a:t>
            </a:r>
            <a:r>
              <a:rPr lang="en-US" b="1" dirty="0" smtClean="0"/>
              <a:t>Skokie</a:t>
            </a:r>
            <a:endParaRPr lang="en-US" dirty="0"/>
          </a:p>
        </p:txBody>
      </p:sp>
      <p:sp>
        <p:nvSpPr>
          <p:cNvPr id="3" name="Content Placeholder 2"/>
          <p:cNvSpPr>
            <a:spLocks noGrp="1"/>
          </p:cNvSpPr>
          <p:nvPr>
            <p:ph idx="1"/>
          </p:nvPr>
        </p:nvSpPr>
        <p:spPr/>
        <p:txBody>
          <a:bodyPr/>
          <a:lstStyle/>
          <a:p>
            <a:r>
              <a:rPr lang="en-US" dirty="0"/>
              <a:t>The Illinois Supreme Court allowed the National Socialist Party of America to march when it ruled that the use of the swastika is a symbolic form of free speech entitled to First Amendment protections and determined that the swastika itself did not constitute "fighting words."</a:t>
            </a:r>
          </a:p>
          <a:p>
            <a:pPr marL="0" indent="0">
              <a:buNone/>
            </a:pPr>
            <a:endParaRPr lang="en-US" dirty="0"/>
          </a:p>
        </p:txBody>
      </p:sp>
    </p:spTree>
    <p:extLst>
      <p:ext uri="{BB962C8B-B14F-4D97-AF65-F5344CB8AC3E}">
        <p14:creationId xmlns:p14="http://schemas.microsoft.com/office/powerpoint/2010/main" val="6529566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Regents of the University of California v. Bakke </a:t>
            </a:r>
            <a:endParaRPr lang="en-US" sz="3600" dirty="0"/>
          </a:p>
        </p:txBody>
      </p:sp>
      <p:sp>
        <p:nvSpPr>
          <p:cNvPr id="3" name="Content Placeholder 2"/>
          <p:cNvSpPr>
            <a:spLocks noGrp="1"/>
          </p:cNvSpPr>
          <p:nvPr>
            <p:ph idx="1"/>
          </p:nvPr>
        </p:nvSpPr>
        <p:spPr>
          <a:xfrm>
            <a:off x="549275" y="1600201"/>
            <a:ext cx="8042276" cy="5032874"/>
          </a:xfrm>
        </p:spPr>
        <p:txBody>
          <a:bodyPr>
            <a:normAutofit fontScale="92500" lnSpcReduction="10000"/>
          </a:bodyPr>
          <a:lstStyle/>
          <a:p>
            <a:r>
              <a:rPr lang="en-US" dirty="0" smtClean="0"/>
              <a:t>Facts: Allan </a:t>
            </a:r>
            <a:r>
              <a:rPr lang="en-US" dirty="0"/>
              <a:t>Bakke, a thirty-five-year-old white man, had twice applied for admission to the University of California Medical School at </a:t>
            </a:r>
            <a:r>
              <a:rPr lang="en-US" dirty="0" smtClean="0"/>
              <a:t>Davis and was rejected </a:t>
            </a:r>
            <a:r>
              <a:rPr lang="en-US" dirty="0"/>
              <a:t>both times. The school reserved sixteen places in each entering class of one hundred for "qualified" minorities, as part of the university's affirmative action </a:t>
            </a:r>
            <a:r>
              <a:rPr lang="en-US" dirty="0" smtClean="0"/>
              <a:t>program. </a:t>
            </a:r>
            <a:r>
              <a:rPr lang="en-US" dirty="0"/>
              <a:t>Bakke's qualifications </a:t>
            </a:r>
            <a:r>
              <a:rPr lang="en-US" dirty="0" smtClean="0"/>
              <a:t>exceeded </a:t>
            </a:r>
            <a:r>
              <a:rPr lang="en-US" dirty="0"/>
              <a:t>those of any of the minority students admitted in the two years Bakke's applications were rejected. Bakke </a:t>
            </a:r>
            <a:r>
              <a:rPr lang="en-US" dirty="0" smtClean="0"/>
              <a:t>contended that </a:t>
            </a:r>
            <a:r>
              <a:rPr lang="en-US" dirty="0"/>
              <a:t>he was excluded from admission solely on the basis of race</a:t>
            </a:r>
            <a:endParaRPr lang="en-US" dirty="0" smtClean="0"/>
          </a:p>
          <a:p>
            <a:r>
              <a:rPr lang="en-US" dirty="0" smtClean="0"/>
              <a:t>Issue: </a:t>
            </a:r>
            <a:r>
              <a:rPr lang="en-US" dirty="0"/>
              <a:t>Did the University of California violate the Fourteenth Amendment's equal protection </a:t>
            </a:r>
            <a:r>
              <a:rPr lang="en-US" dirty="0" smtClean="0"/>
              <a:t>clause </a:t>
            </a:r>
            <a:r>
              <a:rPr lang="en-US" dirty="0"/>
              <a:t>by practicing an affirmative action policy that resulted in the repeated rejection of Bakke's application for admission to its medical school</a:t>
            </a:r>
            <a:r>
              <a:rPr lang="en-US" dirty="0" smtClean="0"/>
              <a:t>?</a:t>
            </a:r>
          </a:p>
        </p:txBody>
      </p:sp>
    </p:spTree>
    <p:extLst>
      <p:ext uri="{BB962C8B-B14F-4D97-AF65-F5344CB8AC3E}">
        <p14:creationId xmlns:p14="http://schemas.microsoft.com/office/powerpoint/2010/main" val="2732774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Ingraham v. Wright (1977)</a:t>
            </a:r>
            <a:endParaRPr lang="en-US" dirty="0"/>
          </a:p>
        </p:txBody>
      </p:sp>
      <p:sp>
        <p:nvSpPr>
          <p:cNvPr id="3" name="Content Placeholder 2"/>
          <p:cNvSpPr>
            <a:spLocks noGrp="1"/>
          </p:cNvSpPr>
          <p:nvPr>
            <p:ph idx="1"/>
          </p:nvPr>
        </p:nvSpPr>
        <p:spPr/>
        <p:txBody>
          <a:bodyPr/>
          <a:lstStyle/>
          <a:p>
            <a:r>
              <a:rPr lang="en-US" dirty="0" smtClean="0"/>
              <a:t>A 14 year old student was accused of failing to promptly do as the teacher asked. He was taken to principle to be spanked with a spanking paddle. He refused and was held down and spanked 20 times.</a:t>
            </a:r>
          </a:p>
          <a:p>
            <a:r>
              <a:rPr lang="en-US" dirty="0" smtClean="0"/>
              <a:t>The Court held the Constitution's prohibition </a:t>
            </a:r>
            <a:r>
              <a:rPr lang="en-US" dirty="0"/>
              <a:t>against cruel and unusual punishment does not apply to the corporal punishment of children in public schools</a:t>
            </a:r>
          </a:p>
        </p:txBody>
      </p:sp>
    </p:spTree>
    <p:extLst>
      <p:ext uri="{BB962C8B-B14F-4D97-AF65-F5344CB8AC3E}">
        <p14:creationId xmlns:p14="http://schemas.microsoft.com/office/powerpoint/2010/main" val="31527084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476311"/>
            <a:ext cx="8042276" cy="6086200"/>
          </a:xfrm>
        </p:spPr>
        <p:txBody>
          <a:bodyPr>
            <a:normAutofit/>
          </a:bodyPr>
          <a:lstStyle/>
          <a:p>
            <a:r>
              <a:rPr lang="en-US" dirty="0" smtClean="0"/>
              <a:t>Holding: The Court struck down the University’s policy as an unconstitutional violation of the equal protection clause. </a:t>
            </a:r>
          </a:p>
          <a:p>
            <a:r>
              <a:rPr lang="en-US" dirty="0" smtClean="0"/>
              <a:t>Reasoning: A </a:t>
            </a:r>
            <a:r>
              <a:rPr lang="en-US" dirty="0"/>
              <a:t>state may constitutionally consider race as a factor in its university admissions to promote educational diversity, but only if considered alongside other factors and on a case-by-case basis. California's use of racial quotas in this case, however, did not meet those requirements and violated the Constitution's Equal Protection Clause, which forbids a state from denying "to any person within its jurisdiction the equal protection of the laws</a:t>
            </a:r>
            <a:r>
              <a:rPr lang="en-US" smtClean="0"/>
              <a:t>.”</a:t>
            </a:r>
            <a:endParaRPr lang="en-US" dirty="0" smtClean="0"/>
          </a:p>
        </p:txBody>
      </p:sp>
    </p:spTree>
    <p:extLst>
      <p:ext uri="{BB962C8B-B14F-4D97-AF65-F5344CB8AC3E}">
        <p14:creationId xmlns:p14="http://schemas.microsoft.com/office/powerpoint/2010/main" val="3931148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Miranda v. Arizona (1966) </a:t>
            </a:r>
            <a:endParaRPr lang="en-US" dirty="0"/>
          </a:p>
        </p:txBody>
      </p:sp>
      <p:sp>
        <p:nvSpPr>
          <p:cNvPr id="3" name="Content Placeholder 2"/>
          <p:cNvSpPr>
            <a:spLocks noGrp="1"/>
          </p:cNvSpPr>
          <p:nvPr>
            <p:ph idx="1"/>
          </p:nvPr>
        </p:nvSpPr>
        <p:spPr>
          <a:xfrm>
            <a:off x="549275" y="1600200"/>
            <a:ext cx="8042276" cy="4979951"/>
          </a:xfrm>
        </p:spPr>
        <p:txBody>
          <a:bodyPr>
            <a:normAutofit/>
          </a:bodyPr>
          <a:lstStyle/>
          <a:p>
            <a:r>
              <a:rPr lang="en-US" dirty="0" smtClean="0"/>
              <a:t>Ernesto Miranda was charged with rape and kidnapping. After two-hours of interrogation he signed a confession. </a:t>
            </a:r>
          </a:p>
          <a:p>
            <a:r>
              <a:rPr lang="en-US" dirty="0" smtClean="0"/>
              <a:t>Supreme </a:t>
            </a:r>
            <a:r>
              <a:rPr lang="en-US" dirty="0"/>
              <a:t>Court ruled that detained criminal suspects, prior to police questioning, must be informed of their constitutional right to an attorney and against self-incrimination</a:t>
            </a:r>
            <a:endParaRPr lang="en-US" dirty="0" smtClean="0"/>
          </a:p>
          <a:p>
            <a:r>
              <a:rPr lang="en-US" dirty="0" smtClean="0"/>
              <a:t>The Court ruled </a:t>
            </a:r>
            <a:r>
              <a:rPr lang="en-US" dirty="0"/>
              <a:t>that the prosecution could not introduce </a:t>
            </a:r>
            <a:r>
              <a:rPr lang="en-US" dirty="0" smtClean="0"/>
              <a:t>the confession </a:t>
            </a:r>
            <a:r>
              <a:rPr lang="en-US" dirty="0"/>
              <a:t>as </a:t>
            </a:r>
            <a:r>
              <a:rPr lang="en-US" dirty="0" smtClean="0"/>
              <a:t>evidence because </a:t>
            </a:r>
            <a:r>
              <a:rPr lang="en-US" dirty="0"/>
              <a:t>the police had failed to first inform Miranda of his right to an attorney and against self-</a:t>
            </a:r>
            <a:r>
              <a:rPr lang="en-US" dirty="0" smtClean="0"/>
              <a:t>incrimination.</a:t>
            </a:r>
            <a:endParaRPr lang="en-US" dirty="0"/>
          </a:p>
        </p:txBody>
      </p:sp>
    </p:spTree>
    <p:extLst>
      <p:ext uri="{BB962C8B-B14F-4D97-AF65-F5344CB8AC3E}">
        <p14:creationId xmlns:p14="http://schemas.microsoft.com/office/powerpoint/2010/main" val="2006839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Gideon v. Wainwright (1963) </a:t>
            </a:r>
            <a:endParaRPr lang="en-US" dirty="0"/>
          </a:p>
        </p:txBody>
      </p:sp>
      <p:sp>
        <p:nvSpPr>
          <p:cNvPr id="3" name="Content Placeholder 2"/>
          <p:cNvSpPr>
            <a:spLocks noGrp="1"/>
          </p:cNvSpPr>
          <p:nvPr>
            <p:ph idx="1"/>
          </p:nvPr>
        </p:nvSpPr>
        <p:spPr/>
        <p:txBody>
          <a:bodyPr/>
          <a:lstStyle/>
          <a:p>
            <a:r>
              <a:rPr lang="en-US" dirty="0" smtClean="0"/>
              <a:t>Gideon was charged with breaking and entering and stealing money. He was unable to afford an attorney. Florida law only appointed counsel in capital cases. </a:t>
            </a:r>
          </a:p>
          <a:p>
            <a:r>
              <a:rPr lang="en-US" dirty="0" smtClean="0"/>
              <a:t>Court held the 6</a:t>
            </a:r>
            <a:r>
              <a:rPr lang="en-US" baseline="30000" dirty="0" smtClean="0"/>
              <a:t>th</a:t>
            </a:r>
            <a:r>
              <a:rPr lang="en-US" dirty="0" smtClean="0"/>
              <a:t> amendment right to counsel is essential to a fair trial and applies to the states. </a:t>
            </a:r>
          </a:p>
          <a:p>
            <a:r>
              <a:rPr lang="en-US" dirty="0" smtClean="0"/>
              <a:t>Those charged with felonies must be appoint an attorney if can not afford to hire an attorney.</a:t>
            </a:r>
            <a:endParaRPr lang="en-US" dirty="0"/>
          </a:p>
        </p:txBody>
      </p:sp>
    </p:spTree>
    <p:extLst>
      <p:ext uri="{BB962C8B-B14F-4D97-AF65-F5344CB8AC3E}">
        <p14:creationId xmlns:p14="http://schemas.microsoft.com/office/powerpoint/2010/main" val="859339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Mapp</a:t>
            </a:r>
            <a:r>
              <a:rPr lang="en-US" dirty="0" smtClean="0"/>
              <a:t> v. Ohio (1961)</a:t>
            </a:r>
            <a:endParaRPr lang="en-US" dirty="0"/>
          </a:p>
        </p:txBody>
      </p:sp>
      <p:sp>
        <p:nvSpPr>
          <p:cNvPr id="3" name="Content Placeholder 2"/>
          <p:cNvSpPr>
            <a:spLocks noGrp="1"/>
          </p:cNvSpPr>
          <p:nvPr>
            <p:ph idx="1"/>
          </p:nvPr>
        </p:nvSpPr>
        <p:spPr/>
        <p:txBody>
          <a:bodyPr/>
          <a:lstStyle/>
          <a:p>
            <a:r>
              <a:rPr lang="en-US" dirty="0" smtClean="0"/>
              <a:t>Police were searching for a bombing subject in Ms. </a:t>
            </a:r>
            <a:r>
              <a:rPr lang="en-US" dirty="0" err="1" smtClean="0"/>
              <a:t>Mapp’s</a:t>
            </a:r>
            <a:r>
              <a:rPr lang="en-US" dirty="0" smtClean="0"/>
              <a:t> home. Upon her refusal to allow the police to search her home, the police presented her with a a fake warrant. The police found obscene materials and Ms. </a:t>
            </a:r>
            <a:r>
              <a:rPr lang="en-US" dirty="0" err="1" smtClean="0"/>
              <a:t>Mapp</a:t>
            </a:r>
            <a:r>
              <a:rPr lang="en-US" dirty="0" smtClean="0"/>
              <a:t> was charged.</a:t>
            </a:r>
          </a:p>
          <a:p>
            <a:r>
              <a:rPr lang="en-US" dirty="0" smtClean="0"/>
              <a:t>Case established the exclusionary rule</a:t>
            </a:r>
          </a:p>
          <a:p>
            <a:r>
              <a:rPr lang="en-US" dirty="0" smtClean="0"/>
              <a:t>Evidence obtained in violation of the 4</a:t>
            </a:r>
            <a:r>
              <a:rPr lang="en-US" baseline="30000" dirty="0" smtClean="0"/>
              <a:t>th</a:t>
            </a:r>
            <a:r>
              <a:rPr lang="en-US" dirty="0" smtClean="0"/>
              <a:t> amendment may not be used in state law criminal prosecutions. </a:t>
            </a:r>
            <a:endParaRPr lang="en-US" dirty="0"/>
          </a:p>
        </p:txBody>
      </p:sp>
    </p:spTree>
    <p:extLst>
      <p:ext uri="{BB962C8B-B14F-4D97-AF65-F5344CB8AC3E}">
        <p14:creationId xmlns:p14="http://schemas.microsoft.com/office/powerpoint/2010/main" val="319000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Jersey v. TLO (1985)</a:t>
            </a:r>
            <a:endParaRPr lang="en-US" dirty="0"/>
          </a:p>
        </p:txBody>
      </p:sp>
      <p:sp>
        <p:nvSpPr>
          <p:cNvPr id="3" name="Content Placeholder 2"/>
          <p:cNvSpPr>
            <a:spLocks noGrp="1"/>
          </p:cNvSpPr>
          <p:nvPr>
            <p:ph idx="1"/>
          </p:nvPr>
        </p:nvSpPr>
        <p:spPr>
          <a:xfrm>
            <a:off x="549275" y="1600201"/>
            <a:ext cx="8042276" cy="4838822"/>
          </a:xfrm>
        </p:spPr>
        <p:txBody>
          <a:bodyPr>
            <a:normAutofit/>
          </a:bodyPr>
          <a:lstStyle/>
          <a:p>
            <a:r>
              <a:rPr lang="en-US" dirty="0" smtClean="0"/>
              <a:t>TLO was caught smoking in the bathroom at school. School officials searched her purse and found cigarettes, marijuana, and  a list of names that owed her money. TLO claimed the exclusionary rule prevented the evidence from the search be admitted. </a:t>
            </a:r>
          </a:p>
          <a:p>
            <a:r>
              <a:rPr lang="en-US" dirty="0" smtClean="0"/>
              <a:t>Court held the School </a:t>
            </a:r>
            <a:r>
              <a:rPr lang="en-US" dirty="0"/>
              <a:t>setting requires some easing of the restrictions to which searches by public authorities are ordinarily subject</a:t>
            </a:r>
            <a:endParaRPr lang="en-US" dirty="0" smtClean="0"/>
          </a:p>
          <a:p>
            <a:r>
              <a:rPr lang="en-US" dirty="0" smtClean="0"/>
              <a:t>Court held the school officials only needed reasonable suspicion, a more lenient standard, rather than probable cause to perform a search.</a:t>
            </a:r>
            <a:endParaRPr lang="en-US" dirty="0"/>
          </a:p>
        </p:txBody>
      </p:sp>
    </p:spTree>
    <p:extLst>
      <p:ext uri="{BB962C8B-B14F-4D97-AF65-F5344CB8AC3E}">
        <p14:creationId xmlns:p14="http://schemas.microsoft.com/office/powerpoint/2010/main" val="2136450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Vernonia</a:t>
            </a:r>
            <a:r>
              <a:rPr lang="en-US" dirty="0" smtClean="0"/>
              <a:t> v. Acton (1994)</a:t>
            </a:r>
            <a:endParaRPr lang="en-US" dirty="0"/>
          </a:p>
        </p:txBody>
      </p:sp>
      <p:sp>
        <p:nvSpPr>
          <p:cNvPr id="3" name="Content Placeholder 2"/>
          <p:cNvSpPr>
            <a:spLocks noGrp="1"/>
          </p:cNvSpPr>
          <p:nvPr>
            <p:ph idx="1"/>
          </p:nvPr>
        </p:nvSpPr>
        <p:spPr/>
        <p:txBody>
          <a:bodyPr/>
          <a:lstStyle/>
          <a:p>
            <a:r>
              <a:rPr lang="en-US" dirty="0" smtClean="0"/>
              <a:t>School district adopted drug testing plan for student athletes. </a:t>
            </a:r>
          </a:p>
          <a:p>
            <a:r>
              <a:rPr lang="en-US" dirty="0" smtClean="0"/>
              <a:t>The 4</a:t>
            </a:r>
            <a:r>
              <a:rPr lang="en-US" baseline="30000" dirty="0" smtClean="0"/>
              <a:t>th</a:t>
            </a:r>
            <a:r>
              <a:rPr lang="en-US" dirty="0" smtClean="0"/>
              <a:t> protects against expectation of privacy. The students are children and school acts in a custodial manner, therefore students have a lower expectation of privacy.</a:t>
            </a:r>
          </a:p>
          <a:p>
            <a:r>
              <a:rPr lang="en-US" dirty="0" smtClean="0"/>
              <a:t>The slight invasion of privacy was insignificant and did not override the school’s interest in deterring drug use.</a:t>
            </a:r>
          </a:p>
          <a:p>
            <a:endParaRPr lang="en-US" dirty="0" smtClean="0"/>
          </a:p>
          <a:p>
            <a:endParaRPr lang="en-US" dirty="0"/>
          </a:p>
        </p:txBody>
      </p:sp>
    </p:spTree>
    <p:extLst>
      <p:ext uri="{BB962C8B-B14F-4D97-AF65-F5344CB8AC3E}">
        <p14:creationId xmlns:p14="http://schemas.microsoft.com/office/powerpoint/2010/main" val="165439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Abortion and Reproduction</a:t>
            </a:r>
            <a:endParaRPr lang="en-US" dirty="0"/>
          </a:p>
        </p:txBody>
      </p:sp>
      <p:sp>
        <p:nvSpPr>
          <p:cNvPr id="3" name="Content Placeholder 2"/>
          <p:cNvSpPr>
            <a:spLocks noGrp="1"/>
          </p:cNvSpPr>
          <p:nvPr>
            <p:ph idx="1"/>
          </p:nvPr>
        </p:nvSpPr>
        <p:spPr/>
        <p:txBody>
          <a:bodyPr/>
          <a:lstStyle/>
          <a:p>
            <a:r>
              <a:rPr lang="en-US" dirty="0" smtClean="0"/>
              <a:t>Griswold v. Connecticut </a:t>
            </a:r>
          </a:p>
          <a:p>
            <a:r>
              <a:rPr lang="en-US" dirty="0" smtClean="0"/>
              <a:t>Roe v. Wade </a:t>
            </a:r>
          </a:p>
          <a:p>
            <a:r>
              <a:rPr lang="en-US" dirty="0" smtClean="0"/>
              <a:t>Planned Parenthood v. Casey</a:t>
            </a:r>
            <a:endParaRPr lang="en-US" dirty="0"/>
          </a:p>
        </p:txBody>
      </p:sp>
    </p:spTree>
    <p:extLst>
      <p:ext uri="{BB962C8B-B14F-4D97-AF65-F5344CB8AC3E}">
        <p14:creationId xmlns:p14="http://schemas.microsoft.com/office/powerpoint/2010/main" val="7733889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4886</TotalTime>
  <Words>2158</Words>
  <Application>Microsoft Office PowerPoint</Application>
  <PresentationFormat>On-screen Show (4:3)</PresentationFormat>
  <Paragraphs>144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Breeze</vt:lpstr>
      <vt:lpstr>Supreme Court Cases </vt:lpstr>
      <vt:lpstr>Rights of the Accused</vt:lpstr>
      <vt:lpstr>Ingraham v. Wright (1977)</vt:lpstr>
      <vt:lpstr>Miranda v. Arizona (1966) </vt:lpstr>
      <vt:lpstr>Gideon v. Wainwright (1963) </vt:lpstr>
      <vt:lpstr>Mapp v. Ohio (1961)</vt:lpstr>
      <vt:lpstr>New Jersey v. TLO (1985)</vt:lpstr>
      <vt:lpstr>Vernonia v. Acton (1994)</vt:lpstr>
      <vt:lpstr>Abortion and Reproduction</vt:lpstr>
      <vt:lpstr>Griswold v. Connecticut (1965)</vt:lpstr>
      <vt:lpstr>Roe v. Wade (1971)</vt:lpstr>
      <vt:lpstr>Planned Parenthood v. Casey (1992)</vt:lpstr>
      <vt:lpstr>Equal Protection of Law</vt:lpstr>
      <vt:lpstr>Plessy v. Ferguson (1896)</vt:lpstr>
      <vt:lpstr>Brown v. Board of Education (1954)</vt:lpstr>
      <vt:lpstr>Korematsu v. US (1944)</vt:lpstr>
      <vt:lpstr>First Amendment</vt:lpstr>
      <vt:lpstr>Engle v. Vitale (1962)</vt:lpstr>
      <vt:lpstr>Lemon v. Kurtzman (1971)</vt:lpstr>
      <vt:lpstr>Tinker v. Des Moines (1968)</vt:lpstr>
      <vt:lpstr>Hazelwood v. Kuhlmeier (1986) </vt:lpstr>
      <vt:lpstr>Johnson v. Texas (1989)</vt:lpstr>
      <vt:lpstr>Bradenburg v. Ohio (1969)</vt:lpstr>
      <vt:lpstr>NY Times v. Sullivan (1964)</vt:lpstr>
      <vt:lpstr>Limits on Speech</vt:lpstr>
      <vt:lpstr>Freedom of Speech </vt:lpstr>
      <vt:lpstr>National Socialist Party of America v. Village of Skokie</vt:lpstr>
      <vt:lpstr>National Socialist Party of America v. Village of Skokie</vt:lpstr>
      <vt:lpstr>Regents of the University of California v. Bakke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Supreme Court Cases</dc:title>
  <dc:creator>April Baxter</dc:creator>
  <cp:lastModifiedBy>Ryan Fuller</cp:lastModifiedBy>
  <cp:revision>46</cp:revision>
  <dcterms:created xsi:type="dcterms:W3CDTF">2014-03-25T22:01:58Z</dcterms:created>
  <dcterms:modified xsi:type="dcterms:W3CDTF">2015-10-29T16:52:43Z</dcterms:modified>
</cp:coreProperties>
</file>