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1" r:id="rId2"/>
    <p:sldMasterId id="2147483702" r:id="rId3"/>
  </p:sldMasterIdLst>
  <p:sldIdLst>
    <p:sldId id="256" r:id="rId4"/>
    <p:sldId id="267" r:id="rId5"/>
    <p:sldId id="257" r:id="rId6"/>
    <p:sldId id="323" r:id="rId7"/>
    <p:sldId id="259" r:id="rId8"/>
    <p:sldId id="260" r:id="rId9"/>
    <p:sldId id="277" r:id="rId10"/>
    <p:sldId id="263" r:id="rId11"/>
    <p:sldId id="261" r:id="rId12"/>
    <p:sldId id="264" r:id="rId13"/>
    <p:sldId id="265" r:id="rId14"/>
    <p:sldId id="266" r:id="rId15"/>
    <p:sldId id="262" r:id="rId16"/>
    <p:sldId id="268" r:id="rId17"/>
    <p:sldId id="274" r:id="rId18"/>
    <p:sldId id="270" r:id="rId19"/>
    <p:sldId id="271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FC359912-2B03-C647-B549-D94E3CB8CA0D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A4DE9AF8-0723-404C-97CA-12B27FA4C1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5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27350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A4DE9AF8-0723-404C-97CA-12B27FA4C1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915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66676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12448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54506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05411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837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587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89653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9852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69526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64537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34291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15443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013156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94869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761167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3830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68256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A4DE9AF8-0723-404C-97CA-12B27FA4C1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612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76064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A4DE9AF8-0723-404C-97CA-12B27FA4C1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51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64499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7427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53045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024397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057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9424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6747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02951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477330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063151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565334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414147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685605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786321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014865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08608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85537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0288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9/1/2016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6927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youtube.com/watch?v=ahkwQhQZWG8" TargetMode="External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055" y="1210056"/>
            <a:ext cx="8741900" cy="2794886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Ancient Near East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4199627"/>
            <a:ext cx="6477000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4000 BCE - 550BCE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334"/>
          </a:xfrm>
        </p:spPr>
        <p:txBody>
          <a:bodyPr/>
          <a:lstStyle/>
          <a:p>
            <a:r>
              <a:rPr lang="en-US" b="1" u="sng" dirty="0" smtClean="0"/>
              <a:t>Sumerian Culture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76124"/>
            <a:ext cx="8228013" cy="53818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sz="3200" dirty="0" smtClean="0"/>
              <a:t>Developed math system </a:t>
            </a: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sz="3200" dirty="0" smtClean="0"/>
              <a:t>Invented the wheel</a:t>
            </a: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sz="3200" dirty="0" smtClean="0"/>
              <a:t>Invented the plow</a:t>
            </a: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sz="3200" dirty="0" smtClean="0"/>
              <a:t>Learned how to use bronze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005" y="1371600"/>
            <a:ext cx="4137995" cy="3449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940" y="4820764"/>
            <a:ext cx="4036060" cy="2037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b="1" u="sng" dirty="0" smtClean="0">
                <a:solidFill>
                  <a:srgbClr val="3366FF"/>
                </a:solidFill>
              </a:rPr>
              <a:t>Sumerian Culture</a:t>
            </a:r>
            <a:endParaRPr lang="en-US" b="1" u="sng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9366" y="1371600"/>
            <a:ext cx="5324633" cy="4419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Art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Arches, ramps, and columns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Cylinder seals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3394322" cy="3208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65298"/>
            <a:ext cx="9144000" cy="2292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b="1" u="sng" dirty="0" smtClean="0"/>
              <a:t>Sumerian Culture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371600"/>
            <a:ext cx="5793942" cy="5486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/>
              <a:t>Had to trade for materials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Distinct social hierarchy 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King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Priests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Landowners &amp; Merchants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Artisans, farmers, laborers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Slaves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235" y="2215233"/>
            <a:ext cx="4471765" cy="3560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b="1" u="sng" dirty="0" smtClean="0">
                <a:solidFill>
                  <a:srgbClr val="3366FF"/>
                </a:solidFill>
              </a:rPr>
              <a:t>Empires in Mesopotamia</a:t>
            </a:r>
            <a:endParaRPr lang="en-US" b="1" u="sng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6517" y="1576020"/>
            <a:ext cx="7499680" cy="477441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Frequent warfare weakened Sumer’s city states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Invading peoples conquered the region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Adapted aspects of Sumerian culture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b="1" u="sng" dirty="0" smtClean="0"/>
              <a:t>Sargon’s Empire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33003"/>
            <a:ext cx="6906379" cy="562499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Akkadians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b="1" dirty="0" smtClean="0"/>
              <a:t>Sargon I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First ruler to create a permanent army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Conquered all of Sumer and northern Mesopotamia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Formed world’s first empire</a:t>
            </a:r>
          </a:p>
          <a:p>
            <a:pPr lvl="5">
              <a:lnSpc>
                <a:spcPct val="150000"/>
              </a:lnSpc>
            </a:pPr>
            <a:r>
              <a:rPr lang="en-US" sz="2400" dirty="0" smtClean="0"/>
              <a:t>Mediterranean Sea to Persian Gulf</a:t>
            </a:r>
          </a:p>
          <a:p>
            <a:pPr lvl="2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308" y="1233002"/>
            <a:ext cx="2818692" cy="4273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b="1" u="sng" dirty="0" smtClean="0">
                <a:solidFill>
                  <a:srgbClr val="3366FF"/>
                </a:solidFill>
              </a:rPr>
              <a:t>Sargon’s Empire</a:t>
            </a:r>
            <a:endParaRPr lang="en-US" b="1" u="sng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4999" y="1371600"/>
            <a:ext cx="4816037" cy="5486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Adopted cuneiform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Kept power of the priesthood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Lasted 140 years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Tribes from the East capture Akkad</a:t>
            </a:r>
          </a:p>
          <a:p>
            <a:pPr lvl="2">
              <a:lnSpc>
                <a:spcPct val="150000"/>
              </a:lnSpc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4245801" cy="5173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b="1" u="sng" dirty="0" smtClean="0"/>
              <a:t>Babylonian Empire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894" y="1371600"/>
            <a:ext cx="8393105" cy="5486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Amorites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Settled near modern Baghdad, Iraq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654" y="3189121"/>
            <a:ext cx="5997889" cy="3668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b="1" u="sng" dirty="0" smtClean="0"/>
              <a:t>Hammurabi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4176" y="1561474"/>
            <a:ext cx="5639824" cy="52965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King of Babylon – 1792 BCE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Brilliant warrior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Great administrator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Created Babylonian Empire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1475"/>
            <a:ext cx="3073722" cy="4445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b="1" u="sng" dirty="0" smtClean="0"/>
              <a:t>Hammurabi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371600"/>
            <a:ext cx="5886646" cy="5486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Building Projects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Tax-collection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Increased Trade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Absorbed elements of previous cultures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390" y="1214461"/>
            <a:ext cx="3823610" cy="5643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b="1" u="sng" dirty="0" smtClean="0"/>
              <a:t>Hammurabi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5404590" cy="5486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/>
              <a:t>Code of laws – Hammurabi’s Code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Written down for all to see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“An eye for an eye…”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129" y="1371600"/>
            <a:ext cx="4063871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028" y="1735138"/>
            <a:ext cx="8788252" cy="51228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The first known civilization arose in Mesopotamia, and its culture and innovations influenced later civilizations in the region for thousands of years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055" y="1210056"/>
            <a:ext cx="8741900" cy="2794886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Ancient Near East: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Fertile Crescent Empires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4199627"/>
            <a:ext cx="6477000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4000 BCE - 550BCE</a:t>
            </a:r>
          </a:p>
          <a:p>
            <a:endParaRPr lang="en-US" sz="4400" dirty="0" smtClean="0">
              <a:solidFill>
                <a:srgbClr val="FF0000"/>
              </a:solidFill>
            </a:endParaRPr>
          </a:p>
          <a:p>
            <a:r>
              <a:rPr lang="en-US" sz="4400" dirty="0" smtClean="0">
                <a:solidFill>
                  <a:srgbClr val="FF0000"/>
                </a:solidFill>
              </a:rPr>
              <a:t>	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7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9400"/>
            <a:ext cx="9144000" cy="5463065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/>
              <a:t>Nomadic tribes from the mountains and deserts moved into the Fertile Crescent region drawn by its wealth. These Indo-European invaders introduced new technologies to the Fertile Crescent while adapting earlier technologies developed by the civilizations they encountered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8950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414"/>
            <a:ext cx="9144000" cy="1205190"/>
          </a:xfrm>
        </p:spPr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Indo-Europeans  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390604"/>
            <a:ext cx="6416990" cy="546739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Semi-nomadic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Spoke related languages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Migrated from the </a:t>
            </a:r>
            <a:r>
              <a:rPr lang="en-US" sz="2800" b="1" dirty="0" smtClean="0"/>
              <a:t>steppes</a:t>
            </a:r>
            <a:r>
              <a:rPr lang="en-US" sz="2800" dirty="0" smtClean="0"/>
              <a:t> (arid grasslands) north of the Black Sea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Driven by drought, conflicts, or lack of resources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991" y="1547597"/>
            <a:ext cx="2727009" cy="398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6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5190"/>
          </a:xfrm>
        </p:spPr>
        <p:txBody>
          <a:bodyPr/>
          <a:lstStyle/>
          <a:p>
            <a:r>
              <a:rPr lang="en-US" b="1" u="sng" dirty="0" smtClean="0"/>
              <a:t>The Hittites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5190"/>
            <a:ext cx="8228013" cy="29553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Approximately 2000 BCE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Settled in Asia Minor (modern day Turkey)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Very war driven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627" y="3158412"/>
            <a:ext cx="5919374" cy="369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12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62"/>
          </a:xfrm>
        </p:spPr>
        <p:txBody>
          <a:bodyPr/>
          <a:lstStyle/>
          <a:p>
            <a:r>
              <a:rPr lang="en-US" b="1" u="sng" dirty="0" smtClean="0"/>
              <a:t>Hittite Military Might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4462"/>
            <a:ext cx="5323711" cy="56435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Horse-drawn war chariot</a:t>
            </a:r>
          </a:p>
          <a:p>
            <a:pPr lvl="2">
              <a:lnSpc>
                <a:spcPct val="150000"/>
              </a:lnSpc>
            </a:pPr>
            <a:r>
              <a:rPr lang="en-US" sz="3200" dirty="0" smtClean="0"/>
              <a:t>Held three</a:t>
            </a:r>
          </a:p>
          <a:p>
            <a:pPr lvl="4">
              <a:lnSpc>
                <a:spcPct val="150000"/>
              </a:lnSpc>
            </a:pPr>
            <a:r>
              <a:rPr lang="en-US" sz="3200" dirty="0" smtClean="0"/>
              <a:t>Driver, fighter, shield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Sacked Babylon</a:t>
            </a:r>
          </a:p>
          <a:p>
            <a:pPr lvl="3">
              <a:buNone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712" y="1657547"/>
            <a:ext cx="3820288" cy="520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09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49390"/>
          </a:xfrm>
        </p:spPr>
        <p:txBody>
          <a:bodyPr/>
          <a:lstStyle/>
          <a:p>
            <a:r>
              <a:rPr lang="en-US" b="1" u="sng" dirty="0" smtClean="0"/>
              <a:t>Hittite Culture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3936" y="1103214"/>
            <a:ext cx="6810063" cy="57547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sz="3000" dirty="0" smtClean="0"/>
              <a:t>Blended culture</a:t>
            </a:r>
          </a:p>
          <a:p>
            <a:pPr lvl="2">
              <a:lnSpc>
                <a:spcPct val="150000"/>
              </a:lnSpc>
              <a:spcAft>
                <a:spcPts val="1800"/>
              </a:spcAft>
            </a:pPr>
            <a:r>
              <a:rPr lang="en-US" sz="3000" dirty="0" smtClean="0"/>
              <a:t>Cuneiform	</a:t>
            </a:r>
          </a:p>
          <a:p>
            <a:pPr lvl="2">
              <a:lnSpc>
                <a:spcPct val="150000"/>
              </a:lnSpc>
              <a:spcAft>
                <a:spcPts val="1800"/>
              </a:spcAft>
            </a:pPr>
            <a:r>
              <a:rPr lang="en-US" sz="3000" dirty="0" smtClean="0"/>
              <a:t>Law code similar to Hammurabi</a:t>
            </a: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sz="3000" dirty="0" smtClean="0"/>
              <a:t>First to master ironworking techniques</a:t>
            </a: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sz="3000" dirty="0" smtClean="0"/>
              <a:t>Fell to “sea people” around 1200 BCE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7166"/>
            <a:ext cx="2227674" cy="548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77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b="1" u="sng" dirty="0" smtClean="0"/>
              <a:t>Assyrians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5343" y="1520395"/>
            <a:ext cx="5828657" cy="533760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Northern Mesopotamia</a:t>
            </a:r>
            <a:endParaRPr lang="en-US" sz="2800" b="1" dirty="0" smtClean="0"/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Along the upper Tigris River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Grew and raised cattle &amp; barley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Adopted aspects of Sumerian culture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0394"/>
            <a:ext cx="3026695" cy="533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24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b="1" u="sng" dirty="0" smtClean="0"/>
              <a:t>Assyrians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371601"/>
            <a:ext cx="4164797" cy="5486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/>
              <a:t>Land received good rainfall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Along major trade routes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Often invaded 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Built an empire TWICE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798" y="1371602"/>
            <a:ext cx="4979203" cy="548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51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51544"/>
          </a:xfrm>
        </p:spPr>
        <p:txBody>
          <a:bodyPr/>
          <a:lstStyle/>
          <a:p>
            <a:r>
              <a:rPr lang="en-US" b="1" u="sng" dirty="0" smtClean="0"/>
              <a:t>Assyrian War Machine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1544"/>
            <a:ext cx="9030602" cy="56064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7200"/>
              </a:spcAft>
            </a:pPr>
            <a:r>
              <a:rPr lang="en-US" sz="3600" dirty="0" smtClean="0"/>
              <a:t>Power relied on its military</a:t>
            </a:r>
          </a:p>
          <a:p>
            <a:pPr>
              <a:lnSpc>
                <a:spcPct val="150000"/>
              </a:lnSpc>
              <a:spcAft>
                <a:spcPts val="7200"/>
              </a:spcAft>
            </a:pPr>
            <a:r>
              <a:rPr lang="en-US" sz="3600" dirty="0" smtClean="0"/>
              <a:t>Armed with iron weapons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062" y="1251543"/>
            <a:ext cx="2867938" cy="3176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907" y="4428373"/>
            <a:ext cx="4575093" cy="242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25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b="1" u="sng" dirty="0" smtClean="0"/>
              <a:t>Assyrian Rule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3999" cy="5486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600"/>
              </a:spcAft>
            </a:pPr>
            <a:r>
              <a:rPr lang="en-US" sz="3200" dirty="0" smtClean="0"/>
              <a:t>Kings ruled through local leaders</a:t>
            </a:r>
          </a:p>
          <a:p>
            <a:pPr>
              <a:lnSpc>
                <a:spcPct val="150000"/>
              </a:lnSpc>
              <a:spcAft>
                <a:spcPts val="6600"/>
              </a:spcAft>
            </a:pPr>
            <a:r>
              <a:rPr lang="en-US" sz="3200" dirty="0" smtClean="0"/>
              <a:t>Developed a system of roads </a:t>
            </a:r>
            <a:endParaRPr lang="en-US" sz="3200" i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878" y="3709983"/>
            <a:ext cx="3775121" cy="314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37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5190"/>
          </a:xfrm>
        </p:spPr>
        <p:txBody>
          <a:bodyPr/>
          <a:lstStyle/>
          <a:p>
            <a:r>
              <a:rPr lang="en-US" b="1" u="sng" dirty="0" smtClean="0"/>
              <a:t>Geography Promotes Civilization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5190"/>
            <a:ext cx="8228013" cy="565280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Fertile Crescent</a:t>
            </a:r>
          </a:p>
          <a:p>
            <a:pPr lvl="2">
              <a:lnSpc>
                <a:spcPct val="150000"/>
              </a:lnSpc>
            </a:pPr>
            <a:r>
              <a:rPr lang="en-US" dirty="0" smtClean="0"/>
              <a:t>Between Mediterranean Sea and Persian Gulf</a:t>
            </a:r>
          </a:p>
          <a:p>
            <a:pPr lvl="2">
              <a:lnSpc>
                <a:spcPct val="150000"/>
              </a:lnSpc>
            </a:pPr>
            <a:r>
              <a:rPr lang="en-US" dirty="0" smtClean="0"/>
              <a:t>Rich soil from silt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Mesopotamia</a:t>
            </a:r>
          </a:p>
          <a:p>
            <a:pPr lvl="2">
              <a:lnSpc>
                <a:spcPct val="150000"/>
              </a:lnSpc>
            </a:pPr>
            <a:r>
              <a:rPr lang="en-US" dirty="0" smtClean="0"/>
              <a:t>“between the rivers”</a:t>
            </a:r>
          </a:p>
          <a:p>
            <a:pPr lvl="4">
              <a:lnSpc>
                <a:spcPct val="150000"/>
              </a:lnSpc>
            </a:pPr>
            <a:r>
              <a:rPr lang="en-US" dirty="0" smtClean="0"/>
              <a:t>Tigris and Euphrates</a:t>
            </a:r>
          </a:p>
          <a:p>
            <a:pPr lvl="2">
              <a:lnSpc>
                <a:spcPct val="150000"/>
              </a:lnSpc>
            </a:pPr>
            <a:r>
              <a:rPr lang="en-US" dirty="0" smtClean="0"/>
              <a:t>Well suited for agriculture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748" y="2786546"/>
            <a:ext cx="4694252" cy="4071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b="1" u="sng" dirty="0" smtClean="0"/>
              <a:t>Assyrian Rule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3999" cy="5486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600"/>
              </a:spcAft>
            </a:pPr>
            <a:r>
              <a:rPr lang="en-US" sz="3200" dirty="0" smtClean="0"/>
              <a:t>Maintained peace by ruling with an “iron fist”</a:t>
            </a:r>
          </a:p>
          <a:p>
            <a:pPr>
              <a:lnSpc>
                <a:spcPct val="150000"/>
              </a:lnSpc>
              <a:spcAft>
                <a:spcPts val="6600"/>
              </a:spcAft>
            </a:pPr>
            <a:r>
              <a:rPr lang="en-US" sz="3200" dirty="0" smtClean="0"/>
              <a:t>Started a library containing more the 20,000 cuneiform tablets </a:t>
            </a:r>
            <a:endParaRPr lang="en-US" sz="3200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694" y="4362401"/>
            <a:ext cx="2346300" cy="230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46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b="1" u="sng" dirty="0" smtClean="0"/>
              <a:t>Chaldeans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1620" y="1371600"/>
            <a:ext cx="4812380" cy="5486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0200"/>
              </a:spcAft>
            </a:pPr>
            <a:r>
              <a:rPr lang="en-US" sz="2800" dirty="0" smtClean="0"/>
              <a:t>From southern Mesopotamia </a:t>
            </a:r>
          </a:p>
          <a:p>
            <a:pPr>
              <a:lnSpc>
                <a:spcPct val="150000"/>
              </a:lnSpc>
              <a:spcAft>
                <a:spcPts val="10200"/>
              </a:spcAft>
            </a:pPr>
            <a:r>
              <a:rPr lang="en-US" sz="2800" dirty="0" smtClean="0"/>
              <a:t>Empire lasted only 100 years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420603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07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b="1" u="sng" dirty="0" smtClean="0"/>
              <a:t>Chaldeans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3469"/>
            <a:ext cx="6078131" cy="5604531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sz="2800" b="1" dirty="0" smtClean="0"/>
              <a:t>Nebuchadnezzar II </a:t>
            </a:r>
          </a:p>
          <a:p>
            <a:pPr lvl="2">
              <a:lnSpc>
                <a:spcPct val="150000"/>
              </a:lnSpc>
              <a:spcAft>
                <a:spcPts val="1800"/>
              </a:spcAft>
            </a:pPr>
            <a:r>
              <a:rPr lang="en-US" sz="2400" dirty="0" smtClean="0"/>
              <a:t>Greatest Chaldean king</a:t>
            </a:r>
          </a:p>
          <a:p>
            <a:pPr lvl="4">
              <a:lnSpc>
                <a:spcPct val="150000"/>
              </a:lnSpc>
              <a:spcAft>
                <a:spcPts val="1800"/>
              </a:spcAft>
            </a:pPr>
            <a:r>
              <a:rPr lang="en-US" sz="2200" dirty="0" smtClean="0"/>
              <a:t>Warrior &amp; builder</a:t>
            </a:r>
          </a:p>
          <a:p>
            <a:pPr lvl="2">
              <a:lnSpc>
                <a:spcPct val="150000"/>
              </a:lnSpc>
              <a:spcAft>
                <a:spcPts val="1800"/>
              </a:spcAft>
            </a:pPr>
            <a:r>
              <a:rPr lang="en-US" sz="2400" dirty="0" smtClean="0"/>
              <a:t>Conquered Jerusalem </a:t>
            </a:r>
            <a:endParaRPr lang="en-US" sz="2000" dirty="0" smtClean="0"/>
          </a:p>
          <a:p>
            <a:pPr lvl="2">
              <a:lnSpc>
                <a:spcPct val="150000"/>
              </a:lnSpc>
              <a:spcAft>
                <a:spcPts val="1800"/>
              </a:spcAft>
            </a:pPr>
            <a:r>
              <a:rPr lang="en-US" sz="2400" dirty="0" smtClean="0"/>
              <a:t>Rebuilt Babylon</a:t>
            </a:r>
          </a:p>
          <a:p>
            <a:pPr lvl="4">
              <a:lnSpc>
                <a:spcPct val="150000"/>
              </a:lnSpc>
              <a:spcAft>
                <a:spcPts val="1800"/>
              </a:spcAft>
            </a:pPr>
            <a:r>
              <a:rPr lang="en-US" sz="2200" dirty="0" smtClean="0"/>
              <a:t>The Hanging Gardens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258" y="1253234"/>
            <a:ext cx="2342182" cy="27472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815" y="4000500"/>
            <a:ext cx="431118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4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66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b="1" u="sng" dirty="0" smtClean="0">
                <a:solidFill>
                  <a:srgbClr val="3366FF"/>
                </a:solidFill>
              </a:rPr>
              <a:t>Chaldeans</a:t>
            </a:r>
            <a:endParaRPr lang="en-US" b="1" u="sng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8228013" cy="5486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Studied Sumerian language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Built temples to Sumerian gods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Developed a calendar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Astronomy 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Used to track economic, political, &amp; weather</a:t>
            </a:r>
          </a:p>
          <a:p>
            <a:pPr lvl="4">
              <a:lnSpc>
                <a:spcPct val="150000"/>
              </a:lnSpc>
              <a:buNone/>
            </a:pPr>
            <a:endParaRPr lang="en-US" sz="2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225" y="1823499"/>
            <a:ext cx="3357776" cy="308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22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30813"/>
          </a:xfrm>
        </p:spPr>
        <p:txBody>
          <a:bodyPr/>
          <a:lstStyle/>
          <a:p>
            <a:r>
              <a:rPr lang="en-US" b="1" u="sng" dirty="0" smtClean="0"/>
              <a:t>Phoenicians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0813"/>
            <a:ext cx="9144000" cy="429642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en-US" sz="3200" dirty="0" smtClean="0"/>
              <a:t>Western edge of the Fertile Crescent (present day Lebanon)</a:t>
            </a:r>
          </a:p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en-US" sz="3200" dirty="0" smtClean="0"/>
              <a:t>Used trade (not farming)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8043"/>
            <a:ext cx="9144000" cy="223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64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b="1" u="sng" dirty="0" smtClean="0"/>
              <a:t>Growth of a Trading Society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7068" y="1371600"/>
            <a:ext cx="5036932" cy="5486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Expert sailors &amp; merchants 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Traveled as far as Straight of Gibraltar, possibly even Britain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Founded colonies on trade routes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Carthage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83" y="1937928"/>
            <a:ext cx="3699723" cy="404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124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b="1" u="sng" dirty="0" smtClean="0">
                <a:solidFill>
                  <a:srgbClr val="3366FF"/>
                </a:solidFill>
              </a:rPr>
              <a:t>Growth of a Trading Society</a:t>
            </a:r>
            <a:endParaRPr lang="en-US" b="1" u="sng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35138"/>
            <a:ext cx="8228013" cy="51228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/>
              <a:t>Exported:</a:t>
            </a:r>
          </a:p>
          <a:p>
            <a:pPr lvl="2">
              <a:lnSpc>
                <a:spcPct val="150000"/>
              </a:lnSpc>
            </a:pPr>
            <a:r>
              <a:rPr lang="en-US" sz="2000" dirty="0" smtClean="0"/>
              <a:t>Timber</a:t>
            </a:r>
          </a:p>
          <a:p>
            <a:pPr lvl="2">
              <a:lnSpc>
                <a:spcPct val="150000"/>
              </a:lnSpc>
            </a:pPr>
            <a:r>
              <a:rPr lang="en-US" dirty="0" smtClean="0"/>
              <a:t>Dyes</a:t>
            </a:r>
          </a:p>
          <a:p>
            <a:pPr lvl="2">
              <a:lnSpc>
                <a:spcPct val="150000"/>
              </a:lnSpc>
            </a:pPr>
            <a:r>
              <a:rPr lang="en-US" sz="2000" dirty="0" smtClean="0"/>
              <a:t>Silverwork</a:t>
            </a:r>
          </a:p>
          <a:p>
            <a:pPr lvl="2">
              <a:lnSpc>
                <a:spcPct val="150000"/>
              </a:lnSpc>
            </a:pPr>
            <a:r>
              <a:rPr lang="en-US" dirty="0" smtClean="0"/>
              <a:t>Slaves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Invented glassblowing</a:t>
            </a: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698" y="5066237"/>
            <a:ext cx="5361302" cy="1791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450" y="1371600"/>
            <a:ext cx="2430550" cy="3506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698" y="1371600"/>
            <a:ext cx="2777266" cy="1624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2698" y="2996246"/>
            <a:ext cx="2777266" cy="18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124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b="1" u="sng" dirty="0" smtClean="0"/>
              <a:t>Growth of a </a:t>
            </a:r>
            <a:r>
              <a:rPr lang="en-US" b="1" u="sng" smtClean="0"/>
              <a:t>Trading Society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28729"/>
            <a:ext cx="5443103" cy="5486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Developed own alphabet </a:t>
            </a:r>
          </a:p>
          <a:p>
            <a:pPr lvl="3">
              <a:lnSpc>
                <a:spcPct val="150000"/>
              </a:lnSpc>
            </a:pPr>
            <a:r>
              <a:rPr lang="en-US" sz="2200" dirty="0" smtClean="0"/>
              <a:t>22 letters</a:t>
            </a:r>
          </a:p>
          <a:p>
            <a:pPr lvl="3">
              <a:lnSpc>
                <a:spcPct val="150000"/>
              </a:lnSpc>
            </a:pPr>
            <a:r>
              <a:rPr lang="en-US" sz="2200" dirty="0" smtClean="0"/>
              <a:t>All consonants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Adopted by others through trade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Made writing easier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Predecessor to Greek alphabet (which is the predecessor to our modern alphabet)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103" y="1371600"/>
            <a:ext cx="370089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7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055" y="1210056"/>
            <a:ext cx="8741900" cy="2794886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Ancient Near East: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The Hebrews and Judaism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4199627"/>
            <a:ext cx="6477000" cy="1174088"/>
          </a:xfrm>
        </p:spPr>
        <p:txBody>
          <a:bodyPr>
            <a:normAutofit/>
          </a:bodyPr>
          <a:lstStyle/>
          <a:p>
            <a:endParaRPr lang="en-US" sz="4400" dirty="0" smtClean="0">
              <a:solidFill>
                <a:srgbClr val="FF0000"/>
              </a:solidFill>
            </a:endParaRPr>
          </a:p>
          <a:p>
            <a:r>
              <a:rPr lang="en-US" sz="4400" dirty="0" smtClean="0">
                <a:solidFill>
                  <a:srgbClr val="FF0000"/>
                </a:solidFill>
              </a:rPr>
              <a:t>	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4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62"/>
          </a:xfrm>
        </p:spPr>
        <p:txBody>
          <a:bodyPr/>
          <a:lstStyle/>
          <a:p>
            <a:r>
              <a:rPr lang="en-US" b="1" u="sng" dirty="0" smtClean="0"/>
              <a:t>Geography Promotes Civilization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4462"/>
            <a:ext cx="9144000" cy="564353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Problems:</a:t>
            </a:r>
          </a:p>
          <a:p>
            <a:pPr lvl="3">
              <a:lnSpc>
                <a:spcPct val="150000"/>
              </a:lnSpc>
            </a:pPr>
            <a:r>
              <a:rPr lang="en-US" sz="2400" dirty="0" smtClean="0"/>
              <a:t>Little rain</a:t>
            </a:r>
          </a:p>
          <a:p>
            <a:pPr lvl="3">
              <a:lnSpc>
                <a:spcPct val="150000"/>
              </a:lnSpc>
            </a:pPr>
            <a:r>
              <a:rPr lang="en-US" sz="2400" dirty="0" smtClean="0"/>
              <a:t>Rivers could overflow</a:t>
            </a:r>
          </a:p>
          <a:p>
            <a:pPr lvl="3">
              <a:lnSpc>
                <a:spcPct val="150000"/>
              </a:lnSpc>
            </a:pPr>
            <a:r>
              <a:rPr lang="en-US" sz="2400" dirty="0" smtClean="0"/>
              <a:t>Hot, dry summers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Solutions:</a:t>
            </a:r>
          </a:p>
          <a:p>
            <a:pPr lvl="3">
              <a:lnSpc>
                <a:spcPct val="150000"/>
              </a:lnSpc>
            </a:pPr>
            <a:r>
              <a:rPr lang="en-US" sz="2400" dirty="0" smtClean="0"/>
              <a:t>Basins</a:t>
            </a:r>
          </a:p>
          <a:p>
            <a:pPr lvl="3">
              <a:lnSpc>
                <a:spcPct val="150000"/>
              </a:lnSpc>
            </a:pPr>
            <a:r>
              <a:rPr lang="en-US" sz="2400" dirty="0" smtClean="0"/>
              <a:t>Dikes</a:t>
            </a:r>
          </a:p>
          <a:p>
            <a:pPr lvl="3">
              <a:lnSpc>
                <a:spcPct val="150000"/>
              </a:lnSpc>
            </a:pPr>
            <a:r>
              <a:rPr lang="en-US" sz="2400" dirty="0" smtClean="0"/>
              <a:t>Allocate resources</a:t>
            </a:r>
          </a:p>
          <a:p>
            <a:pPr lvl="3">
              <a:lnSpc>
                <a:spcPct val="150000"/>
              </a:lnSpc>
            </a:pPr>
            <a:r>
              <a:rPr lang="en-US" sz="2400" dirty="0" smtClean="0"/>
              <a:t>Assign jobs</a:t>
            </a:r>
          </a:p>
          <a:p>
            <a:pPr lvl="3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412" y="2468483"/>
            <a:ext cx="4553588" cy="3415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9400"/>
            <a:ext cx="9144000" cy="546306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/>
              <a:t>The ancient Hebrews and their religion, Judaism, have been a major influence on Western civilization.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280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414"/>
            <a:ext cx="9144000" cy="1205190"/>
          </a:xfrm>
        </p:spPr>
        <p:txBody>
          <a:bodyPr/>
          <a:lstStyle/>
          <a:p>
            <a:r>
              <a:rPr lang="en-US" b="1" u="sng" dirty="0" smtClean="0"/>
              <a:t>The Early Hebrews 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390604"/>
            <a:ext cx="8585256" cy="546739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Moved into Fertile Crescent between 2000 and 1500 BCE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Judaism</a:t>
            </a:r>
            <a:r>
              <a:rPr lang="en-US" sz="2800" b="1" dirty="0" smtClean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764" y="3390899"/>
            <a:ext cx="44450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8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5190"/>
          </a:xfrm>
        </p:spPr>
        <p:txBody>
          <a:bodyPr/>
          <a:lstStyle/>
          <a:p>
            <a:r>
              <a:rPr lang="en-US" b="1" u="sng" dirty="0" smtClean="0"/>
              <a:t>The Hebrew Fathers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05190"/>
            <a:ext cx="6952326" cy="565281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The </a:t>
            </a:r>
            <a:r>
              <a:rPr lang="en-US" sz="2800" b="1" dirty="0" smtClean="0">
                <a:solidFill>
                  <a:srgbClr val="FF0000"/>
                </a:solidFill>
              </a:rPr>
              <a:t>Torah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Five books (first part of the Hebrew Bible)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Most sacred text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Abraham </a:t>
            </a:r>
            <a:endParaRPr lang="en-US" sz="2400" b="1" dirty="0" smtClean="0"/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Formed a </a:t>
            </a:r>
            <a:r>
              <a:rPr lang="en-US" sz="2400" b="1" dirty="0" smtClean="0">
                <a:solidFill>
                  <a:srgbClr val="FF0000"/>
                </a:solidFill>
              </a:rPr>
              <a:t>covenant</a:t>
            </a:r>
            <a:r>
              <a:rPr lang="en-US" sz="2400" dirty="0" smtClean="0"/>
              <a:t> with </a:t>
            </a:r>
            <a:r>
              <a:rPr lang="en-US" sz="2400" dirty="0" smtClean="0"/>
              <a:t>God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Abandoned polytheism for a Promised Land</a:t>
            </a:r>
            <a:endParaRPr lang="en-US" sz="2400" dirty="0" smtClean="0"/>
          </a:p>
          <a:p>
            <a:pPr marL="914400" lvl="2" indent="0">
              <a:lnSpc>
                <a:spcPct val="150000"/>
              </a:lnSpc>
              <a:buNone/>
            </a:pP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325" y="1205190"/>
            <a:ext cx="2209200" cy="2621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325" y="3826429"/>
            <a:ext cx="2191675" cy="303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5190"/>
          </a:xfrm>
        </p:spPr>
        <p:txBody>
          <a:bodyPr/>
          <a:lstStyle/>
          <a:p>
            <a:r>
              <a:rPr lang="en-US" b="1" u="sng" dirty="0" smtClean="0"/>
              <a:t>The Hebrew Fathers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05190"/>
            <a:ext cx="6828620" cy="565281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8400"/>
              </a:spcAft>
            </a:pPr>
            <a:r>
              <a:rPr lang="en-US" sz="2800" dirty="0" smtClean="0"/>
              <a:t>Abraham’s descendents formed the Twelve Tribes of Israel</a:t>
            </a:r>
          </a:p>
          <a:p>
            <a:pPr>
              <a:lnSpc>
                <a:spcPct val="150000"/>
              </a:lnSpc>
              <a:spcAft>
                <a:spcPts val="8400"/>
              </a:spcAft>
            </a:pPr>
            <a:r>
              <a:rPr lang="en-US" sz="2800" dirty="0" smtClean="0"/>
              <a:t>Abraham, Isaac, &amp; Jacob considered the </a:t>
            </a:r>
            <a:r>
              <a:rPr lang="en-US" sz="2800" b="1" dirty="0" smtClean="0">
                <a:solidFill>
                  <a:srgbClr val="FF0000"/>
                </a:solidFill>
              </a:rPr>
              <a:t>patriarchs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414" y="2226557"/>
            <a:ext cx="2622586" cy="463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62"/>
          </a:xfrm>
        </p:spPr>
        <p:txBody>
          <a:bodyPr/>
          <a:lstStyle/>
          <a:p>
            <a:r>
              <a:rPr lang="en-US" b="1" u="sng" dirty="0" smtClean="0"/>
              <a:t>Moses and the Exodus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4462"/>
            <a:ext cx="6350286" cy="56435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Slaves in Egypt 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Moses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Born Israelite, raised in pharaoh's palace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God told him to lead Israelites out of Egypt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Asked pharaoh for Israelites </a:t>
            </a:r>
            <a:r>
              <a:rPr lang="en-US" sz="2400" dirty="0" smtClean="0"/>
              <a:t>freedom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>
                <a:hlinkClick r:id="rId2"/>
              </a:rPr>
              <a:t>***</a:t>
            </a: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286" y="2215215"/>
            <a:ext cx="2793714" cy="382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8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62"/>
          </a:xfrm>
        </p:spPr>
        <p:txBody>
          <a:bodyPr/>
          <a:lstStyle/>
          <a:p>
            <a:r>
              <a:rPr lang="en-US" b="1" u="sng" dirty="0" smtClean="0"/>
              <a:t>Moses and the Exodus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4462"/>
            <a:ext cx="8469798" cy="56435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Exodus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Led the Israelites out of Egypt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Celebrate Passover in remembrance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Wandered the desert for years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Mount Sinai</a:t>
            </a:r>
          </a:p>
          <a:p>
            <a:pPr lvl="4">
              <a:lnSpc>
                <a:spcPct val="150000"/>
              </a:lnSpc>
            </a:pPr>
            <a:r>
              <a:rPr lang="en-US" sz="2200" dirty="0" smtClean="0"/>
              <a:t>The 10 moral laws (The Ten Commandments)</a:t>
            </a:r>
          </a:p>
          <a:p>
            <a:pPr lvl="4">
              <a:lnSpc>
                <a:spcPct val="150000"/>
              </a:lnSpc>
            </a:pPr>
            <a:r>
              <a:rPr lang="en-US" sz="2200" dirty="0" smtClean="0"/>
              <a:t>Formed a new </a:t>
            </a:r>
            <a:r>
              <a:rPr lang="en-US" sz="2200" b="1" dirty="0" smtClean="0"/>
              <a:t>covenant </a:t>
            </a:r>
            <a:r>
              <a:rPr lang="en-US" sz="2200" dirty="0" smtClean="0"/>
              <a:t>with God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108" y="1952167"/>
            <a:ext cx="2999892" cy="24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1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3213"/>
          </a:xfrm>
        </p:spPr>
        <p:txBody>
          <a:bodyPr/>
          <a:lstStyle/>
          <a:p>
            <a:r>
              <a:rPr lang="en-US" b="1" u="sng" dirty="0" smtClean="0"/>
              <a:t>The Kingdom of Israel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3213"/>
            <a:ext cx="6713160" cy="57547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4200"/>
              </a:spcAft>
            </a:pPr>
            <a:r>
              <a:rPr lang="en-US" sz="2800" dirty="0" smtClean="0"/>
              <a:t>Settled in scattered communities</a:t>
            </a:r>
          </a:p>
          <a:p>
            <a:pPr>
              <a:lnSpc>
                <a:spcPct val="150000"/>
              </a:lnSpc>
              <a:spcAft>
                <a:spcPts val="4200"/>
              </a:spcAft>
            </a:pPr>
            <a:r>
              <a:rPr lang="en-US" sz="2800" dirty="0" smtClean="0"/>
              <a:t>No central government</a:t>
            </a:r>
          </a:p>
          <a:p>
            <a:pPr lvl="2">
              <a:lnSpc>
                <a:spcPct val="150000"/>
              </a:lnSpc>
              <a:spcAft>
                <a:spcPts val="4200"/>
              </a:spcAft>
            </a:pPr>
            <a:r>
              <a:rPr lang="en-US" sz="2400" dirty="0" smtClean="0"/>
              <a:t>Chose judges to enforce laws and settle disputes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499" y="1401906"/>
            <a:ext cx="2686501" cy="483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4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3213"/>
          </a:xfrm>
        </p:spPr>
        <p:txBody>
          <a:bodyPr/>
          <a:lstStyle/>
          <a:p>
            <a:r>
              <a:rPr lang="en-US" b="1" u="sng" dirty="0" smtClean="0"/>
              <a:t>The Kingdom of Israel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319442"/>
            <a:ext cx="6168850" cy="553855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Attacked by the Philistines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Saul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Israel’s first king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Chosen for military leadership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850" y="1641053"/>
            <a:ext cx="2975149" cy="426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4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3213"/>
          </a:xfrm>
        </p:spPr>
        <p:txBody>
          <a:bodyPr/>
          <a:lstStyle/>
          <a:p>
            <a:r>
              <a:rPr lang="en-US" b="1" u="sng" dirty="0" smtClean="0"/>
              <a:t>The Kingdom of Israel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03214"/>
            <a:ext cx="6383274" cy="57547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David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king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Unified the Twelve Tribes with Jerusalem as the capital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Solomon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David’s son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Kingdom reached the height of its wealth and influence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275" y="1231190"/>
            <a:ext cx="2760725" cy="2883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275" y="4115007"/>
            <a:ext cx="2760725" cy="274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6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b="1" u="sng" dirty="0" smtClean="0"/>
              <a:t>Division and Conquest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520395"/>
            <a:ext cx="9144000" cy="533760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Death of Solomon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Ripped into two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Kingdom of Israel 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Kingdom of Judah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771" y="1520395"/>
            <a:ext cx="4648229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2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3213"/>
          </a:xfrm>
        </p:spPr>
        <p:txBody>
          <a:bodyPr/>
          <a:lstStyle/>
          <a:p>
            <a:r>
              <a:rPr lang="en-US" b="1" u="sng" dirty="0" smtClean="0"/>
              <a:t>Sumer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866" y="1585290"/>
            <a:ext cx="4440477" cy="50988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/>
              <a:t>First civilization</a:t>
            </a:r>
          </a:p>
          <a:p>
            <a:pPr>
              <a:lnSpc>
                <a:spcPct val="150000"/>
              </a:lnSpc>
            </a:pPr>
            <a:r>
              <a:rPr lang="en-US" sz="4000" dirty="0" smtClean="0"/>
              <a:t>Sumerians</a:t>
            </a:r>
          </a:p>
          <a:p>
            <a:pPr>
              <a:lnSpc>
                <a:spcPct val="150000"/>
              </a:lnSpc>
            </a:pPr>
            <a:r>
              <a:rPr lang="en-US" sz="4000" dirty="0" smtClean="0"/>
              <a:t>3000 BCE – Large cities emerge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343" y="1242274"/>
            <a:ext cx="4536657" cy="5615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8539"/>
          </a:xfrm>
        </p:spPr>
        <p:txBody>
          <a:bodyPr/>
          <a:lstStyle/>
          <a:p>
            <a:r>
              <a:rPr lang="en-US" b="1" u="sng" dirty="0" smtClean="0"/>
              <a:t>Division and Conquest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39"/>
            <a:ext cx="9144001" cy="57694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Kingdom of Judah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589 BCE – fell to the Chaldeans</a:t>
            </a:r>
          </a:p>
          <a:p>
            <a:pPr lvl="4">
              <a:lnSpc>
                <a:spcPct val="150000"/>
              </a:lnSpc>
            </a:pPr>
            <a:r>
              <a:rPr lang="en-US" sz="2200" dirty="0" smtClean="0"/>
              <a:t>Brought to Babylon as slaves</a:t>
            </a:r>
          </a:p>
          <a:p>
            <a:pPr lvl="4">
              <a:lnSpc>
                <a:spcPct val="150000"/>
              </a:lnSpc>
            </a:pPr>
            <a:r>
              <a:rPr lang="en-US" sz="2200" dirty="0" smtClean="0"/>
              <a:t>Destroyed Solomon's temple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Kingdom of Israel</a:t>
            </a:r>
            <a:r>
              <a:rPr lang="en-US" sz="2400" dirty="0" smtClean="0"/>
              <a:t> 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722 BCE – fell to the Assyrians</a:t>
            </a:r>
          </a:p>
          <a:p>
            <a:pPr lvl="4">
              <a:lnSpc>
                <a:spcPct val="150000"/>
              </a:lnSpc>
            </a:pPr>
            <a:r>
              <a:rPr lang="en-US" sz="2200" dirty="0" smtClean="0"/>
              <a:t>Scattered across their empire</a:t>
            </a:r>
          </a:p>
          <a:p>
            <a:pPr lvl="5">
              <a:lnSpc>
                <a:spcPct val="150000"/>
              </a:lnSpc>
            </a:pPr>
            <a:r>
              <a:rPr lang="en-US" sz="2600" b="1" dirty="0" smtClean="0">
                <a:solidFill>
                  <a:srgbClr val="FF0000"/>
                </a:solidFill>
              </a:rPr>
              <a:t>Diaspora</a:t>
            </a:r>
          </a:p>
          <a:p>
            <a:pPr>
              <a:lnSpc>
                <a:spcPct val="150000"/>
              </a:lnSpc>
              <a:buNone/>
            </a:pPr>
            <a:endParaRPr lang="en-US" sz="24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166" y="1781245"/>
            <a:ext cx="3164835" cy="393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1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96785"/>
          </a:xfrm>
        </p:spPr>
        <p:txBody>
          <a:bodyPr/>
          <a:lstStyle/>
          <a:p>
            <a:r>
              <a:rPr lang="en-US" b="1" u="sng" dirty="0" smtClean="0"/>
              <a:t>The Teachings of Judaism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3088"/>
            <a:ext cx="9030602" cy="58849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Monotheism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Worshipped ONE God (Yahweh) 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Possibly the first monotheistic religion</a:t>
            </a:r>
          </a:p>
          <a:p>
            <a:pPr>
              <a:lnSpc>
                <a:spcPct val="150000"/>
              </a:lnSpc>
              <a:buNone/>
            </a:pPr>
            <a:endParaRPr lang="en-US" sz="2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621" y="3048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3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51544"/>
          </a:xfrm>
        </p:spPr>
        <p:txBody>
          <a:bodyPr/>
          <a:lstStyle/>
          <a:p>
            <a:r>
              <a:rPr lang="en-US" b="1" u="sng" dirty="0" smtClean="0"/>
              <a:t>The Teachings </a:t>
            </a:r>
            <a:r>
              <a:rPr lang="en-US" b="1" u="sng" smtClean="0"/>
              <a:t>of Judaism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1544"/>
            <a:ext cx="9030602" cy="56064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Justice and Righteousness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Treat others with kindness and fairness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Do what is right and proper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Strong code of ethics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527" y="3716079"/>
            <a:ext cx="4703473" cy="314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9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1423"/>
            <a:ext cx="9144000" cy="1251544"/>
          </a:xfrm>
        </p:spPr>
        <p:txBody>
          <a:bodyPr/>
          <a:lstStyle/>
          <a:p>
            <a:r>
              <a:rPr lang="en-US" b="1" u="sng" dirty="0" smtClean="0"/>
              <a:t>The Teachings of Judaism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66" y="1723520"/>
            <a:ext cx="6787383" cy="51344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Obedience to the Law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The Ten Commandments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Mosaic law</a:t>
            </a:r>
          </a:p>
          <a:p>
            <a:pPr lvl="4">
              <a:lnSpc>
                <a:spcPct val="150000"/>
              </a:lnSpc>
            </a:pPr>
            <a:r>
              <a:rPr lang="en-US" sz="2200" dirty="0" smtClean="0"/>
              <a:t>Guides many areas of Jewish life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657" y="1979161"/>
            <a:ext cx="3088343" cy="386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9771"/>
          </a:xfrm>
        </p:spPr>
        <p:txBody>
          <a:bodyPr/>
          <a:lstStyle/>
          <a:p>
            <a:r>
              <a:rPr lang="en-US" b="1" u="sng" dirty="0" smtClean="0"/>
              <a:t>The Teachings of Judaism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0813"/>
            <a:ext cx="6465745" cy="582718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Jewish Sacred Texts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Laws and  beliefs recorded in several sacred texts</a:t>
            </a:r>
          </a:p>
          <a:p>
            <a:pPr lvl="4">
              <a:lnSpc>
                <a:spcPct val="150000"/>
              </a:lnSpc>
            </a:pPr>
            <a:r>
              <a:rPr lang="en-US" sz="2200" b="1" dirty="0" smtClean="0"/>
              <a:t>Torah</a:t>
            </a:r>
            <a:r>
              <a:rPr lang="en-US" sz="2200" dirty="0" smtClean="0"/>
              <a:t> </a:t>
            </a:r>
          </a:p>
          <a:p>
            <a:pPr lvl="4">
              <a:lnSpc>
                <a:spcPct val="150000"/>
              </a:lnSpc>
            </a:pPr>
            <a:r>
              <a:rPr lang="en-US" sz="2200" dirty="0" smtClean="0"/>
              <a:t>Prophets</a:t>
            </a:r>
          </a:p>
          <a:p>
            <a:pPr lvl="5">
              <a:lnSpc>
                <a:spcPct val="150000"/>
              </a:lnSpc>
            </a:pPr>
            <a:r>
              <a:rPr lang="en-US" sz="2400" dirty="0" smtClean="0"/>
              <a:t>Contains teachings, writings, lessons, history</a:t>
            </a:r>
          </a:p>
          <a:p>
            <a:pPr lvl="4">
              <a:lnSpc>
                <a:spcPct val="150000"/>
              </a:lnSpc>
            </a:pPr>
            <a:r>
              <a:rPr lang="en-US" sz="2200" dirty="0" smtClean="0"/>
              <a:t>Talmud </a:t>
            </a:r>
          </a:p>
          <a:p>
            <a:pPr lvl="5">
              <a:lnSpc>
                <a:spcPct val="150000"/>
              </a:lnSpc>
            </a:pPr>
            <a:r>
              <a:rPr lang="en-US" sz="2400" dirty="0" smtClean="0"/>
              <a:t>Explanations and interpretations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746" y="1896696"/>
            <a:ext cx="2678254" cy="356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8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3799"/>
          </a:xfrm>
        </p:spPr>
        <p:txBody>
          <a:bodyPr/>
          <a:lstStyle/>
          <a:p>
            <a:r>
              <a:rPr lang="en-US" b="1" u="sng" dirty="0" smtClean="0"/>
              <a:t>Sumer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3799"/>
            <a:ext cx="8228013" cy="57942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City-state</a:t>
            </a:r>
          </a:p>
          <a:p>
            <a:pPr lvl="2">
              <a:lnSpc>
                <a:spcPct val="150000"/>
              </a:lnSpc>
            </a:pPr>
            <a:r>
              <a:rPr lang="en-US" sz="3200" dirty="0" smtClean="0"/>
              <a:t>Political unit with own government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Ziggurat</a:t>
            </a:r>
          </a:p>
          <a:p>
            <a:pPr lvl="2">
              <a:lnSpc>
                <a:spcPct val="150000"/>
              </a:lnSpc>
            </a:pPr>
            <a:r>
              <a:rPr lang="en-US" sz="3200" dirty="0" smtClean="0"/>
              <a:t>Temple</a:t>
            </a:r>
          </a:p>
          <a:p>
            <a:pPr lvl="2">
              <a:lnSpc>
                <a:spcPct val="150000"/>
              </a:lnSpc>
            </a:pPr>
            <a:r>
              <a:rPr lang="en-US" sz="3200" dirty="0" smtClean="0"/>
              <a:t>Practiced </a:t>
            </a:r>
            <a:r>
              <a:rPr lang="en-US" sz="3200" b="1" dirty="0" smtClean="0">
                <a:solidFill>
                  <a:srgbClr val="FF0000"/>
                </a:solidFill>
              </a:rPr>
              <a:t>polytheism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522" y="3504766"/>
            <a:ext cx="4208478" cy="3353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51544"/>
          </a:xfrm>
        </p:spPr>
        <p:txBody>
          <a:bodyPr/>
          <a:lstStyle/>
          <a:p>
            <a:r>
              <a:rPr lang="en-US" b="1" u="sng" dirty="0" smtClean="0"/>
              <a:t>Sumer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1544"/>
            <a:ext cx="5712901" cy="560645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/>
              <a:t>Strong emphasis on religion</a:t>
            </a:r>
          </a:p>
          <a:p>
            <a:pPr>
              <a:lnSpc>
                <a:spcPct val="150000"/>
              </a:lnSpc>
            </a:pPr>
            <a:r>
              <a:rPr lang="en-US" sz="3000" dirty="0" smtClean="0"/>
              <a:t>War chiefs begin to rule as kings</a:t>
            </a:r>
          </a:p>
          <a:p>
            <a:pPr lvl="2">
              <a:lnSpc>
                <a:spcPct val="150000"/>
              </a:lnSpc>
            </a:pPr>
            <a:r>
              <a:rPr lang="en-US" sz="3000" dirty="0" smtClean="0"/>
              <a:t>Kings would serve as gods’ representative</a:t>
            </a:r>
          </a:p>
          <a:p>
            <a:pPr lvl="4">
              <a:lnSpc>
                <a:spcPct val="150000"/>
              </a:lnSpc>
            </a:pPr>
            <a:r>
              <a:rPr lang="en-US" sz="3000" dirty="0" smtClean="0"/>
              <a:t>Could/Would form a </a:t>
            </a:r>
            <a:r>
              <a:rPr lang="en-US" sz="3000" b="1" dirty="0" smtClean="0">
                <a:solidFill>
                  <a:srgbClr val="FF0000"/>
                </a:solidFill>
              </a:rPr>
              <a:t>dynasty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749" y="3249123"/>
            <a:ext cx="3548251" cy="3173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b="1" u="sng" dirty="0" smtClean="0"/>
              <a:t>Sumerian Culture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371600"/>
            <a:ext cx="6813676" cy="5486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/>
              <a:t>Developed first writing system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Cuneiform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Wedge like symbols on clay tablets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Kept business accounts, records, laws, &amp; literature </a:t>
            </a:r>
          </a:p>
          <a:p>
            <a:pPr lvl="2">
              <a:lnSpc>
                <a:spcPct val="150000"/>
              </a:lnSpc>
            </a:pPr>
            <a:r>
              <a:rPr lang="en-US" sz="2400" i="1" dirty="0" smtClean="0"/>
              <a:t>The Epic of Gilgamesh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230" y="1371600"/>
            <a:ext cx="279177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_rels/them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_rels/them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7745</TotalTime>
  <Words>1008</Words>
  <Application>Microsoft Office PowerPoint</Application>
  <PresentationFormat>On-screen Show (4:3)</PresentationFormat>
  <Paragraphs>261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Inkwell</vt:lpstr>
      <vt:lpstr>1_Inkwell</vt:lpstr>
      <vt:lpstr>2_Inkwell</vt:lpstr>
      <vt:lpstr>The Ancient Near East</vt:lpstr>
      <vt:lpstr>Main Idea</vt:lpstr>
      <vt:lpstr>Geography Promotes Civilization</vt:lpstr>
      <vt:lpstr>Geography Promotes Civilization</vt:lpstr>
      <vt:lpstr>Sumer</vt:lpstr>
      <vt:lpstr>Sumer</vt:lpstr>
      <vt:lpstr>PowerPoint Presentation</vt:lpstr>
      <vt:lpstr>Sumer</vt:lpstr>
      <vt:lpstr>Sumerian Culture</vt:lpstr>
      <vt:lpstr>Sumerian Culture</vt:lpstr>
      <vt:lpstr>Sumerian Culture</vt:lpstr>
      <vt:lpstr>Sumerian Culture</vt:lpstr>
      <vt:lpstr>Empires in Mesopotamia</vt:lpstr>
      <vt:lpstr>Sargon’s Empire</vt:lpstr>
      <vt:lpstr>Sargon’s Empire</vt:lpstr>
      <vt:lpstr>Babylonian Empire</vt:lpstr>
      <vt:lpstr>Hammurabi </vt:lpstr>
      <vt:lpstr>Hammurabi </vt:lpstr>
      <vt:lpstr>Hammurabi </vt:lpstr>
      <vt:lpstr>The Ancient Near East: Fertile Crescent Empires</vt:lpstr>
      <vt:lpstr>Main Idea</vt:lpstr>
      <vt:lpstr>Indo-Europeans  </vt:lpstr>
      <vt:lpstr>The Hittites </vt:lpstr>
      <vt:lpstr>Hittite Military Might</vt:lpstr>
      <vt:lpstr>Hittite Culture</vt:lpstr>
      <vt:lpstr>Assyrians</vt:lpstr>
      <vt:lpstr>Assyrians</vt:lpstr>
      <vt:lpstr>Assyrian War Machine</vt:lpstr>
      <vt:lpstr>Assyrian Rule</vt:lpstr>
      <vt:lpstr>Assyrian Rule</vt:lpstr>
      <vt:lpstr>Chaldeans</vt:lpstr>
      <vt:lpstr>Chaldeans</vt:lpstr>
      <vt:lpstr>PowerPoint Presentation</vt:lpstr>
      <vt:lpstr>Chaldeans</vt:lpstr>
      <vt:lpstr>Phoenicians</vt:lpstr>
      <vt:lpstr>Growth of a Trading Society</vt:lpstr>
      <vt:lpstr>Growth of a Trading Society</vt:lpstr>
      <vt:lpstr>Growth of a Trading Society</vt:lpstr>
      <vt:lpstr>The Ancient Near East: The Hebrews and Judaism</vt:lpstr>
      <vt:lpstr>Main Idea</vt:lpstr>
      <vt:lpstr>The Early Hebrews  </vt:lpstr>
      <vt:lpstr>The Hebrew Fathers </vt:lpstr>
      <vt:lpstr>The Hebrew Fathers </vt:lpstr>
      <vt:lpstr>Moses and the Exodus</vt:lpstr>
      <vt:lpstr>Moses and the Exodus</vt:lpstr>
      <vt:lpstr>The Kingdom of Israel</vt:lpstr>
      <vt:lpstr>The Kingdom of Israel</vt:lpstr>
      <vt:lpstr>The Kingdom of Israel</vt:lpstr>
      <vt:lpstr>Division and Conquest</vt:lpstr>
      <vt:lpstr>Division and Conquest</vt:lpstr>
      <vt:lpstr>The Teachings of Judaism</vt:lpstr>
      <vt:lpstr>The Teachings of Judaism</vt:lpstr>
      <vt:lpstr>The Teachings of Judaism</vt:lpstr>
      <vt:lpstr>The Teachings of Judaism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17</cp:revision>
  <dcterms:created xsi:type="dcterms:W3CDTF">2014-08-26T23:43:34Z</dcterms:created>
  <dcterms:modified xsi:type="dcterms:W3CDTF">2016-09-06T15:52:33Z</dcterms:modified>
</cp:coreProperties>
</file>