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75" r:id="rId3"/>
    <p:sldId id="257" r:id="rId4"/>
    <p:sldId id="259" r:id="rId5"/>
    <p:sldId id="260" r:id="rId6"/>
    <p:sldId id="282" r:id="rId7"/>
    <p:sldId id="279" r:id="rId8"/>
    <p:sldId id="289" r:id="rId9"/>
    <p:sldId id="261" r:id="rId10"/>
    <p:sldId id="280" r:id="rId11"/>
    <p:sldId id="290" r:id="rId12"/>
    <p:sldId id="262" r:id="rId13"/>
    <p:sldId id="281" r:id="rId14"/>
    <p:sldId id="264" r:id="rId15"/>
    <p:sldId id="288" r:id="rId16"/>
    <p:sldId id="263" r:id="rId17"/>
    <p:sldId id="291" r:id="rId18"/>
    <p:sldId id="265" r:id="rId19"/>
    <p:sldId id="292" r:id="rId20"/>
    <p:sldId id="269" r:id="rId21"/>
    <p:sldId id="283" r:id="rId22"/>
    <p:sldId id="270" r:id="rId23"/>
    <p:sldId id="293" r:id="rId24"/>
    <p:sldId id="271" r:id="rId25"/>
    <p:sldId id="287" r:id="rId26"/>
    <p:sldId id="285" r:id="rId27"/>
    <p:sldId id="286" r:id="rId28"/>
    <p:sldId id="272" r:id="rId29"/>
    <p:sldId id="27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45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9E5C51-B6EE-6A4B-9052-CBC61AA3B9BD}" type="datetimeFigureOut">
              <a:rPr lang="en-US" smtClean="0"/>
              <a:t>3/13/2017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1AF5C1-C0AB-594D-A837-2A647F78C5AE}" type="slidenum">
              <a:rPr lang="en-US" smtClean="0"/>
              <a:t>‹#›</a:t>
            </a:fld>
            <a:endParaRPr lang="en-US"/>
          </a:p>
        </p:txBody>
      </p:sp>
    </p:spTree>
    <p:extLst>
      <p:ext uri="{BB962C8B-B14F-4D97-AF65-F5344CB8AC3E}">
        <p14:creationId xmlns:p14="http://schemas.microsoft.com/office/powerpoint/2010/main" val="2057024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D93A6-0040-46F4-9D9A-78F36EB36600}" type="datetimeFigureOut">
              <a:rPr lang="en-US" smtClean="0"/>
              <a:t>3/13/2017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7D1B92-6D3C-44C1-9E7C-68F7387DE855}" type="slidenum">
              <a:rPr lang="en-US" smtClean="0"/>
              <a:t>‹#›</a:t>
            </a:fld>
            <a:endParaRPr lang="en-US"/>
          </a:p>
        </p:txBody>
      </p:sp>
    </p:spTree>
    <p:extLst>
      <p:ext uri="{BB962C8B-B14F-4D97-AF65-F5344CB8AC3E}">
        <p14:creationId xmlns:p14="http://schemas.microsoft.com/office/powerpoint/2010/main" val="402745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3/13/2017</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3/13/2017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3/13/2017</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3/13/2017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3/13/2017</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3/13/2017</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sss.gov/PDFs/WhoMustRegisterchart.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uscis.gov/portal/site/uscis/menuitem.eb1d4c2a3e5b9ac89243c6a7543f6d1a/?vgnextchannel=32dffe9dd4aa3210VgnVCM100000b92ca60aRCRD&amp;vgnextoid=32dffe9dd4aa3210VgnVCM100000b92ca60aRCR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Why Citizenship</a:t>
            </a:r>
            <a:endParaRPr lang="en-US" dirty="0"/>
          </a:p>
        </p:txBody>
      </p:sp>
    </p:spTree>
    <p:extLst>
      <p:ext uri="{BB962C8B-B14F-4D97-AF65-F5344CB8AC3E}">
        <p14:creationId xmlns:p14="http://schemas.microsoft.com/office/powerpoint/2010/main" val="3706423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 citizen</a:t>
            </a:r>
            <a:endParaRPr lang="en-US" dirty="0"/>
          </a:p>
        </p:txBody>
      </p:sp>
      <p:sp>
        <p:nvSpPr>
          <p:cNvPr id="3" name="Content Placeholder 2"/>
          <p:cNvSpPr>
            <a:spLocks noGrp="1"/>
          </p:cNvSpPr>
          <p:nvPr>
            <p:ph sz="quarter" idx="1"/>
          </p:nvPr>
        </p:nvSpPr>
        <p:spPr>
          <a:xfrm>
            <a:off x="301752" y="1527048"/>
            <a:ext cx="8503920" cy="5040758"/>
          </a:xfrm>
        </p:spPr>
        <p:txBody>
          <a:bodyPr>
            <a:normAutofit fontScale="92500" lnSpcReduction="10000"/>
          </a:bodyPr>
          <a:lstStyle/>
          <a:p>
            <a:r>
              <a:rPr lang="en-US" dirty="0" smtClean="0"/>
              <a:t>An </a:t>
            </a:r>
            <a:r>
              <a:rPr lang="en-US" dirty="0"/>
              <a:t>immigrant who comes to the United States is an </a:t>
            </a:r>
            <a:r>
              <a:rPr lang="en-US" b="1" dirty="0"/>
              <a:t>alien.</a:t>
            </a:r>
          </a:p>
          <a:p>
            <a:r>
              <a:rPr lang="en-US" dirty="0"/>
              <a:t>To become a </a:t>
            </a:r>
            <a:r>
              <a:rPr lang="en-US" b="1" dirty="0"/>
              <a:t>legal alien</a:t>
            </a:r>
            <a:r>
              <a:rPr lang="en-US" dirty="0"/>
              <a:t>, the immigrant </a:t>
            </a:r>
            <a:r>
              <a:rPr lang="en-US" dirty="0" smtClean="0"/>
              <a:t>must go through the naturalization process. </a:t>
            </a:r>
          </a:p>
          <a:p>
            <a:pPr lvl="1"/>
            <a:r>
              <a:rPr lang="en-US" dirty="0" smtClean="0"/>
              <a:t>To apply for naturalization you must have a permanent resident card and reside in the US for a certain number of years</a:t>
            </a:r>
          </a:p>
          <a:p>
            <a:r>
              <a:rPr lang="en-US" dirty="0" smtClean="0"/>
              <a:t>This process includes:</a:t>
            </a:r>
          </a:p>
          <a:p>
            <a:pPr lvl="1"/>
            <a:r>
              <a:rPr lang="en-US" dirty="0" smtClean="0"/>
              <a:t>1. Prepare to apply by getting a permanent visa and determine eligibility </a:t>
            </a:r>
          </a:p>
          <a:p>
            <a:pPr lvl="1"/>
            <a:r>
              <a:rPr lang="en-US" dirty="0" smtClean="0"/>
              <a:t>2. Apply. This includes getting a passport photo, completing an application, and paying a filing fee.</a:t>
            </a:r>
          </a:p>
          <a:p>
            <a:pPr lvl="1"/>
            <a:r>
              <a:rPr lang="en-US" dirty="0" smtClean="0"/>
              <a:t>3. Get fingerprinted</a:t>
            </a:r>
          </a:p>
          <a:p>
            <a:pPr lvl="1"/>
            <a:r>
              <a:rPr lang="en-US" dirty="0" smtClean="0"/>
              <a:t>4. Interview – this includes a civics and English test </a:t>
            </a:r>
          </a:p>
          <a:p>
            <a:pPr lvl="1"/>
            <a:r>
              <a:rPr lang="en-US" dirty="0" smtClean="0"/>
              <a:t>5. Take the oath of allegiance </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982291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descr="Image result for citizenship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03" y="0"/>
            <a:ext cx="8084457" cy="688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36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 citizen</a:t>
            </a:r>
            <a:endParaRPr lang="en-US" dirty="0"/>
          </a:p>
        </p:txBody>
      </p:sp>
      <p:sp>
        <p:nvSpPr>
          <p:cNvPr id="3" name="Content Placeholder 2"/>
          <p:cNvSpPr>
            <a:spLocks noGrp="1"/>
          </p:cNvSpPr>
          <p:nvPr>
            <p:ph sz="quarter" idx="1"/>
          </p:nvPr>
        </p:nvSpPr>
        <p:spPr>
          <a:xfrm>
            <a:off x="301752" y="1527047"/>
            <a:ext cx="8503920" cy="5190617"/>
          </a:xfrm>
        </p:spPr>
        <p:txBody>
          <a:bodyPr>
            <a:normAutofit/>
          </a:bodyPr>
          <a:lstStyle/>
          <a:p>
            <a:r>
              <a:rPr lang="en-US" dirty="0" smtClean="0"/>
              <a:t>Illegal Immigrants</a:t>
            </a:r>
          </a:p>
          <a:p>
            <a:pPr lvl="1"/>
            <a:r>
              <a:rPr lang="en-US" dirty="0" smtClean="0"/>
              <a:t>Lack legal immigration documents</a:t>
            </a:r>
          </a:p>
          <a:p>
            <a:pPr lvl="1"/>
            <a:r>
              <a:rPr lang="en-US" dirty="0" smtClean="0"/>
              <a:t>Immigration Reform and Control Act of 1986 legalized undocumented residents that met certain requirements.</a:t>
            </a:r>
          </a:p>
          <a:p>
            <a:r>
              <a:rPr lang="en-US" dirty="0" smtClean="0"/>
              <a:t>Refugees </a:t>
            </a:r>
          </a:p>
          <a:p>
            <a:pPr lvl="1"/>
            <a:r>
              <a:rPr lang="en-US" dirty="0" smtClean="0"/>
              <a:t>Refugees are usually fleeing persecution, wars, political conflicts and other crises.</a:t>
            </a:r>
          </a:p>
          <a:p>
            <a:pPr lvl="1"/>
            <a:r>
              <a:rPr lang="en-US" dirty="0" smtClean="0"/>
              <a:t>Year quotas are set</a:t>
            </a:r>
          </a:p>
          <a:p>
            <a:pPr lvl="1"/>
            <a:endParaRPr lang="en-US" dirty="0"/>
          </a:p>
        </p:txBody>
      </p:sp>
      <p:pic>
        <p:nvPicPr>
          <p:cNvPr id="4098" name="Picture 2" descr="Image result for refugee statu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23657" y="4112832"/>
            <a:ext cx="4920343" cy="240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986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 or Not</a:t>
            </a:r>
            <a:endParaRPr lang="en-US" dirty="0"/>
          </a:p>
        </p:txBody>
      </p:sp>
      <p:sp>
        <p:nvSpPr>
          <p:cNvPr id="3" name="Content Placeholder 2"/>
          <p:cNvSpPr>
            <a:spLocks noGrp="1"/>
          </p:cNvSpPr>
          <p:nvPr>
            <p:ph sz="quarter" idx="1"/>
          </p:nvPr>
        </p:nvSpPr>
        <p:spPr/>
        <p:txBody>
          <a:bodyPr>
            <a:normAutofit/>
          </a:bodyPr>
          <a:lstStyle/>
          <a:p>
            <a:r>
              <a:rPr lang="en-US" dirty="0" smtClean="0"/>
              <a:t>Camille </a:t>
            </a:r>
            <a:r>
              <a:rPr lang="en-US" dirty="0"/>
              <a:t>was born while her French parents were vacationing in Chicago.</a:t>
            </a:r>
          </a:p>
          <a:p>
            <a:r>
              <a:rPr lang="en-US" dirty="0" smtClean="0"/>
              <a:t>Carlos </a:t>
            </a:r>
            <a:r>
              <a:rPr lang="en-US" dirty="0"/>
              <a:t>was born in Puerto Rico of Spanish citizens who were visiting relatives.</a:t>
            </a:r>
          </a:p>
          <a:p>
            <a:r>
              <a:rPr lang="en-US" dirty="0" smtClean="0"/>
              <a:t>Terry’s </a:t>
            </a:r>
            <a:r>
              <a:rPr lang="en-US" dirty="0"/>
              <a:t>American parents were working and living in Greece when he was born.</a:t>
            </a:r>
          </a:p>
          <a:p>
            <a:r>
              <a:rPr lang="en-US" dirty="0" smtClean="0"/>
              <a:t>Ingrid </a:t>
            </a:r>
            <a:r>
              <a:rPr lang="en-US" dirty="0"/>
              <a:t>was born in Washington, DC, where her father was serving as diplomats for Denmark.</a:t>
            </a:r>
          </a:p>
          <a:p>
            <a:r>
              <a:rPr lang="en-US" dirty="0" smtClean="0"/>
              <a:t>Sam </a:t>
            </a:r>
            <a:r>
              <a:rPr lang="en-US" dirty="0"/>
              <a:t>was born on the US </a:t>
            </a:r>
            <a:r>
              <a:rPr lang="en-US" dirty="0" smtClean="0"/>
              <a:t>military </a:t>
            </a:r>
            <a:r>
              <a:rPr lang="en-US" dirty="0"/>
              <a:t>base at </a:t>
            </a:r>
            <a:r>
              <a:rPr lang="en-US" dirty="0" smtClean="0"/>
              <a:t>Okinawa, </a:t>
            </a:r>
            <a:r>
              <a:rPr lang="en-US" dirty="0"/>
              <a:t>Japan to parents that are Japanese citizens.</a:t>
            </a:r>
          </a:p>
          <a:p>
            <a:endParaRPr lang="en-US" dirty="0"/>
          </a:p>
        </p:txBody>
      </p:sp>
      <p:pic>
        <p:nvPicPr>
          <p:cNvPr id="5122" name="Picture 2" descr="Image result for thumb up and dow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02400" y="1"/>
            <a:ext cx="2641600" cy="140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415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American People Today</a:t>
            </a:r>
            <a:endParaRPr lang="en-US" dirty="0"/>
          </a:p>
        </p:txBody>
      </p:sp>
      <p:pic>
        <p:nvPicPr>
          <p:cNvPr id="6146" name="Picture 2" descr="Image result for America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2453" y="2206171"/>
            <a:ext cx="7489371" cy="468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43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sz="quarter" idx="1"/>
          </p:nvPr>
        </p:nvSpPr>
        <p:spPr/>
        <p:txBody>
          <a:bodyPr/>
          <a:lstStyle/>
          <a:p>
            <a:r>
              <a:rPr lang="en-US" dirty="0" smtClean="0"/>
              <a:t>Should Natural Born citizens have to take a test in order to have full citizenship? </a:t>
            </a:r>
            <a:r>
              <a:rPr lang="en-US" smtClean="0"/>
              <a:t>Why or why not?</a:t>
            </a:r>
            <a:endParaRPr lang="en-US" dirty="0"/>
          </a:p>
        </p:txBody>
      </p:sp>
      <p:sp>
        <p:nvSpPr>
          <p:cNvPr id="4"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American Wallpaper by Mi Crossen, SHunVMall |  FHD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8" name="Picture 10" descr="Image result for Ameri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2356303"/>
            <a:ext cx="6579054" cy="4512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687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Census</a:t>
            </a:r>
            <a:endParaRPr lang="en-US" dirty="0"/>
          </a:p>
        </p:txBody>
      </p:sp>
      <p:sp>
        <p:nvSpPr>
          <p:cNvPr id="3" name="Content Placeholder 2"/>
          <p:cNvSpPr>
            <a:spLocks noGrp="1"/>
          </p:cNvSpPr>
          <p:nvPr>
            <p:ph sz="quarter" idx="1"/>
          </p:nvPr>
        </p:nvSpPr>
        <p:spPr/>
        <p:txBody>
          <a:bodyPr/>
          <a:lstStyle/>
          <a:p>
            <a:r>
              <a:rPr lang="en-US" dirty="0" smtClean="0"/>
              <a:t>Census – an official, periodic counting of a population.</a:t>
            </a:r>
          </a:p>
          <a:p>
            <a:pPr lvl="1"/>
            <a:r>
              <a:rPr lang="en-US" dirty="0" smtClean="0"/>
              <a:t>US census is taken every ten years.</a:t>
            </a:r>
          </a:p>
          <a:p>
            <a:r>
              <a:rPr lang="en-US" dirty="0" smtClean="0"/>
              <a:t>Census information is used mainly to find out how many people live in each state.</a:t>
            </a:r>
          </a:p>
          <a:p>
            <a:pPr lvl="1"/>
            <a:r>
              <a:rPr lang="en-US" dirty="0" smtClean="0"/>
              <a:t>Tracks the number of people who live in an area and shows the rate at which the population is growing or shrinking</a:t>
            </a:r>
          </a:p>
          <a:p>
            <a:pPr lvl="1"/>
            <a:r>
              <a:rPr lang="en-US" dirty="0" smtClean="0"/>
              <a:t>Affects US Congress </a:t>
            </a:r>
          </a:p>
          <a:p>
            <a:r>
              <a:rPr lang="en-US" dirty="0" smtClean="0"/>
              <a:t>Census also collects demographic information</a:t>
            </a:r>
          </a:p>
        </p:txBody>
      </p:sp>
      <p:pic>
        <p:nvPicPr>
          <p:cNvPr id="10242" name="Picture 2" descr="Related 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76911" y="485649"/>
            <a:ext cx="1967087" cy="2082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679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8194" name="Picture 2" descr="Image result for US censu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70743" y="0"/>
            <a:ext cx="5588000" cy="688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005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Changes</a:t>
            </a:r>
            <a:endParaRPr lang="en-US" dirty="0"/>
          </a:p>
        </p:txBody>
      </p:sp>
      <p:sp>
        <p:nvSpPr>
          <p:cNvPr id="3" name="Content Placeholder 2"/>
          <p:cNvSpPr>
            <a:spLocks noGrp="1"/>
          </p:cNvSpPr>
          <p:nvPr>
            <p:ph sz="quarter" idx="1"/>
          </p:nvPr>
        </p:nvSpPr>
        <p:spPr/>
        <p:txBody>
          <a:bodyPr>
            <a:normAutofit/>
          </a:bodyPr>
          <a:lstStyle/>
          <a:p>
            <a:r>
              <a:rPr lang="en-US" dirty="0" smtClean="0"/>
              <a:t>Natural increase in population </a:t>
            </a:r>
          </a:p>
          <a:p>
            <a:pPr lvl="1"/>
            <a:r>
              <a:rPr lang="en-US" dirty="0" smtClean="0"/>
              <a:t>Naturally increases when birthrate is greater than death rate</a:t>
            </a:r>
          </a:p>
          <a:p>
            <a:pPr lvl="2"/>
            <a:r>
              <a:rPr lang="en-US" dirty="0" smtClean="0"/>
              <a:t>Birthrate: annual number of live births per 1000</a:t>
            </a:r>
          </a:p>
          <a:p>
            <a:pPr lvl="2"/>
            <a:r>
              <a:rPr lang="en-US" dirty="0" smtClean="0"/>
              <a:t>Death rate: annual number of deaths per 1000</a:t>
            </a:r>
          </a:p>
          <a:p>
            <a:r>
              <a:rPr lang="en-US" dirty="0" smtClean="0"/>
              <a:t>Changing </a:t>
            </a:r>
            <a:r>
              <a:rPr lang="en-US" dirty="0"/>
              <a:t>households</a:t>
            </a:r>
          </a:p>
          <a:p>
            <a:r>
              <a:rPr lang="en-US" dirty="0"/>
              <a:t>Changing women’s roles</a:t>
            </a:r>
          </a:p>
          <a:p>
            <a:r>
              <a:rPr lang="en-US" dirty="0"/>
              <a:t>An older population</a:t>
            </a:r>
          </a:p>
          <a:p>
            <a:r>
              <a:rPr lang="en-US" dirty="0"/>
              <a:t>More diverse population</a:t>
            </a:r>
          </a:p>
        </p:txBody>
      </p:sp>
    </p:spTree>
    <p:extLst>
      <p:ext uri="{BB962C8B-B14F-4D97-AF65-F5344CB8AC3E}">
        <p14:creationId xmlns:p14="http://schemas.microsoft.com/office/powerpoint/2010/main" val="373305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Image result for US cen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01" y="0"/>
            <a:ext cx="8171543" cy="687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375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r>
              <a:rPr lang="en-US" dirty="0" smtClean="0"/>
              <a:t>:</a:t>
            </a:r>
            <a:endParaRPr lang="en-US" dirty="0"/>
          </a:p>
        </p:txBody>
      </p:sp>
      <p:sp>
        <p:nvSpPr>
          <p:cNvPr id="3" name="Content Placeholder 2"/>
          <p:cNvSpPr>
            <a:spLocks noGrp="1"/>
          </p:cNvSpPr>
          <p:nvPr>
            <p:ph sz="quarter" idx="1"/>
          </p:nvPr>
        </p:nvSpPr>
        <p:spPr/>
        <p:txBody>
          <a:bodyPr/>
          <a:lstStyle/>
          <a:p>
            <a:pPr marL="0" indent="0">
              <a:buNone/>
            </a:pPr>
            <a:r>
              <a:rPr lang="en-US" dirty="0" smtClean="0"/>
              <a:t>What are some traditions and customs of the </a:t>
            </a:r>
            <a:r>
              <a:rPr lang="en-US" smtClean="0"/>
              <a:t>United States?</a:t>
            </a:r>
            <a:endParaRPr lang="en-US" dirty="0"/>
          </a:p>
        </p:txBody>
      </p:sp>
    </p:spTree>
    <p:extLst>
      <p:ext uri="{BB962C8B-B14F-4D97-AF65-F5344CB8AC3E}">
        <p14:creationId xmlns:p14="http://schemas.microsoft.com/office/powerpoint/2010/main" val="2624563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The duties and responsibilities of a citizen</a:t>
            </a:r>
            <a:endParaRPr lang="en-US" dirty="0"/>
          </a:p>
        </p:txBody>
      </p:sp>
    </p:spTree>
    <p:extLst>
      <p:ext uri="{BB962C8B-B14F-4D97-AF65-F5344CB8AC3E}">
        <p14:creationId xmlns:p14="http://schemas.microsoft.com/office/powerpoint/2010/main" val="2005825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a:t>
            </a:r>
            <a:endParaRPr lang="en-US" dirty="0"/>
          </a:p>
        </p:txBody>
      </p:sp>
      <p:sp>
        <p:nvSpPr>
          <p:cNvPr id="3" name="Content Placeholder 2"/>
          <p:cNvSpPr>
            <a:spLocks noGrp="1"/>
          </p:cNvSpPr>
          <p:nvPr>
            <p:ph sz="quarter" idx="1"/>
          </p:nvPr>
        </p:nvSpPr>
        <p:spPr>
          <a:xfrm>
            <a:off x="301752" y="1527048"/>
            <a:ext cx="8503920" cy="5060600"/>
          </a:xfrm>
        </p:spPr>
        <p:txBody>
          <a:bodyPr>
            <a:normAutofit/>
          </a:bodyPr>
          <a:lstStyle/>
          <a:p>
            <a:r>
              <a:rPr lang="en-US" dirty="0" smtClean="0"/>
              <a:t>Rights are guaranteed </a:t>
            </a:r>
            <a:r>
              <a:rPr lang="en-US" dirty="0"/>
              <a:t>by the laws and Constitution of the United </a:t>
            </a:r>
            <a:r>
              <a:rPr lang="en-US" dirty="0" smtClean="0"/>
              <a:t>States.</a:t>
            </a:r>
          </a:p>
          <a:p>
            <a:r>
              <a:rPr lang="en-US" dirty="0" smtClean="0"/>
              <a:t>Rights include:</a:t>
            </a:r>
          </a:p>
          <a:p>
            <a:pPr lvl="1"/>
            <a:r>
              <a:rPr lang="en-US" sz="2300" dirty="0" smtClean="0"/>
              <a:t>Freedom </a:t>
            </a:r>
            <a:r>
              <a:rPr lang="en-US" sz="2300" dirty="0"/>
              <a:t>to express yourself.</a:t>
            </a:r>
          </a:p>
          <a:p>
            <a:pPr lvl="1"/>
            <a:r>
              <a:rPr lang="en-US" sz="2300" dirty="0"/>
              <a:t>Freedom to worship as you wish.</a:t>
            </a:r>
          </a:p>
          <a:p>
            <a:pPr lvl="1"/>
            <a:r>
              <a:rPr lang="en-US" sz="2300" dirty="0" smtClean="0"/>
              <a:t>Right </a:t>
            </a:r>
            <a:r>
              <a:rPr lang="en-US" sz="2300" dirty="0"/>
              <a:t>to a prompt, fair trial by jury.</a:t>
            </a:r>
          </a:p>
          <a:p>
            <a:pPr lvl="1"/>
            <a:r>
              <a:rPr lang="en-US" sz="2300" dirty="0"/>
              <a:t>Right to vote in elections for public officials.</a:t>
            </a:r>
          </a:p>
          <a:p>
            <a:pPr lvl="1"/>
            <a:r>
              <a:rPr lang="en-US" sz="2300" dirty="0"/>
              <a:t>Right to apply for federal employment requiring U.S. citizenship.</a:t>
            </a:r>
          </a:p>
          <a:p>
            <a:pPr lvl="1"/>
            <a:r>
              <a:rPr lang="en-US" sz="2300" dirty="0"/>
              <a:t>Right to run for elected office.</a:t>
            </a:r>
          </a:p>
          <a:p>
            <a:pPr lvl="1"/>
            <a:r>
              <a:rPr lang="en-US" sz="2300" dirty="0"/>
              <a:t>Freedom to pursue </a:t>
            </a:r>
            <a:r>
              <a:rPr lang="ja-JP" altLang="en-US" sz="2300" dirty="0"/>
              <a:t>“</a:t>
            </a:r>
            <a:r>
              <a:rPr lang="en-US" sz="2300" dirty="0"/>
              <a:t>life, liberty, and the pursuit of happiness</a:t>
            </a:r>
            <a:r>
              <a:rPr lang="en-US" sz="2300" dirty="0">
                <a:latin typeface="Tw Cen MT" charset="0"/>
              </a:rPr>
              <a:t>.</a:t>
            </a:r>
          </a:p>
          <a:p>
            <a:endParaRPr lang="en-US" dirty="0"/>
          </a:p>
        </p:txBody>
      </p:sp>
      <p:pic>
        <p:nvPicPr>
          <p:cNvPr id="11266" name="Picture 2" descr="Image result for rights of citize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71771" y="2017486"/>
            <a:ext cx="22352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084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Duties of Citizenship</a:t>
            </a:r>
            <a:endParaRPr lang="en-US" dirty="0"/>
          </a:p>
        </p:txBody>
      </p:sp>
      <p:sp>
        <p:nvSpPr>
          <p:cNvPr id="3" name="Content Placeholder 2"/>
          <p:cNvSpPr>
            <a:spLocks noGrp="1"/>
          </p:cNvSpPr>
          <p:nvPr>
            <p:ph sz="quarter" idx="1"/>
          </p:nvPr>
        </p:nvSpPr>
        <p:spPr>
          <a:xfrm>
            <a:off x="301752" y="1527047"/>
            <a:ext cx="8503920" cy="4862177"/>
          </a:xfrm>
        </p:spPr>
        <p:txBody>
          <a:bodyPr>
            <a:normAutofit fontScale="92500"/>
          </a:bodyPr>
          <a:lstStyle/>
          <a:p>
            <a:r>
              <a:rPr lang="en-US" dirty="0" smtClean="0"/>
              <a:t>In return for having the privileges of a citizen, there are certain duties a citizen must do. </a:t>
            </a:r>
          </a:p>
          <a:p>
            <a:pPr lvl="1"/>
            <a:r>
              <a:rPr lang="en-US" dirty="0" smtClean="0"/>
              <a:t>These duties are crucial to making our democratic government work.</a:t>
            </a:r>
            <a:endParaRPr lang="en-US" dirty="0"/>
          </a:p>
          <a:p>
            <a:r>
              <a:rPr lang="en-US" dirty="0" smtClean="0"/>
              <a:t>Duties are things that citizens are required to do by law. </a:t>
            </a:r>
          </a:p>
          <a:p>
            <a:r>
              <a:rPr lang="en-US" dirty="0" smtClean="0"/>
              <a:t>Duties include: </a:t>
            </a:r>
          </a:p>
          <a:p>
            <a:pPr lvl="1"/>
            <a:r>
              <a:rPr lang="en-US" dirty="0" smtClean="0"/>
              <a:t>Paying taxes</a:t>
            </a:r>
          </a:p>
          <a:p>
            <a:pPr lvl="1"/>
            <a:r>
              <a:rPr lang="en-US" dirty="0" smtClean="0"/>
              <a:t>Attend school</a:t>
            </a:r>
          </a:p>
          <a:p>
            <a:pPr lvl="1"/>
            <a:r>
              <a:rPr lang="en-US" dirty="0" smtClean="0"/>
              <a:t>Obey laws</a:t>
            </a:r>
          </a:p>
          <a:p>
            <a:pPr lvl="1"/>
            <a:r>
              <a:rPr lang="en-US" dirty="0" smtClean="0"/>
              <a:t>Selective service </a:t>
            </a:r>
          </a:p>
          <a:p>
            <a:pPr lvl="2"/>
            <a:r>
              <a:rPr lang="en-US" dirty="0">
                <a:hlinkClick r:id="rId2"/>
              </a:rPr>
              <a:t>http://www.sss.gov/PDFs/WhoMustRegisterchart.pdf</a:t>
            </a:r>
            <a:endParaRPr lang="en-US" dirty="0" smtClean="0"/>
          </a:p>
          <a:p>
            <a:pPr lvl="1"/>
            <a:r>
              <a:rPr lang="en-US" dirty="0" smtClean="0"/>
              <a:t>Jury duty</a:t>
            </a:r>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636417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3314" name="Picture 2" descr="Image result for tax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25699"/>
            <a:ext cx="9177567" cy="5762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323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a:t>
            </a:r>
            <a:endParaRPr lang="en-US" dirty="0"/>
          </a:p>
        </p:txBody>
      </p:sp>
      <p:sp>
        <p:nvSpPr>
          <p:cNvPr id="3" name="Content Placeholder 2"/>
          <p:cNvSpPr>
            <a:spLocks noGrp="1"/>
          </p:cNvSpPr>
          <p:nvPr>
            <p:ph sz="quarter" idx="1"/>
          </p:nvPr>
        </p:nvSpPr>
        <p:spPr/>
        <p:txBody>
          <a:bodyPr/>
          <a:lstStyle/>
          <a:p>
            <a:r>
              <a:rPr lang="en-US" dirty="0" smtClean="0"/>
              <a:t>Responsibilities are things citizens </a:t>
            </a:r>
            <a:r>
              <a:rPr lang="en-US" b="1" dirty="0" smtClean="0"/>
              <a:t>should</a:t>
            </a:r>
            <a:r>
              <a:rPr lang="en-US" dirty="0" smtClean="0"/>
              <a:t> do, but are NOT required to do. </a:t>
            </a:r>
          </a:p>
          <a:p>
            <a:r>
              <a:rPr lang="en-US" dirty="0" smtClean="0"/>
              <a:t>These include</a:t>
            </a:r>
          </a:p>
          <a:p>
            <a:pPr lvl="1"/>
            <a:r>
              <a:rPr lang="en-US" dirty="0" smtClean="0"/>
              <a:t>Voting</a:t>
            </a:r>
          </a:p>
          <a:p>
            <a:pPr lvl="1"/>
            <a:r>
              <a:rPr lang="en-US" dirty="0" smtClean="0"/>
              <a:t>Volunteering</a:t>
            </a:r>
          </a:p>
          <a:p>
            <a:pPr lvl="1"/>
            <a:r>
              <a:rPr lang="en-US" dirty="0" smtClean="0"/>
              <a:t>Being informed </a:t>
            </a:r>
          </a:p>
          <a:p>
            <a:pPr lvl="1"/>
            <a:r>
              <a:rPr lang="en-US" dirty="0" smtClean="0"/>
              <a:t>Community activism </a:t>
            </a:r>
          </a:p>
          <a:p>
            <a:pPr lvl="1"/>
            <a:r>
              <a:rPr lang="en-US" dirty="0" smtClean="0"/>
              <a:t>Protecting and respecting other’s rights</a:t>
            </a:r>
          </a:p>
          <a:p>
            <a:pPr marL="0" indent="0">
              <a:buNone/>
            </a:pPr>
            <a:r>
              <a:rPr lang="en-US" dirty="0" smtClean="0"/>
              <a:t>An increase in the level of citizen participation results in a more representative government.</a:t>
            </a:r>
            <a:endParaRPr lang="en-US" dirty="0"/>
          </a:p>
        </p:txBody>
      </p:sp>
    </p:spTree>
    <p:extLst>
      <p:ext uri="{BB962C8B-B14F-4D97-AF65-F5344CB8AC3E}">
        <p14:creationId xmlns:p14="http://schemas.microsoft.com/office/powerpoint/2010/main" val="3050380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Suffrage </a:t>
            </a:r>
            <a:endParaRPr lang="en-US" dirty="0"/>
          </a:p>
        </p:txBody>
      </p:sp>
      <p:sp>
        <p:nvSpPr>
          <p:cNvPr id="3" name="Content Placeholder 2"/>
          <p:cNvSpPr>
            <a:spLocks noGrp="1"/>
          </p:cNvSpPr>
          <p:nvPr>
            <p:ph sz="quarter" idx="1"/>
          </p:nvPr>
        </p:nvSpPr>
        <p:spPr>
          <a:xfrm>
            <a:off x="332232" y="1468247"/>
            <a:ext cx="8503920" cy="5020108"/>
          </a:xfrm>
        </p:spPr>
        <p:txBody>
          <a:bodyPr>
            <a:normAutofit lnSpcReduction="10000"/>
          </a:bodyPr>
          <a:lstStyle/>
          <a:p>
            <a:r>
              <a:rPr lang="en-US" dirty="0" smtClean="0"/>
              <a:t>The ability to vote is one of the most important responsibilities as a citizen. </a:t>
            </a:r>
          </a:p>
          <a:p>
            <a:r>
              <a:rPr lang="en-US" dirty="0" smtClean="0"/>
              <a:t>However, equal voting rights have not always existed.</a:t>
            </a:r>
          </a:p>
          <a:p>
            <a:r>
              <a:rPr lang="en-US" dirty="0" smtClean="0"/>
              <a:t>15</a:t>
            </a:r>
            <a:r>
              <a:rPr lang="en-US" baseline="30000" dirty="0" smtClean="0"/>
              <a:t>th</a:t>
            </a:r>
            <a:r>
              <a:rPr lang="en-US" dirty="0" smtClean="0"/>
              <a:t> Amendment: Gave African-American males the right to vote</a:t>
            </a:r>
          </a:p>
          <a:p>
            <a:r>
              <a:rPr lang="en-US" dirty="0" smtClean="0"/>
              <a:t>19</a:t>
            </a:r>
            <a:r>
              <a:rPr lang="en-US" baseline="30000" dirty="0" smtClean="0"/>
              <a:t>th</a:t>
            </a:r>
            <a:r>
              <a:rPr lang="en-US" dirty="0" smtClean="0"/>
              <a:t> Amendment: Gave women the right to vote</a:t>
            </a:r>
          </a:p>
          <a:p>
            <a:r>
              <a:rPr lang="en-US" dirty="0" smtClean="0"/>
              <a:t>24</a:t>
            </a:r>
            <a:r>
              <a:rPr lang="en-US" baseline="30000" dirty="0" smtClean="0"/>
              <a:t>th</a:t>
            </a:r>
            <a:r>
              <a:rPr lang="en-US" dirty="0" smtClean="0"/>
              <a:t> Amendment: Cannot condition the right to vote on payment of poll tax</a:t>
            </a:r>
          </a:p>
          <a:p>
            <a:r>
              <a:rPr lang="en-US" dirty="0" smtClean="0"/>
              <a:t>26</a:t>
            </a:r>
            <a:r>
              <a:rPr lang="en-US" baseline="30000" dirty="0" smtClean="0"/>
              <a:t>th</a:t>
            </a:r>
            <a:r>
              <a:rPr lang="en-US" dirty="0"/>
              <a:t> </a:t>
            </a:r>
            <a:r>
              <a:rPr lang="en-US" dirty="0" smtClean="0"/>
              <a:t>Amendment: prohibits states and federal government from raising the voting age over 18</a:t>
            </a:r>
          </a:p>
          <a:p>
            <a:endParaRPr lang="en-US" dirty="0"/>
          </a:p>
        </p:txBody>
      </p:sp>
    </p:spTree>
    <p:extLst>
      <p:ext uri="{BB962C8B-B14F-4D97-AF65-F5344CB8AC3E}">
        <p14:creationId xmlns:p14="http://schemas.microsoft.com/office/powerpoint/2010/main" val="425732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pPr eaLnBrk="1" hangingPunct="1"/>
            <a:r>
              <a:rPr lang="en-US" sz="3600" dirty="0">
                <a:latin typeface="Tw Cen MT" charset="0"/>
              </a:rPr>
              <a:t>Costs and Benefits of Civic Participation</a:t>
            </a:r>
          </a:p>
        </p:txBody>
      </p:sp>
      <p:graphicFrame>
        <p:nvGraphicFramePr>
          <p:cNvPr id="4" name="Content Placeholder 3"/>
          <p:cNvGraphicFramePr>
            <a:graphicFrameLocks noGrp="1"/>
          </p:cNvGraphicFramePr>
          <p:nvPr>
            <p:ph sz="quarter" idx="1"/>
          </p:nvPr>
        </p:nvGraphicFramePr>
        <p:xfrm>
          <a:off x="612775" y="1600200"/>
          <a:ext cx="8153400" cy="2473325"/>
        </p:xfrm>
        <a:graphic>
          <a:graphicData uri="http://schemas.openxmlformats.org/drawingml/2006/table">
            <a:tbl>
              <a:tblPr firstRow="1" bandRow="1">
                <a:tableStyleId>{5C22544A-7EE6-4342-B048-85BDC9FD1C3A}</a:tableStyleId>
              </a:tblPr>
              <a:tblGrid>
                <a:gridCol w="2717800"/>
                <a:gridCol w="2536825"/>
                <a:gridCol w="2898775"/>
              </a:tblGrid>
              <a:tr h="333739">
                <a:tc>
                  <a:txBody>
                    <a:bodyPr/>
                    <a:lstStyle/>
                    <a:p>
                      <a:r>
                        <a:rPr lang="en-US" sz="1600" dirty="0" smtClean="0"/>
                        <a:t>Civic Participation</a:t>
                      </a:r>
                      <a:endParaRPr lang="en-US" sz="1600" dirty="0"/>
                    </a:p>
                  </a:txBody>
                  <a:tcPr marT="41146" marB="41146"/>
                </a:tc>
                <a:tc>
                  <a:txBody>
                    <a:bodyPr/>
                    <a:lstStyle/>
                    <a:p>
                      <a:r>
                        <a:rPr lang="en-US" sz="1600" dirty="0" smtClean="0"/>
                        <a:t>Costs</a:t>
                      </a:r>
                      <a:endParaRPr lang="en-US" sz="1600" dirty="0"/>
                    </a:p>
                  </a:txBody>
                  <a:tcPr marT="41146" marB="41146"/>
                </a:tc>
                <a:tc>
                  <a:txBody>
                    <a:bodyPr/>
                    <a:lstStyle/>
                    <a:p>
                      <a:r>
                        <a:rPr lang="en-US" sz="1600" dirty="0" smtClean="0"/>
                        <a:t>Benefits</a:t>
                      </a:r>
                      <a:endParaRPr lang="en-US" sz="1600" dirty="0"/>
                    </a:p>
                  </a:txBody>
                  <a:tcPr marT="41146" marB="41146"/>
                </a:tc>
              </a:tr>
              <a:tr h="1069793">
                <a:tc>
                  <a:txBody>
                    <a:bodyPr/>
                    <a:lstStyle/>
                    <a:p>
                      <a:r>
                        <a:rPr lang="en-US" sz="1600" dirty="0" smtClean="0"/>
                        <a:t>1. Jury Duty</a:t>
                      </a:r>
                      <a:endParaRPr lang="en-US" sz="1600" dirty="0"/>
                    </a:p>
                  </a:txBody>
                  <a:tcPr marT="41146" marB="41146"/>
                </a:tc>
                <a:tc>
                  <a:txBody>
                    <a:bodyPr/>
                    <a:lstStyle/>
                    <a:p>
                      <a:r>
                        <a:rPr lang="en-US" sz="1600" dirty="0" smtClean="0"/>
                        <a:t>Time, Money, Pressure, Emotional Guilt, Personal Threats</a:t>
                      </a:r>
                      <a:endParaRPr lang="en-US" sz="1600" dirty="0"/>
                    </a:p>
                  </a:txBody>
                  <a:tcPr marT="41146" marB="41146"/>
                </a:tc>
                <a:tc>
                  <a:txBody>
                    <a:bodyPr/>
                    <a:lstStyle/>
                    <a:p>
                      <a:r>
                        <a:rPr lang="en-US" sz="1600" dirty="0" smtClean="0"/>
                        <a:t>Ensures</a:t>
                      </a:r>
                      <a:r>
                        <a:rPr lang="en-US" sz="1600" baseline="0" dirty="0" smtClean="0"/>
                        <a:t> fair trials for everyone; judicial system works; justice for people, victims, society</a:t>
                      </a:r>
                      <a:endParaRPr lang="en-US" sz="1600" dirty="0"/>
                    </a:p>
                  </a:txBody>
                  <a:tcPr marT="41146" marB="41146"/>
                </a:tc>
              </a:tr>
              <a:tr h="1069793">
                <a:tc>
                  <a:txBody>
                    <a:bodyPr/>
                    <a:lstStyle/>
                    <a:p>
                      <a:r>
                        <a:rPr lang="en-US" sz="1600" dirty="0" smtClean="0"/>
                        <a:t>2. Voting</a:t>
                      </a:r>
                      <a:endParaRPr lang="en-US" sz="1600" dirty="0"/>
                    </a:p>
                  </a:txBody>
                  <a:tcPr marT="41146" marB="41146"/>
                </a:tc>
                <a:tc>
                  <a:txBody>
                    <a:bodyPr/>
                    <a:lstStyle/>
                    <a:p>
                      <a:r>
                        <a:rPr lang="en-US" sz="1600" dirty="0" smtClean="0"/>
                        <a:t>Time, Energy</a:t>
                      </a:r>
                      <a:endParaRPr lang="en-US" sz="1600" dirty="0"/>
                    </a:p>
                  </a:txBody>
                  <a:tcPr marT="41146" marB="41146"/>
                </a:tc>
                <a:tc>
                  <a:txBody>
                    <a:bodyPr/>
                    <a:lstStyle/>
                    <a:p>
                      <a:r>
                        <a:rPr lang="en-US" sz="1600" dirty="0" smtClean="0"/>
                        <a:t>Get voice out, give</a:t>
                      </a:r>
                      <a:r>
                        <a:rPr lang="en-US" sz="1600" baseline="0" dirty="0" smtClean="0"/>
                        <a:t> consent to government, country functions as it was intended to</a:t>
                      </a:r>
                      <a:endParaRPr lang="en-US" sz="1600" dirty="0"/>
                    </a:p>
                  </a:txBody>
                  <a:tcPr marT="41146" marB="41146"/>
                </a:tc>
              </a:tr>
            </a:tbl>
          </a:graphicData>
        </a:graphic>
      </p:graphicFrame>
      <p:pic>
        <p:nvPicPr>
          <p:cNvPr id="5" name="Picture 4" descr="Ahnold Voting.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4343400"/>
            <a:ext cx="3429000" cy="2322513"/>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6" name="Picture 5" descr="jury.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19600" y="4343400"/>
            <a:ext cx="3733800" cy="2286000"/>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107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pPr eaLnBrk="1" hangingPunct="1"/>
            <a:r>
              <a:rPr lang="en-US" sz="3600">
                <a:latin typeface="Tw Cen MT" charset="0"/>
              </a:rPr>
              <a:t>Costs and Benefits of Civic Participation</a:t>
            </a:r>
          </a:p>
        </p:txBody>
      </p:sp>
      <p:graphicFrame>
        <p:nvGraphicFramePr>
          <p:cNvPr id="4" name="Content Placeholder 3"/>
          <p:cNvGraphicFramePr>
            <a:graphicFrameLocks noGrp="1"/>
          </p:cNvGraphicFramePr>
          <p:nvPr>
            <p:ph sz="quarter" idx="1"/>
          </p:nvPr>
        </p:nvGraphicFramePr>
        <p:xfrm>
          <a:off x="612775" y="1600200"/>
          <a:ext cx="8153400" cy="2494958"/>
        </p:xfrm>
        <a:graphic>
          <a:graphicData uri="http://schemas.openxmlformats.org/drawingml/2006/table">
            <a:tbl>
              <a:tblPr firstRow="1" bandRow="1">
                <a:tableStyleId>{5C22544A-7EE6-4342-B048-85BDC9FD1C3A}</a:tableStyleId>
              </a:tblPr>
              <a:tblGrid>
                <a:gridCol w="2717800"/>
                <a:gridCol w="2460625"/>
                <a:gridCol w="2974975"/>
              </a:tblGrid>
              <a:tr h="305008">
                <a:tc>
                  <a:txBody>
                    <a:bodyPr/>
                    <a:lstStyle/>
                    <a:p>
                      <a:r>
                        <a:rPr lang="en-US" sz="1500" dirty="0" smtClean="0"/>
                        <a:t>Civic Participation</a:t>
                      </a:r>
                      <a:endParaRPr lang="en-US" sz="1500" dirty="0"/>
                    </a:p>
                  </a:txBody>
                  <a:tcPr marT="37604" marB="37604"/>
                </a:tc>
                <a:tc>
                  <a:txBody>
                    <a:bodyPr/>
                    <a:lstStyle/>
                    <a:p>
                      <a:r>
                        <a:rPr lang="en-US" sz="1500" dirty="0" smtClean="0"/>
                        <a:t>Costs</a:t>
                      </a:r>
                      <a:endParaRPr lang="en-US" sz="1500" dirty="0"/>
                    </a:p>
                  </a:txBody>
                  <a:tcPr marT="37604" marB="37604"/>
                </a:tc>
                <a:tc>
                  <a:txBody>
                    <a:bodyPr/>
                    <a:lstStyle/>
                    <a:p>
                      <a:r>
                        <a:rPr lang="en-US" sz="1500" dirty="0" smtClean="0"/>
                        <a:t>Benefits</a:t>
                      </a:r>
                      <a:endParaRPr lang="en-US" sz="1500" dirty="0"/>
                    </a:p>
                  </a:txBody>
                  <a:tcPr marT="37604" marB="37604"/>
                </a:tc>
              </a:tr>
              <a:tr h="752075">
                <a:tc>
                  <a:txBody>
                    <a:bodyPr/>
                    <a:lstStyle/>
                    <a:p>
                      <a:r>
                        <a:rPr lang="en-US" sz="1500" dirty="0" smtClean="0"/>
                        <a:t>3. Seeking/Running for Office</a:t>
                      </a:r>
                      <a:endParaRPr lang="en-US" sz="1500" dirty="0"/>
                    </a:p>
                  </a:txBody>
                  <a:tcPr marT="37604" marB="37604"/>
                </a:tc>
                <a:tc>
                  <a:txBody>
                    <a:bodyPr/>
                    <a:lstStyle/>
                    <a:p>
                      <a:r>
                        <a:rPr lang="en-US" sz="1500" dirty="0" smtClean="0"/>
                        <a:t>Time, Energy, Money, Loss of Privacy, Personal Attacks</a:t>
                      </a:r>
                      <a:endParaRPr lang="en-US" sz="1500" dirty="0"/>
                    </a:p>
                  </a:txBody>
                  <a:tcPr marT="37604" marB="37604"/>
                </a:tc>
                <a:tc>
                  <a:txBody>
                    <a:bodyPr/>
                    <a:lstStyle/>
                    <a:p>
                      <a:r>
                        <a:rPr lang="en-US" sz="1500" dirty="0" smtClean="0"/>
                        <a:t>Changing society, helping people, getting your voice</a:t>
                      </a:r>
                      <a:r>
                        <a:rPr lang="en-US" sz="1500" baseline="0" dirty="0" smtClean="0"/>
                        <a:t> heard, inspiration</a:t>
                      </a:r>
                      <a:endParaRPr lang="en-US" sz="1500" dirty="0"/>
                    </a:p>
                  </a:txBody>
                  <a:tcPr marT="37604" marB="37604"/>
                </a:tc>
              </a:tr>
              <a:tr h="1428942">
                <a:tc>
                  <a:txBody>
                    <a:bodyPr/>
                    <a:lstStyle/>
                    <a:p>
                      <a:r>
                        <a:rPr lang="en-US" sz="1500" dirty="0" smtClean="0"/>
                        <a:t>4. Volunteerism</a:t>
                      </a:r>
                      <a:endParaRPr lang="en-US" sz="1500" dirty="0"/>
                    </a:p>
                  </a:txBody>
                  <a:tcPr marT="37604" marB="37604"/>
                </a:tc>
                <a:tc>
                  <a:txBody>
                    <a:bodyPr/>
                    <a:lstStyle/>
                    <a:p>
                      <a:r>
                        <a:rPr lang="en-US" sz="1500" dirty="0" smtClean="0"/>
                        <a:t>Time, No Pay</a:t>
                      </a:r>
                      <a:endParaRPr lang="en-US" sz="1500" dirty="0"/>
                    </a:p>
                  </a:txBody>
                  <a:tcPr marT="37604" marB="37604"/>
                </a:tc>
                <a:tc>
                  <a:txBody>
                    <a:bodyPr/>
                    <a:lstStyle/>
                    <a:p>
                      <a:r>
                        <a:rPr lang="en-US" sz="1500" dirty="0" smtClean="0"/>
                        <a:t>Helping out others/community,</a:t>
                      </a:r>
                      <a:r>
                        <a:rPr lang="en-US" sz="1500" baseline="0" dirty="0" smtClean="0"/>
                        <a:t> satisfaction of helping, making positive difference, </a:t>
                      </a:r>
                      <a:r>
                        <a:rPr lang="en-US" sz="1500" baseline="0" smtClean="0"/>
                        <a:t>save government $$$ = less taxes</a:t>
                      </a:r>
                      <a:endParaRPr lang="en-US" sz="1500" dirty="0"/>
                    </a:p>
                  </a:txBody>
                  <a:tcPr marT="37604" marB="37604"/>
                </a:tc>
              </a:tr>
            </a:tbl>
          </a:graphicData>
        </a:graphic>
      </p:graphicFrame>
      <p:pic>
        <p:nvPicPr>
          <p:cNvPr id="7" name="Picture 6" descr="Sarah-Palin.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4114800"/>
            <a:ext cx="4038600" cy="2506663"/>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8" name="Picture 7" descr="helping a seni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114800"/>
            <a:ext cx="2286000" cy="1905000"/>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9" name="Picture 8" descr="volunteer_construction.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05600" y="4648200"/>
            <a:ext cx="2286000" cy="2057400"/>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58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Responsibilities </a:t>
            </a:r>
            <a:endParaRPr lang="en-US" dirty="0"/>
          </a:p>
        </p:txBody>
      </p:sp>
      <p:sp>
        <p:nvSpPr>
          <p:cNvPr id="3" name="Content Placeholder 2"/>
          <p:cNvSpPr>
            <a:spLocks noGrp="1"/>
          </p:cNvSpPr>
          <p:nvPr>
            <p:ph sz="quarter" idx="1"/>
          </p:nvPr>
        </p:nvSpPr>
        <p:spPr/>
        <p:txBody>
          <a:bodyPr/>
          <a:lstStyle/>
          <a:p>
            <a:r>
              <a:rPr lang="en-US" dirty="0" smtClean="0"/>
              <a:t>Civic responsibilities vs. Personal responsibilities</a:t>
            </a:r>
          </a:p>
          <a:p>
            <a:pPr lvl="1"/>
            <a:r>
              <a:rPr lang="en-US" dirty="0" smtClean="0"/>
              <a:t>Things you personally have an obligation to do</a:t>
            </a:r>
          </a:p>
          <a:p>
            <a:r>
              <a:rPr lang="en-US" dirty="0" smtClean="0"/>
              <a:t>Personal responsibilities include:</a:t>
            </a:r>
          </a:p>
          <a:p>
            <a:pPr lvl="1"/>
            <a:r>
              <a:rPr lang="en-US" dirty="0" smtClean="0"/>
              <a:t>Fiscal</a:t>
            </a:r>
          </a:p>
          <a:p>
            <a:pPr lvl="1"/>
            <a:r>
              <a:rPr lang="en-US" dirty="0" smtClean="0"/>
              <a:t>Time</a:t>
            </a:r>
          </a:p>
          <a:p>
            <a:pPr lvl="1"/>
            <a:r>
              <a:rPr lang="en-US" dirty="0" smtClean="0"/>
              <a:t>Moral</a:t>
            </a:r>
          </a:p>
          <a:p>
            <a:r>
              <a:rPr lang="en-US" dirty="0" smtClean="0"/>
              <a:t>Civil rights movement of the 1960s: Legal and moral responsibilities conflicted.</a:t>
            </a:r>
            <a:endParaRPr lang="en-US" dirty="0"/>
          </a:p>
        </p:txBody>
      </p:sp>
    </p:spTree>
    <p:extLst>
      <p:ext uri="{BB962C8B-B14F-4D97-AF65-F5344CB8AC3E}">
        <p14:creationId xmlns:p14="http://schemas.microsoft.com/office/powerpoint/2010/main" val="2874535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Good</a:t>
            </a:r>
            <a:endParaRPr lang="en-US" dirty="0"/>
          </a:p>
        </p:txBody>
      </p:sp>
      <p:sp>
        <p:nvSpPr>
          <p:cNvPr id="3" name="Content Placeholder 2"/>
          <p:cNvSpPr>
            <a:spLocks noGrp="1"/>
          </p:cNvSpPr>
          <p:nvPr>
            <p:ph sz="quarter" idx="1"/>
          </p:nvPr>
        </p:nvSpPr>
        <p:spPr/>
        <p:txBody>
          <a:bodyPr/>
          <a:lstStyle/>
          <a:p>
            <a:r>
              <a:rPr lang="en-US" dirty="0" smtClean="0"/>
              <a:t>Although we are granted certain rights as citizens of the United States, sometimes citizens’ personal desires, interests, and involvement are subordinate to the good of the nation.</a:t>
            </a:r>
          </a:p>
          <a:p>
            <a:r>
              <a:rPr lang="en-US" smtClean="0"/>
              <a:t>USA Patriot </a:t>
            </a:r>
            <a:r>
              <a:rPr lang="en-US" dirty="0" smtClean="0"/>
              <a:t>Act </a:t>
            </a:r>
          </a:p>
          <a:p>
            <a:pPr lvl="1"/>
            <a:r>
              <a:rPr lang="en-US" b="1" i="1" dirty="0" smtClean="0"/>
              <a:t>U</a:t>
            </a:r>
            <a:r>
              <a:rPr lang="en-US" i="1" dirty="0" smtClean="0"/>
              <a:t>niting </a:t>
            </a:r>
            <a:r>
              <a:rPr lang="en-US" i="1" dirty="0"/>
              <a:t>and </a:t>
            </a:r>
            <a:r>
              <a:rPr lang="en-US" b="1" i="1" dirty="0"/>
              <a:t>S</a:t>
            </a:r>
            <a:r>
              <a:rPr lang="en-US" i="1" dirty="0"/>
              <a:t>trengthening </a:t>
            </a:r>
            <a:r>
              <a:rPr lang="en-US" b="1" i="1" dirty="0"/>
              <a:t>A</a:t>
            </a:r>
            <a:r>
              <a:rPr lang="en-US" i="1" dirty="0"/>
              <a:t>merica by </a:t>
            </a:r>
            <a:r>
              <a:rPr lang="en-US" b="1" i="1" dirty="0"/>
              <a:t>P</a:t>
            </a:r>
            <a:r>
              <a:rPr lang="en-US" i="1" dirty="0"/>
              <a:t>roviding </a:t>
            </a:r>
            <a:r>
              <a:rPr lang="en-US" b="1" i="1" dirty="0"/>
              <a:t>A</a:t>
            </a:r>
            <a:r>
              <a:rPr lang="en-US" i="1" dirty="0"/>
              <a:t>ppropriate </a:t>
            </a:r>
            <a:r>
              <a:rPr lang="en-US" b="1" i="1" dirty="0"/>
              <a:t>T</a:t>
            </a:r>
            <a:r>
              <a:rPr lang="en-US" i="1" dirty="0"/>
              <a:t>ools </a:t>
            </a:r>
            <a:r>
              <a:rPr lang="en-US" b="1" i="1" dirty="0"/>
              <a:t>R</a:t>
            </a:r>
            <a:r>
              <a:rPr lang="en-US" i="1" dirty="0"/>
              <a:t>equired to </a:t>
            </a:r>
            <a:r>
              <a:rPr lang="en-US" b="1" i="1" dirty="0"/>
              <a:t>I</a:t>
            </a:r>
            <a:r>
              <a:rPr lang="en-US" i="1" dirty="0"/>
              <a:t>ntercept and </a:t>
            </a:r>
            <a:r>
              <a:rPr lang="en-US" b="1" i="1" dirty="0"/>
              <a:t>O</a:t>
            </a:r>
            <a:r>
              <a:rPr lang="en-US" i="1" dirty="0"/>
              <a:t>bstruct </a:t>
            </a:r>
            <a:r>
              <a:rPr lang="en-US" b="1" i="1" dirty="0"/>
              <a:t>T</a:t>
            </a:r>
            <a:r>
              <a:rPr lang="en-US" i="1" dirty="0"/>
              <a:t>errorism Act of 2001</a:t>
            </a:r>
            <a:endParaRPr lang="en-US" dirty="0" smtClean="0"/>
          </a:p>
          <a:p>
            <a:r>
              <a:rPr lang="en-US" dirty="0" smtClean="0"/>
              <a:t>Sedition</a:t>
            </a:r>
            <a:endParaRPr lang="en-US" dirty="0"/>
          </a:p>
          <a:p>
            <a:r>
              <a:rPr lang="en-US" dirty="0" smtClean="0"/>
              <a:t>Eminent Domain</a:t>
            </a:r>
            <a:endParaRPr lang="en-US" dirty="0"/>
          </a:p>
        </p:txBody>
      </p:sp>
    </p:spTree>
    <p:extLst>
      <p:ext uri="{BB962C8B-B14F-4D97-AF65-F5344CB8AC3E}">
        <p14:creationId xmlns:p14="http://schemas.microsoft.com/office/powerpoint/2010/main" val="2392696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Americans?</a:t>
            </a:r>
            <a:endParaRPr lang="en-US" dirty="0"/>
          </a:p>
        </p:txBody>
      </p:sp>
      <p:sp>
        <p:nvSpPr>
          <p:cNvPr id="3" name="Content Placeholder 2"/>
          <p:cNvSpPr>
            <a:spLocks noGrp="1"/>
          </p:cNvSpPr>
          <p:nvPr>
            <p:ph sz="quarter" idx="1"/>
          </p:nvPr>
        </p:nvSpPr>
        <p:spPr/>
        <p:txBody>
          <a:bodyPr>
            <a:normAutofit fontScale="85000" lnSpcReduction="20000"/>
          </a:bodyPr>
          <a:lstStyle/>
          <a:p>
            <a:pPr marL="0" indent="0">
              <a:buNone/>
            </a:pPr>
            <a:endParaRPr lang="en-US" dirty="0" smtClean="0"/>
          </a:p>
          <a:p>
            <a:r>
              <a:rPr lang="en-US" dirty="0" smtClean="0"/>
              <a:t>The United States is a nation of immigrants.</a:t>
            </a:r>
          </a:p>
          <a:p>
            <a:pPr lvl="1"/>
            <a:r>
              <a:rPr lang="en-US" dirty="0" smtClean="0"/>
              <a:t>An immigrant is someone who comes to live in another country</a:t>
            </a:r>
          </a:p>
          <a:p>
            <a:r>
              <a:rPr lang="en-US" dirty="0" smtClean="0"/>
              <a:t>How does being a nation of immigrants affect our traditions and customs?</a:t>
            </a:r>
          </a:p>
          <a:p>
            <a:pPr lvl="1"/>
            <a:r>
              <a:rPr lang="en-US" dirty="0" smtClean="0"/>
              <a:t>Melting pot- customs and traditions blended into American society</a:t>
            </a:r>
          </a:p>
          <a:p>
            <a:pPr lvl="1"/>
            <a:r>
              <a:rPr lang="en-US" dirty="0" smtClean="0"/>
              <a:t>Salad bowl – retain unique customs </a:t>
            </a:r>
          </a:p>
          <a:p>
            <a:r>
              <a:rPr lang="en-US" dirty="0" smtClean="0"/>
              <a:t>Is diversity in America good or bad?</a:t>
            </a:r>
          </a:p>
          <a:p>
            <a:r>
              <a:rPr lang="en-US" dirty="0" smtClean="0"/>
              <a:t>Despite our differences, there are 3 values we share as Americans </a:t>
            </a:r>
          </a:p>
          <a:p>
            <a:pPr lvl="1"/>
            <a:r>
              <a:rPr lang="en-US" dirty="0" smtClean="0"/>
              <a:t>Equality</a:t>
            </a:r>
          </a:p>
          <a:p>
            <a:pPr lvl="1"/>
            <a:r>
              <a:rPr lang="en-US" dirty="0" smtClean="0"/>
              <a:t>Liberty</a:t>
            </a:r>
          </a:p>
          <a:p>
            <a:pPr lvl="1"/>
            <a:r>
              <a:rPr lang="en-US" dirty="0" smtClean="0"/>
              <a:t>Justice</a:t>
            </a:r>
          </a:p>
          <a:p>
            <a:r>
              <a:rPr lang="en-US" dirty="0" smtClean="0"/>
              <a:t>E pluribus </a:t>
            </a:r>
            <a:r>
              <a:rPr lang="en-US" dirty="0" err="1" smtClean="0"/>
              <a:t>unum</a:t>
            </a:r>
            <a:r>
              <a:rPr lang="en-US" dirty="0" smtClean="0"/>
              <a:t> – “Out of many, one”</a:t>
            </a:r>
            <a:endParaRPr lang="en-US" dirty="0"/>
          </a:p>
        </p:txBody>
      </p:sp>
      <p:pic>
        <p:nvPicPr>
          <p:cNvPr id="2050" name="Picture 2" descr="Image result for salad bowl immigrat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75152" y="4473901"/>
            <a:ext cx="3068847" cy="192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820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0px-Great_Seal_of_the_United_States_(obverse).svg.png"/>
          <p:cNvPicPr>
            <a:picLocks noGrp="1" noChangeAspect="1"/>
          </p:cNvPicPr>
          <p:nvPr>
            <p:ph sz="quarter" idx="1"/>
          </p:nvPr>
        </p:nvPicPr>
        <p:blipFill>
          <a:blip r:embed="rId2">
            <a:extLst>
              <a:ext uri="{28A0092B-C50C-407E-A947-70E740481C1C}">
                <a14:useLocalDpi xmlns:a14="http://schemas.microsoft.com/office/drawing/2010/main" val="0"/>
              </a:ext>
            </a:extLst>
          </a:blip>
          <a:srcRect l="-43000" r="-43000"/>
          <a:stretch>
            <a:fillRect/>
          </a:stretch>
        </p:blipFill>
        <p:spPr>
          <a:xfrm>
            <a:off x="301752" y="1527048"/>
            <a:ext cx="8503920" cy="4572000"/>
          </a:xfrm>
        </p:spPr>
      </p:pic>
    </p:spTree>
    <p:extLst>
      <p:ext uri="{BB962C8B-B14F-4D97-AF65-F5344CB8AC3E}">
        <p14:creationId xmlns:p14="http://schemas.microsoft.com/office/powerpoint/2010/main" val="4047386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Policy </a:t>
            </a:r>
            <a:endParaRPr lang="en-US" dirty="0"/>
          </a:p>
        </p:txBody>
      </p:sp>
      <p:sp>
        <p:nvSpPr>
          <p:cNvPr id="3" name="Content Placeholder 2"/>
          <p:cNvSpPr>
            <a:spLocks noGrp="1"/>
          </p:cNvSpPr>
          <p:nvPr>
            <p:ph sz="quarter" idx="1"/>
          </p:nvPr>
        </p:nvSpPr>
        <p:spPr>
          <a:xfrm>
            <a:off x="301752" y="1527048"/>
            <a:ext cx="8503920" cy="4951358"/>
          </a:xfrm>
        </p:spPr>
        <p:txBody>
          <a:bodyPr>
            <a:normAutofit/>
          </a:bodyPr>
          <a:lstStyle/>
          <a:p>
            <a:r>
              <a:rPr lang="en-US" dirty="0" smtClean="0"/>
              <a:t>1880’s US pass laws limiting immigration </a:t>
            </a:r>
          </a:p>
          <a:p>
            <a:r>
              <a:rPr lang="en-US" dirty="0" smtClean="0"/>
              <a:t>In the 1920’s a broader set of laws were passed.</a:t>
            </a:r>
          </a:p>
          <a:p>
            <a:pPr lvl="1"/>
            <a:r>
              <a:rPr lang="en-US" dirty="0" smtClean="0"/>
              <a:t>Quotas established based on nationality </a:t>
            </a:r>
          </a:p>
          <a:p>
            <a:r>
              <a:rPr lang="en-US" sz="2400" dirty="0"/>
              <a:t>In 1965, a major revision of immigration </a:t>
            </a:r>
            <a:r>
              <a:rPr lang="en-US" sz="2400" dirty="0" smtClean="0"/>
              <a:t>law occurred. National quotas were abolished for a preference system and a limit of 170,000 visas per year.</a:t>
            </a:r>
          </a:p>
          <a:p>
            <a:r>
              <a:rPr lang="en-US" dirty="0" smtClean="0"/>
              <a:t>The Immigration Act of 1990 sets a total annual quota of immigrants at 675,000</a:t>
            </a:r>
          </a:p>
          <a:p>
            <a:pPr lvl="1"/>
            <a:r>
              <a:rPr lang="en-US" dirty="0" smtClean="0"/>
              <a:t>The goal was to increase the number of skilled workers </a:t>
            </a:r>
          </a:p>
          <a:p>
            <a:pPr lvl="1"/>
            <a:r>
              <a:rPr lang="en-US" dirty="0" smtClean="0"/>
              <a:t>There were family-sponsored preferences, employee-based preferences, and diversity visa.</a:t>
            </a:r>
            <a:endParaRPr lang="en-US" dirty="0"/>
          </a:p>
        </p:txBody>
      </p:sp>
    </p:spTree>
    <p:extLst>
      <p:ext uri="{BB962C8B-B14F-4D97-AF65-F5344CB8AC3E}">
        <p14:creationId xmlns:p14="http://schemas.microsoft.com/office/powerpoint/2010/main" val="1014456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Citizenship</a:t>
            </a:r>
            <a:endParaRPr lang="en-US" dirty="0"/>
          </a:p>
        </p:txBody>
      </p:sp>
      <p:sp>
        <p:nvSpPr>
          <p:cNvPr id="3" name="Content Placeholder 2"/>
          <p:cNvSpPr>
            <a:spLocks noGrp="1"/>
          </p:cNvSpPr>
          <p:nvPr>
            <p:ph sz="quarter" idx="1"/>
          </p:nvPr>
        </p:nvSpPr>
        <p:spPr>
          <a:xfrm>
            <a:off x="301752" y="1527047"/>
            <a:ext cx="8503920" cy="4981231"/>
          </a:xfrm>
        </p:spPr>
        <p:txBody>
          <a:bodyPr>
            <a:normAutofit/>
          </a:bodyPr>
          <a:lstStyle/>
          <a:p>
            <a:r>
              <a:rPr lang="en-US" sz="2400" dirty="0"/>
              <a:t>A citizen is a </a:t>
            </a:r>
            <a:r>
              <a:rPr lang="en-US" sz="2400" dirty="0" smtClean="0"/>
              <a:t>legally recognized </a:t>
            </a:r>
            <a:r>
              <a:rPr lang="en-US" sz="2400" dirty="0"/>
              <a:t>member of a country.</a:t>
            </a:r>
          </a:p>
          <a:p>
            <a:r>
              <a:rPr lang="en-US" sz="2400" dirty="0" smtClean="0"/>
              <a:t>The Naturalization </a:t>
            </a:r>
            <a:r>
              <a:rPr lang="en-US" sz="2400" dirty="0"/>
              <a:t>Act of 1790 declared that “all free white persons” who had immigrated to the United States, had sworn that they wished to reside permanently in the country, and had done so for at least one year “shall be entitled to the rights of citizenship.</a:t>
            </a:r>
            <a:r>
              <a:rPr lang="en-US" sz="2400" dirty="0" smtClean="0"/>
              <a:t>” However, participatory citizenship was limited to white men that owned land.</a:t>
            </a:r>
            <a:endParaRPr lang="en-US" sz="2400" dirty="0"/>
          </a:p>
          <a:p>
            <a:r>
              <a:rPr lang="en-US" sz="2400" dirty="0" smtClean="0"/>
              <a:t>Dred Scott v. Stanford (1857) declared </a:t>
            </a:r>
            <a:r>
              <a:rPr lang="en-US" sz="2400" dirty="0"/>
              <a:t>that all blacks -- slaves as well as free -- were not and could </a:t>
            </a:r>
            <a:r>
              <a:rPr lang="en-US" sz="2400" dirty="0" smtClean="0"/>
              <a:t>not </a:t>
            </a:r>
            <a:r>
              <a:rPr lang="en-US" sz="2400" dirty="0"/>
              <a:t>become citizens of the United </a:t>
            </a:r>
            <a:r>
              <a:rPr lang="en-US" sz="2400" dirty="0" smtClean="0"/>
              <a:t>States</a:t>
            </a:r>
          </a:p>
          <a:p>
            <a:r>
              <a:rPr lang="en-US" sz="2400" dirty="0" smtClean="0"/>
              <a:t>In 1868 the 14</a:t>
            </a:r>
            <a:r>
              <a:rPr lang="en-US" sz="2400" baseline="30000" dirty="0" smtClean="0"/>
              <a:t>th</a:t>
            </a:r>
            <a:r>
              <a:rPr lang="en-US" sz="2400" dirty="0" smtClean="0"/>
              <a:t> amendment was ratified.</a:t>
            </a:r>
          </a:p>
          <a:p>
            <a:r>
              <a:rPr lang="en-US" sz="2400" dirty="0" smtClean="0"/>
              <a:t>In 1920 women got the right to vote</a:t>
            </a:r>
          </a:p>
          <a:p>
            <a:endParaRPr lang="en-US" sz="2400" dirty="0" smtClean="0"/>
          </a:p>
          <a:p>
            <a:pPr marL="274320" lvl="1" indent="0">
              <a:buNone/>
            </a:pPr>
            <a:endParaRPr lang="en-US" dirty="0" smtClean="0"/>
          </a:p>
        </p:txBody>
      </p:sp>
    </p:spTree>
    <p:extLst>
      <p:ext uri="{BB962C8B-B14F-4D97-AF65-F5344CB8AC3E}">
        <p14:creationId xmlns:p14="http://schemas.microsoft.com/office/powerpoint/2010/main" val="2204753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get to be a US citizen?</a:t>
            </a:r>
            <a:endParaRPr lang="en-US" dirty="0"/>
          </a:p>
        </p:txBody>
      </p:sp>
      <p:sp>
        <p:nvSpPr>
          <p:cNvPr id="3" name="Content Placeholder 2"/>
          <p:cNvSpPr>
            <a:spLocks noGrp="1"/>
          </p:cNvSpPr>
          <p:nvPr>
            <p:ph sz="quarter" idx="1"/>
          </p:nvPr>
        </p:nvSpPr>
        <p:spPr>
          <a:xfrm>
            <a:off x="301752" y="1527047"/>
            <a:ext cx="8503920" cy="4822493"/>
          </a:xfrm>
        </p:spPr>
        <p:txBody>
          <a:bodyPr>
            <a:normAutofit/>
          </a:bodyPr>
          <a:lstStyle/>
          <a:p>
            <a:r>
              <a:rPr lang="en-US" dirty="0" smtClean="0"/>
              <a:t>There are two ways to become a US citizen </a:t>
            </a:r>
          </a:p>
          <a:p>
            <a:pPr lvl="1"/>
            <a:r>
              <a:rPr lang="en-US" dirty="0" smtClean="0"/>
              <a:t>Native-born</a:t>
            </a:r>
          </a:p>
          <a:p>
            <a:pPr lvl="1"/>
            <a:r>
              <a:rPr lang="en-US" dirty="0" smtClean="0"/>
              <a:t>Naturalization – the legal process by which an alien may become a citizen </a:t>
            </a:r>
          </a:p>
          <a:p>
            <a:r>
              <a:rPr lang="en-US" dirty="0" smtClean="0"/>
              <a:t>To go through the naturalization process, an alien must have a permanent resident card. </a:t>
            </a:r>
          </a:p>
          <a:p>
            <a:pPr lvl="1"/>
            <a:r>
              <a:rPr lang="en-US" dirty="0"/>
              <a:t>The U.S. only allows approximately </a:t>
            </a:r>
            <a:r>
              <a:rPr lang="en-US" dirty="0" smtClean="0"/>
              <a:t>675,000 </a:t>
            </a:r>
            <a:r>
              <a:rPr lang="en-US" dirty="0"/>
              <a:t>people to obtain green cards.</a:t>
            </a:r>
          </a:p>
          <a:p>
            <a:pPr lvl="1"/>
            <a:r>
              <a:rPr lang="en-US" dirty="0"/>
              <a:t>Once a green card is obtained, legal aliens </a:t>
            </a:r>
            <a:r>
              <a:rPr lang="en-US" dirty="0" smtClean="0"/>
              <a:t>can work</a:t>
            </a:r>
            <a:r>
              <a:rPr lang="en-US" dirty="0"/>
              <a:t>, pay taxes, own property, go to school</a:t>
            </a:r>
          </a:p>
          <a:p>
            <a:pPr lvl="1"/>
            <a:r>
              <a:rPr lang="en-US" dirty="0"/>
              <a:t>They </a:t>
            </a:r>
            <a:r>
              <a:rPr lang="en-US" dirty="0" smtClean="0"/>
              <a:t>cannot vote</a:t>
            </a:r>
            <a:r>
              <a:rPr lang="en-US" dirty="0"/>
              <a:t>, hold political office, or serve on juries</a:t>
            </a:r>
          </a:p>
        </p:txBody>
      </p:sp>
    </p:spTree>
    <p:extLst>
      <p:ext uri="{BB962C8B-B14F-4D97-AF65-F5344CB8AC3E}">
        <p14:creationId xmlns:p14="http://schemas.microsoft.com/office/powerpoint/2010/main" val="349103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8" name="Picture 4" descr="Image result for legal 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33394"/>
            <a:ext cx="9152207" cy="566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102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 citizen: Native-born</a:t>
            </a:r>
            <a:endParaRPr lang="en-US" dirty="0"/>
          </a:p>
        </p:txBody>
      </p:sp>
      <p:sp>
        <p:nvSpPr>
          <p:cNvPr id="3" name="Content Placeholder 2"/>
          <p:cNvSpPr>
            <a:spLocks noGrp="1"/>
          </p:cNvSpPr>
          <p:nvPr>
            <p:ph sz="quarter" idx="1"/>
          </p:nvPr>
        </p:nvSpPr>
        <p:spPr>
          <a:xfrm>
            <a:off x="301752" y="1309593"/>
            <a:ext cx="8503920" cy="5357425"/>
          </a:xfrm>
        </p:spPr>
        <p:txBody>
          <a:bodyPr>
            <a:normAutofit lnSpcReduction="10000"/>
          </a:bodyPr>
          <a:lstStyle/>
          <a:p>
            <a:r>
              <a:rPr lang="en-US" dirty="0" smtClean="0"/>
              <a:t>Amendment </a:t>
            </a:r>
            <a:r>
              <a:rPr lang="en-US" dirty="0"/>
              <a:t>XIV, Section 1, Clause </a:t>
            </a:r>
            <a:r>
              <a:rPr lang="en-US" dirty="0" smtClean="0"/>
              <a:t>1</a:t>
            </a:r>
            <a:endParaRPr lang="en-US" dirty="0"/>
          </a:p>
          <a:p>
            <a:pPr lvl="1"/>
            <a:r>
              <a:rPr lang="en-US" dirty="0" smtClean="0"/>
              <a:t>“ </a:t>
            </a:r>
            <a:r>
              <a:rPr lang="en-US" sz="1700" i="1" dirty="0" smtClean="0"/>
              <a:t>All </a:t>
            </a:r>
            <a:r>
              <a:rPr lang="en-US" sz="1700" i="1" dirty="0"/>
              <a:t>persons born or naturalized in the United States, and subject to the jurisdiction thereof, are citizens of the United States and of the State wherein they reside</a:t>
            </a:r>
            <a:r>
              <a:rPr lang="en-US" sz="1700" i="1" dirty="0" smtClean="0"/>
              <a:t>.”</a:t>
            </a:r>
          </a:p>
          <a:p>
            <a:r>
              <a:rPr lang="en-US" dirty="0" smtClean="0"/>
              <a:t>You are native-born if you were born in </a:t>
            </a:r>
            <a:r>
              <a:rPr lang="en-US" dirty="0"/>
              <a:t>the United States, District of Columbia, a territory of the United </a:t>
            </a:r>
            <a:r>
              <a:rPr lang="en-US" dirty="0" smtClean="0"/>
              <a:t>States, </a:t>
            </a:r>
            <a:r>
              <a:rPr lang="en-US" dirty="0"/>
              <a:t>or in a U.S. military base overseas</a:t>
            </a:r>
          </a:p>
          <a:p>
            <a:r>
              <a:rPr lang="en-US" dirty="0"/>
              <a:t>Born overseas yet </a:t>
            </a:r>
            <a:r>
              <a:rPr lang="en-US" dirty="0" smtClean="0"/>
              <a:t>two parents are a </a:t>
            </a:r>
            <a:r>
              <a:rPr lang="en-US" dirty="0"/>
              <a:t>United States </a:t>
            </a:r>
            <a:r>
              <a:rPr lang="en-US" dirty="0" smtClean="0"/>
              <a:t>citizen and at least 1  </a:t>
            </a:r>
            <a:r>
              <a:rPr lang="en-US" dirty="0"/>
              <a:t>has lived in the U.S. at one </a:t>
            </a:r>
            <a:r>
              <a:rPr lang="en-US" dirty="0" smtClean="0"/>
              <a:t>time</a:t>
            </a:r>
          </a:p>
          <a:p>
            <a:r>
              <a:rPr lang="en-US" dirty="0" smtClean="0"/>
              <a:t>Born abroad and at least one parent is a US citizen that lived in the US 5 years before you were born </a:t>
            </a:r>
          </a:p>
          <a:p>
            <a:r>
              <a:rPr lang="en-US" dirty="0" smtClean="0"/>
              <a:t>You are NOT </a:t>
            </a:r>
            <a:r>
              <a:rPr lang="en-US" dirty="0"/>
              <a:t>a citizen if you are born in the US and your parents are foreign ambassadors or </a:t>
            </a:r>
            <a:r>
              <a:rPr lang="en-US" dirty="0" smtClean="0"/>
              <a:t>diplomats</a:t>
            </a:r>
          </a:p>
          <a:p>
            <a:pPr marL="274320" lvl="1">
              <a:buClr>
                <a:schemeClr val="accent1"/>
              </a:buClr>
              <a:buSzPct val="85000"/>
              <a:buFont typeface="Wingdings 2"/>
              <a:buChar char=""/>
            </a:pPr>
            <a:r>
              <a:rPr lang="en-US" dirty="0">
                <a:hlinkClick r:id="rId2"/>
              </a:rPr>
              <a:t>Born outside of US</a:t>
            </a:r>
            <a:endParaRPr lang="en-US" dirty="0"/>
          </a:p>
          <a:p>
            <a:endParaRPr lang="en-US" dirty="0"/>
          </a:p>
          <a:p>
            <a:endParaRPr lang="en-US" dirty="0" smtClean="0"/>
          </a:p>
          <a:p>
            <a:pPr lvl="1"/>
            <a:endParaRPr lang="en-US" dirty="0" smtClean="0"/>
          </a:p>
          <a:p>
            <a:pPr marL="0" indent="0">
              <a:buNone/>
            </a:pPr>
            <a:endParaRPr lang="en-US" dirty="0" smtClean="0"/>
          </a:p>
        </p:txBody>
      </p:sp>
    </p:spTree>
    <p:extLst>
      <p:ext uri="{BB962C8B-B14F-4D97-AF65-F5344CB8AC3E}">
        <p14:creationId xmlns:p14="http://schemas.microsoft.com/office/powerpoint/2010/main" val="8783609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5838</TotalTime>
  <Words>1408</Words>
  <Application>Microsoft Office PowerPoint</Application>
  <PresentationFormat>On-screen Show (4:3)</PresentationFormat>
  <Paragraphs>163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Civic</vt:lpstr>
      <vt:lpstr>Why Citizenship</vt:lpstr>
      <vt:lpstr>Bellwork:</vt:lpstr>
      <vt:lpstr>Who are Americans?</vt:lpstr>
      <vt:lpstr>PowerPoint Presentation</vt:lpstr>
      <vt:lpstr>Immigration Policy </vt:lpstr>
      <vt:lpstr>Citizenship</vt:lpstr>
      <vt:lpstr>How do you get to be a US citizen?</vt:lpstr>
      <vt:lpstr>PowerPoint Presentation</vt:lpstr>
      <vt:lpstr>Becoming a citizen: Native-born</vt:lpstr>
      <vt:lpstr>Becoming a citizen</vt:lpstr>
      <vt:lpstr>PowerPoint Presentation</vt:lpstr>
      <vt:lpstr>Becoming a citizen</vt:lpstr>
      <vt:lpstr>Citizen or Not</vt:lpstr>
      <vt:lpstr>American People Today</vt:lpstr>
      <vt:lpstr>Bellwork</vt:lpstr>
      <vt:lpstr>The Census</vt:lpstr>
      <vt:lpstr>PowerPoint Presentation</vt:lpstr>
      <vt:lpstr>Population Changes</vt:lpstr>
      <vt:lpstr>PowerPoint Presentation</vt:lpstr>
      <vt:lpstr>The duties and responsibilities of a citizen</vt:lpstr>
      <vt:lpstr>Rights</vt:lpstr>
      <vt:lpstr>Duties of Citizenship</vt:lpstr>
      <vt:lpstr>PowerPoint Presentation</vt:lpstr>
      <vt:lpstr>Responsibilities </vt:lpstr>
      <vt:lpstr>Suffrage </vt:lpstr>
      <vt:lpstr>Costs and Benefits of Civic Participation</vt:lpstr>
      <vt:lpstr>Costs and Benefits of Civic Participation</vt:lpstr>
      <vt:lpstr>Responsibilities </vt:lpstr>
      <vt:lpstr>Common Good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Citizenship</dc:title>
  <dc:creator>April Baxter</dc:creator>
  <cp:lastModifiedBy>Ryan Fuller</cp:lastModifiedBy>
  <cp:revision>102</cp:revision>
  <cp:lastPrinted>2013-08-25T02:20:02Z</cp:lastPrinted>
  <dcterms:created xsi:type="dcterms:W3CDTF">2013-08-24T21:53:39Z</dcterms:created>
  <dcterms:modified xsi:type="dcterms:W3CDTF">2017-03-14T11:29:42Z</dcterms:modified>
</cp:coreProperties>
</file>