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  <p:sldMasterId id="2147483887" r:id="rId2"/>
    <p:sldMasterId id="2147483900" r:id="rId3"/>
    <p:sldMasterId id="2147483913" r:id="rId4"/>
    <p:sldMasterId id="2147483926" r:id="rId5"/>
    <p:sldMasterId id="2147483939" r:id="rId6"/>
    <p:sldMasterId id="2147483952" r:id="rId7"/>
    <p:sldMasterId id="2147483965" r:id="rId8"/>
    <p:sldMasterId id="2147483978" r:id="rId9"/>
    <p:sldMasterId id="2147483991" r:id="rId10"/>
  </p:sldMasterIdLst>
  <p:handoutMasterIdLst>
    <p:handoutMasterId r:id="rId46"/>
  </p:handoutMasterIdLst>
  <p:sldIdLst>
    <p:sldId id="324" r:id="rId11"/>
    <p:sldId id="326" r:id="rId12"/>
    <p:sldId id="328" r:id="rId13"/>
    <p:sldId id="330" r:id="rId14"/>
    <p:sldId id="332" r:id="rId15"/>
    <p:sldId id="334" r:id="rId16"/>
    <p:sldId id="336" r:id="rId17"/>
    <p:sldId id="338" r:id="rId18"/>
    <p:sldId id="340" r:id="rId19"/>
    <p:sldId id="256" r:id="rId20"/>
    <p:sldId id="286" r:id="rId21"/>
    <p:sldId id="293" r:id="rId22"/>
    <p:sldId id="294" r:id="rId23"/>
    <p:sldId id="297" r:id="rId24"/>
    <p:sldId id="313" r:id="rId25"/>
    <p:sldId id="295" r:id="rId26"/>
    <p:sldId id="314" r:id="rId27"/>
    <p:sldId id="298" r:id="rId28"/>
    <p:sldId id="315" r:id="rId29"/>
    <p:sldId id="318" r:id="rId30"/>
    <p:sldId id="317" r:id="rId31"/>
    <p:sldId id="316" r:id="rId32"/>
    <p:sldId id="301" r:id="rId33"/>
    <p:sldId id="302" r:id="rId34"/>
    <p:sldId id="320" r:id="rId35"/>
    <p:sldId id="303" r:id="rId36"/>
    <p:sldId id="304" r:id="rId37"/>
    <p:sldId id="321" r:id="rId38"/>
    <p:sldId id="305" r:id="rId39"/>
    <p:sldId id="306" r:id="rId40"/>
    <p:sldId id="307" r:id="rId41"/>
    <p:sldId id="309" r:id="rId42"/>
    <p:sldId id="310" r:id="rId43"/>
    <p:sldId id="322" r:id="rId44"/>
    <p:sldId id="31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6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20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53499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536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9899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708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069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9486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81218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8559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2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12670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95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3542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1647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49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65786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149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283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9815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3872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8164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17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9947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7444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547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6979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14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500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79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07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1954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4869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3738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69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614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3315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522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55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35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0409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19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46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6726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3128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2505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42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1495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2908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8673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6276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172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9482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38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66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1378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6870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2357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75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0668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967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4067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2282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08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8654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636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494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801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950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3990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26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9748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97671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026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5074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988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911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030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2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6764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1337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6244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408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90863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22016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67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82079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653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880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668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857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9814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52347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144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693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23978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01000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6314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642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765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19756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818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191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6408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95094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57893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30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9271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2719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98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30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46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03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75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010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28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50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NBHS%20Teacher\Desktop\Williams%20World\THEME%202\UNIT%201%20PART%206%20-%20Greece\sparta.mp3" TargetMode="Externa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Ancient Greece</a:t>
            </a:r>
            <a:r>
              <a:rPr lang="en-US" sz="6000" dirty="0" smtClean="0">
                <a:solidFill>
                  <a:srgbClr val="FF0000"/>
                </a:solidFill>
              </a:rPr>
              <a:t>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Early Greece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Ancient Greece</a:t>
            </a:r>
            <a:r>
              <a:rPr lang="en-US" sz="6000" dirty="0" smtClean="0">
                <a:solidFill>
                  <a:srgbClr val="FF0000"/>
                </a:solidFill>
              </a:rPr>
              <a:t>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The Classical Age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>
                <a:solidFill>
                  <a:schemeClr val="accent4"/>
                </a:solidFill>
              </a:rPr>
              <a:t>Main Idea</a:t>
            </a:r>
            <a:endParaRPr lang="en-US" u="sng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Classical Age of ancient Greece was marked by great achievements, including the development of democracy, and by ferocious wars.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World’s first </a:t>
            </a:r>
            <a:r>
              <a:rPr lang="en-US" sz="3200" dirty="0" smtClean="0">
                <a:solidFill>
                  <a:srgbClr val="FF0000"/>
                </a:solidFill>
              </a:rPr>
              <a:t>democracy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Gov’t run by the people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Developed around 500 BCE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4"/>
                </a:solidFill>
              </a:rPr>
              <a:t>Athenian Democracy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54" y="3833090"/>
            <a:ext cx="4017818" cy="302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Developed slowly over centuries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Kings -&gt; Aristocrats -&gt; Democracy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The Development of Democracy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27" y="3263900"/>
            <a:ext cx="5715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Most subjects poor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Gap between rich &amp; poor = conflict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The Development of Democracy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124200"/>
            <a:ext cx="57912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Official named </a:t>
            </a:r>
            <a:r>
              <a:rPr lang="en-US" sz="3200" dirty="0" smtClean="0">
                <a:solidFill>
                  <a:srgbClr val="FF0000"/>
                </a:solidFill>
              </a:rPr>
              <a:t>Draco</a:t>
            </a:r>
            <a:r>
              <a:rPr lang="en-US" sz="3200" dirty="0" smtClean="0"/>
              <a:t> reformed city laws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Used </a:t>
            </a:r>
            <a:r>
              <a:rPr lang="en-US" sz="3000" dirty="0"/>
              <a:t>h</a:t>
            </a:r>
            <a:r>
              <a:rPr lang="en-US" sz="3000" dirty="0" smtClean="0"/>
              <a:t>arsh punishments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Made things worse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Draconian 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Development of Democracy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64" y="2298700"/>
            <a:ext cx="3175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Solon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590s BCE - Revised Draco’s laws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All men could:</a:t>
            </a:r>
          </a:p>
          <a:p>
            <a:pPr lvl="3">
              <a:lnSpc>
                <a:spcPct val="150000"/>
              </a:lnSpc>
            </a:pPr>
            <a:r>
              <a:rPr lang="en-US" sz="2600" dirty="0" smtClean="0"/>
              <a:t>Take part of the assembly</a:t>
            </a:r>
          </a:p>
          <a:p>
            <a:pPr lvl="3">
              <a:lnSpc>
                <a:spcPct val="150000"/>
              </a:lnSpc>
            </a:pPr>
            <a:r>
              <a:rPr lang="en-US" sz="2600" dirty="0" smtClean="0"/>
              <a:t>Serve on juries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Only wealthy could run for office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Development of Democracy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887" y="2255405"/>
            <a:ext cx="26035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Cleisthenes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Divided Athens into 10 Tribes, based on location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Made new groups basis for elections</a:t>
            </a:r>
            <a:endParaRPr lang="en-US" sz="2800" dirty="0"/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Each elected one general to lead army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Each elected 50 men to serve on Council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Development of Democracy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909" y="3798455"/>
            <a:ext cx="2055091" cy="30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9144000" cy="29325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Allowed to vote: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Free males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Over age 20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Completed military training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Women, children, and immigrants had no vote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Nature of Athenian Democracy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708" y="4700954"/>
            <a:ext cx="3175888" cy="21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0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2726" y="1279525"/>
            <a:ext cx="8451273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Had to: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Vote in all elections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Serve in office if elected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Serve on juries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Serve in military during war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Nature of Athenian Democracy</a:t>
            </a:r>
            <a:endParaRPr lang="en-US" b="1" u="sng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Polis</a:t>
            </a:r>
            <a:r>
              <a:rPr lang="en-US" sz="3200" dirty="0" smtClean="0"/>
              <a:t> (city-state)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Basic political unit of Greece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Developed independently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Own government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Own laws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Own customs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4"/>
                </a:solidFill>
              </a:rPr>
              <a:t>Greek City-States 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914" y="1279524"/>
            <a:ext cx="3591085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Assembly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All people eligible for government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Made laws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Direct democracy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The Three Bodies of Athenian Democracy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63" y="3013364"/>
            <a:ext cx="3154219" cy="38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12636"/>
            <a:ext cx="9144000" cy="50453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/>
              <a:t>Council of 500</a:t>
            </a:r>
          </a:p>
          <a:p>
            <a:pPr lvl="1">
              <a:lnSpc>
                <a:spcPct val="150000"/>
              </a:lnSpc>
            </a:pPr>
            <a:r>
              <a:rPr lang="en-US" sz="4400" dirty="0" smtClean="0"/>
              <a:t>Write the laws </a:t>
            </a:r>
          </a:p>
          <a:p>
            <a:pPr lvl="2">
              <a:lnSpc>
                <a:spcPct val="150000"/>
              </a:lnSpc>
            </a:pPr>
            <a:r>
              <a:rPr lang="en-US" sz="4400" dirty="0" smtClean="0"/>
              <a:t>Then voted on by the assembly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The Three Bodies of Athenian Democracy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6974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47091"/>
            <a:ext cx="9144000" cy="53109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Court system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Heard trials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Sentenced criminals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Chosen from the assembly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The Three Bodies of Athenian Democracy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545" y="1547091"/>
            <a:ext cx="3544455" cy="53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85636"/>
            <a:ext cx="9144000" cy="51723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Ionia (Greek colony)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Fell under Persian rule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Rebelled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Asked Greece for help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Persians wanted to seek revenge against Ionia’s allies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Causes of the Persian Wars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182" y="1143000"/>
            <a:ext cx="4271818" cy="345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6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" y="1143000"/>
            <a:ext cx="607131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490 BCE – First Persian Invasion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Battle of Marathon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Persians retreated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Athenian messenger ran to Athens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The Persian Invasions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455" y="2355274"/>
            <a:ext cx="3313545" cy="39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69819"/>
            <a:ext cx="9144000" cy="58881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Phalanx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Tight formation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Wall of shields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Shoulder to shoulder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Persian Invasions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448" y="4075546"/>
            <a:ext cx="5705551" cy="2782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41" y="1024660"/>
            <a:ext cx="4426558" cy="305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480 BCE – Second Persian Invasion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Athens allied with Sparta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Athenian navy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Spartan army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The Persian Invasions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455" y="2413866"/>
            <a:ext cx="3059545" cy="1988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534" y="3636818"/>
            <a:ext cx="2092921" cy="32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Battle at Thermopylae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Small band of Spartan warriors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Hoped to slow down Persians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The Persian Invasions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641" y="3810000"/>
            <a:ext cx="4835814" cy="3048000"/>
          </a:xfrm>
          <a:prstGeom prst="rect">
            <a:avLst/>
          </a:prstGeom>
        </p:spPr>
      </p:pic>
      <p:pic>
        <p:nvPicPr>
          <p:cNvPr id="5" name="spar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 flipV="1">
            <a:off x="7747000" y="1279525"/>
            <a:ext cx="531091" cy="5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Lured Persian fleet into Straight of Salamis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Large ships – couldn’t maneuver as well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Cut down by the Greeks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Changed the nature of the war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Persians stuck in Greece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Forced to agree to peace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The Persian Invasions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091" y="3013364"/>
            <a:ext cx="3024909" cy="38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5495636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City-states form Delian League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Alliance of “equals”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Athens actually in charge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Athens grows in power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League members grow unhappy</a:t>
            </a:r>
          </a:p>
          <a:p>
            <a:pPr>
              <a:lnSpc>
                <a:spcPct val="150000"/>
              </a:lnSpc>
              <a:buNone/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Golden Age of Athens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272" y="1500909"/>
            <a:ext cx="3994727" cy="43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4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Center of daily life and culture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Loyal to their polis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Corinth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Athens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Sparta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chemeClr val="accent4"/>
                </a:solidFill>
              </a:rPr>
              <a:t>Life in the Polis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040789"/>
            <a:ext cx="6096000" cy="37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Rebuilt Athens after Persian war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Funded by Delian League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Rebuilt acropolis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The Parthenon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The Golden Age of Athens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45" y="3530754"/>
            <a:ext cx="4941455" cy="33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Pericles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Elected general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Champion of democracy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Payment to participate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Spread democracy to other parts of Greece</a:t>
            </a:r>
          </a:p>
          <a:p>
            <a:pPr>
              <a:lnSpc>
                <a:spcPct val="150000"/>
              </a:lnSpc>
              <a:buNone/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Golden Age of Athens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855" y="1143000"/>
            <a:ext cx="2272144" cy="34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Sparta head of league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Tension between the two leagues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Athens &amp; Sparta declare war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The Peloponnesian League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092" y="2932546"/>
            <a:ext cx="3405908" cy="39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Beginning – neither side had an advantage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Sparta dominated land, Athens the sea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The Peloponnesian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736" y="3045691"/>
            <a:ext cx="4363676" cy="38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4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430 BCE – Plague strikes Athens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Sparta destroys Athenian fleet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Athens left in shambles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Peloponnesian War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091" y="3717637"/>
            <a:ext cx="4421909" cy="31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4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Sparta attempts to dominate Greece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Still strained from war with Athens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Thebes defeats Sparta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Long cycle of warfare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340 BCE – Macedonia controls all of Greece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Peloponnesian War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214" y="4878647"/>
            <a:ext cx="6338337" cy="19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10506"/>
            <a:ext cx="6822947" cy="58474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Acropolis</a:t>
            </a:r>
            <a:r>
              <a:rPr lang="en-US" sz="3200" dirty="0" smtClean="0"/>
              <a:t> 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high area in center – fortifications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Agora 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Marketplace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Houses, Shops, Temples, Recreation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Defensive wall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chemeClr val="accent4"/>
                </a:solidFill>
              </a:rPr>
              <a:t>Life in the Polis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826" y="2716315"/>
            <a:ext cx="3504174" cy="41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9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One of the mightiest city-states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Seized control of surrounding towns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Helots</a:t>
            </a:r>
            <a:r>
              <a:rPr lang="en-US" sz="3200" dirty="0" smtClean="0"/>
              <a:t> (state slaves)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Outnumbered Spartans 7:1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Might of Sparta 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942" y="3875153"/>
            <a:ext cx="3350057" cy="29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Fighting = order in society</a:t>
            </a:r>
          </a:p>
          <a:p>
            <a:pPr lvl="1">
              <a:lnSpc>
                <a:spcPct val="200000"/>
              </a:lnSpc>
            </a:pPr>
            <a:r>
              <a:rPr lang="en-US" sz="3200" dirty="0" smtClean="0"/>
              <a:t>Kept helots in check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Harsh lifestyle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Trained from birth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Might of Sparta 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48" y="3671198"/>
            <a:ext cx="4832352" cy="318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01237"/>
            <a:ext cx="9144000" cy="58567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Birth – Age 6: Taught physical and mental toughness from mother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Age 7: Combat school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Age 20: </a:t>
            </a:r>
            <a:r>
              <a:rPr lang="en-US" sz="3200" dirty="0" smtClean="0">
                <a:solidFill>
                  <a:srgbClr val="FF0000"/>
                </a:solidFill>
              </a:rPr>
              <a:t>Hoplites</a:t>
            </a:r>
            <a:r>
              <a:rPr lang="en-US" sz="3200" dirty="0" smtClean="0"/>
              <a:t> (foot soldiers)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Age 30: Became citizens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4"/>
                </a:solidFill>
              </a:rPr>
              <a:t>The Might of Sparta 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114" y="1891258"/>
            <a:ext cx="3025886" cy="2042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818" y="3933731"/>
            <a:ext cx="2408182" cy="292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Very important in society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Trained in gymnastics</a:t>
            </a:r>
          </a:p>
          <a:p>
            <a:pPr lvl="1">
              <a:lnSpc>
                <a:spcPct val="200000"/>
              </a:lnSpc>
            </a:pPr>
            <a:r>
              <a:rPr lang="en-US" sz="3200" dirty="0" smtClean="0"/>
              <a:t>Fit to bear strong children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Could own property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4"/>
                </a:solidFill>
              </a:rPr>
              <a:t>Spartan Women 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038" y="1659455"/>
            <a:ext cx="2729961" cy="51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2882</TotalTime>
  <Words>676</Words>
  <Application>Microsoft Office PowerPoint</Application>
  <PresentationFormat>On-screen Show (4:3)</PresentationFormat>
  <Paragraphs>166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Focus</vt:lpstr>
      <vt:lpstr>1_Focus</vt:lpstr>
      <vt:lpstr>2_Focus</vt:lpstr>
      <vt:lpstr>3_Focus</vt:lpstr>
      <vt:lpstr>4_Focus</vt:lpstr>
      <vt:lpstr>5_Focus</vt:lpstr>
      <vt:lpstr>6_Focus</vt:lpstr>
      <vt:lpstr>7_Focus</vt:lpstr>
      <vt:lpstr>8_Focus</vt:lpstr>
      <vt:lpstr>9_Focus</vt:lpstr>
      <vt:lpstr>Ancient Greece:</vt:lpstr>
      <vt:lpstr>Greek City-States </vt:lpstr>
      <vt:lpstr>Life in the Polis</vt:lpstr>
      <vt:lpstr>Life in the Polis</vt:lpstr>
      <vt:lpstr>PowerPoint Presentation</vt:lpstr>
      <vt:lpstr>The Might of Sparta </vt:lpstr>
      <vt:lpstr>The Might of Sparta </vt:lpstr>
      <vt:lpstr>The Might of Sparta </vt:lpstr>
      <vt:lpstr>Spartan Women </vt:lpstr>
      <vt:lpstr>Ancient Greece:</vt:lpstr>
      <vt:lpstr>Main Idea</vt:lpstr>
      <vt:lpstr>Athenian Democracy</vt:lpstr>
      <vt:lpstr>The Development of Democracy</vt:lpstr>
      <vt:lpstr>The Development of Democracy</vt:lpstr>
      <vt:lpstr>The Development of Democracy</vt:lpstr>
      <vt:lpstr>The Development of Democracy</vt:lpstr>
      <vt:lpstr>The Development of Democracy</vt:lpstr>
      <vt:lpstr>The Nature of Athenian Democracy</vt:lpstr>
      <vt:lpstr>The Nature of Athenian Democracy</vt:lpstr>
      <vt:lpstr>The Three Bodies of Athenian Democracy</vt:lpstr>
      <vt:lpstr>The Three Bodies of Athenian Democracy</vt:lpstr>
      <vt:lpstr>The Three Bodies of Athenian Democracy</vt:lpstr>
      <vt:lpstr>Causes of the Persian Wars</vt:lpstr>
      <vt:lpstr>The Persian Invasions</vt:lpstr>
      <vt:lpstr>The Persian Invasions</vt:lpstr>
      <vt:lpstr>The Persian Invasions</vt:lpstr>
      <vt:lpstr>The Persian Invasions</vt:lpstr>
      <vt:lpstr>The Persian Invasions</vt:lpstr>
      <vt:lpstr>The Golden Age of Athens</vt:lpstr>
      <vt:lpstr>The Golden Age of Athens</vt:lpstr>
      <vt:lpstr>The Golden Age of Athens</vt:lpstr>
      <vt:lpstr>The Peloponnesian League</vt:lpstr>
      <vt:lpstr>The Peloponnesian War</vt:lpstr>
      <vt:lpstr>The Peloponnesian War</vt:lpstr>
      <vt:lpstr>The Peloponnesian War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121</cp:revision>
  <cp:lastPrinted>2013-09-11T00:32:45Z</cp:lastPrinted>
  <dcterms:created xsi:type="dcterms:W3CDTF">2013-10-03T00:51:29Z</dcterms:created>
  <dcterms:modified xsi:type="dcterms:W3CDTF">2017-02-10T13:33:43Z</dcterms:modified>
</cp:coreProperties>
</file>