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87" r:id="rId3"/>
    <p:sldId id="286" r:id="rId4"/>
    <p:sldId id="298" r:id="rId5"/>
    <p:sldId id="299" r:id="rId6"/>
    <p:sldId id="300" r:id="rId7"/>
    <p:sldId id="301" r:id="rId8"/>
    <p:sldId id="302" r:id="rId9"/>
    <p:sldId id="310" r:id="rId10"/>
    <p:sldId id="311" r:id="rId11"/>
    <p:sldId id="312" r:id="rId12"/>
    <p:sldId id="314" r:id="rId13"/>
    <p:sldId id="321" r:id="rId14"/>
    <p:sldId id="313" r:id="rId15"/>
    <p:sldId id="315" r:id="rId16"/>
    <p:sldId id="303" r:id="rId17"/>
    <p:sldId id="304" r:id="rId18"/>
    <p:sldId id="258" r:id="rId19"/>
    <p:sldId id="288" r:id="rId20"/>
    <p:sldId id="274" r:id="rId21"/>
    <p:sldId id="305" r:id="rId22"/>
    <p:sldId id="279" r:id="rId23"/>
    <p:sldId id="308" r:id="rId24"/>
    <p:sldId id="322" r:id="rId25"/>
    <p:sldId id="260" r:id="rId26"/>
    <p:sldId id="307" r:id="rId27"/>
    <p:sldId id="323" r:id="rId28"/>
    <p:sldId id="261" r:id="rId29"/>
    <p:sldId id="324" r:id="rId30"/>
    <p:sldId id="263" r:id="rId31"/>
    <p:sldId id="309" r:id="rId32"/>
    <p:sldId id="264" r:id="rId33"/>
    <p:sldId id="265" r:id="rId34"/>
    <p:sldId id="328" r:id="rId35"/>
    <p:sldId id="326" r:id="rId36"/>
    <p:sldId id="327" r:id="rId37"/>
    <p:sldId id="281" r:id="rId38"/>
    <p:sldId id="267" r:id="rId39"/>
    <p:sldId id="268" r:id="rId40"/>
    <p:sldId id="316" r:id="rId41"/>
    <p:sldId id="269" r:id="rId42"/>
    <p:sldId id="317" r:id="rId43"/>
    <p:sldId id="270" r:id="rId44"/>
    <p:sldId id="271" r:id="rId45"/>
    <p:sldId id="318" r:id="rId46"/>
    <p:sldId id="325" r:id="rId47"/>
    <p:sldId id="272" r:id="rId48"/>
    <p:sldId id="319" r:id="rId49"/>
    <p:sldId id="278" r:id="rId50"/>
    <p:sldId id="329" r:id="rId51"/>
    <p:sldId id="280" r:id="rId52"/>
    <p:sldId id="285" r:id="rId53"/>
    <p:sldId id="294" r:id="rId54"/>
    <p:sldId id="275" r:id="rId55"/>
    <p:sldId id="320" r:id="rId56"/>
    <p:sldId id="276" r:id="rId57"/>
    <p:sldId id="277" r:id="rId58"/>
    <p:sldId id="283" r:id="rId59"/>
    <p:sldId id="282" r:id="rId60"/>
    <p:sldId id="284" r:id="rId61"/>
    <p:sldId id="295" r:id="rId62"/>
    <p:sldId id="29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5FE7F-1BF9-498B-92B1-17DA6DEC0D10}"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8D62D-8422-4453-A13F-BBD693402B9F}" type="slidenum">
              <a:rPr lang="en-US" smtClean="0"/>
              <a:t>‹#›</a:t>
            </a:fld>
            <a:endParaRPr lang="en-US"/>
          </a:p>
        </p:txBody>
      </p:sp>
    </p:spTree>
    <p:extLst>
      <p:ext uri="{BB962C8B-B14F-4D97-AF65-F5344CB8AC3E}">
        <p14:creationId xmlns:p14="http://schemas.microsoft.com/office/powerpoint/2010/main" val="113251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eaLnBrk="1" hangingPunct="1"/>
            <a:fld id="{8D7D8417-29EA-4F19-8B78-8E3174075B27}" type="slidenum">
              <a:rPr lang="en-US" altLang="en-US" sz="1200"/>
              <a:pPr eaLnBrk="1" hangingPunct="1"/>
              <a:t>4</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08"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eaLnBrk="1" hangingPunct="1"/>
            <a:fld id="{2A7A6A60-253B-4AC0-8815-8E4A6E38EA6F}" type="slidenum">
              <a:rPr lang="en-US" altLang="en-US" sz="1200"/>
              <a:pPr eaLnBrk="1" hangingPunct="1"/>
              <a:t>5</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08" charset="0"/>
              <a:ea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eaLnBrk="1" hangingPunct="1"/>
            <a:fld id="{B58E60A0-7E58-452F-8B7D-FFCE60C32A43}" type="slidenum">
              <a:rPr lang="en-US" altLang="en-US" sz="1200"/>
              <a:pPr eaLnBrk="1" hangingPunct="1"/>
              <a:t>6</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08"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eaLnBrk="1" hangingPunct="1"/>
            <a:fld id="{C24BD4EF-9AC9-4206-A0B8-34E6A91A0ADE}" type="slidenum">
              <a:rPr lang="en-US" altLang="en-US" sz="1200"/>
              <a:pPr eaLnBrk="1" hangingPunct="1"/>
              <a:t>7</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08" charset="0"/>
              <a:ea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eaLnBrk="1" hangingPunct="1"/>
            <a:fld id="{F9E0E0E3-06A2-439A-A73A-B95448DC0B60}" type="slidenum">
              <a:rPr lang="en-US" altLang="en-US" sz="1200"/>
              <a:pPr eaLnBrk="1" hangingPunct="1"/>
              <a:t>8</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08" charset="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045A8E9-6824-4391-89B1-6DD1D2AA05CD}" type="datetimeFigureOut">
              <a:rPr lang="en-US" smtClean="0"/>
              <a:t>3/16/2017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5236EE5-3F9E-4B43-9FFE-CBC8602FCDB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5A8E9-6824-4391-89B1-6DD1D2AA05C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36EE5-3F9E-4B43-9FFE-CBC8602FCD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5236EE5-3F9E-4B43-9FFE-CBC8602FCDB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5A8E9-6824-4391-89B1-6DD1D2AA05C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scene3d>
              <a:camera prst="orthographicFront"/>
              <a:lightRig rig="threePt" dir="t"/>
            </a:scene3d>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A4E5D0E0-159D-4767-B4B4-EABAB8314FE8}" type="slidenum">
              <a:rPr lang="en-US" altLang="en-US"/>
              <a:pPr/>
              <a:t>‹#›</a:t>
            </a:fld>
            <a:endParaRPr lang="en-US" altLang="en-US"/>
          </a:p>
        </p:txBody>
      </p:sp>
      <p:sp>
        <p:nvSpPr>
          <p:cNvPr id="7" name="Footer Placeholder 7"/>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87019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45A8E9-6824-4391-89B1-6DD1D2AA05C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5236EE5-3F9E-4B43-9FFE-CBC8602FCDB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045A8E9-6824-4391-89B1-6DD1D2AA05CD}" type="datetimeFigureOut">
              <a:rPr lang="en-US" smtClean="0"/>
              <a:t>3/16/2017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5236EE5-3F9E-4B43-9FFE-CBC8602FCDB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045A8E9-6824-4391-89B1-6DD1D2AA05C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36EE5-3F9E-4B43-9FFE-CBC8602FCDB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045A8E9-6824-4391-89B1-6DD1D2AA05CD}" type="datetimeFigureOut">
              <a:rPr lang="en-US" smtClean="0"/>
              <a:t>3/16/2017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5236EE5-3F9E-4B43-9FFE-CBC8602FCDB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45A8E9-6824-4391-89B1-6DD1D2AA05CD}"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5236EE5-3F9E-4B43-9FFE-CBC8602FCD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045A8E9-6824-4391-89B1-6DD1D2AA05CD}"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5236EE5-3F9E-4B43-9FFE-CBC8602FCD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5236EE5-3F9E-4B43-9FFE-CBC8602FCDB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045A8E9-6824-4391-89B1-6DD1D2AA05CD}" type="datetimeFigureOut">
              <a:rPr lang="en-US" smtClean="0"/>
              <a:t>3/16/2017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5236EE5-3F9E-4B43-9FFE-CBC8602FCDB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045A8E9-6824-4391-89B1-6DD1D2AA05CD}" type="datetimeFigureOut">
              <a:rPr lang="en-US" smtClean="0"/>
              <a:t>3/16/2017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045A8E9-6824-4391-89B1-6DD1D2AA05CD}" type="datetimeFigureOut">
              <a:rPr lang="en-US" smtClean="0"/>
              <a:t>3/16/2017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5236EE5-3F9E-4B43-9FFE-CBC8602FCDB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pbs.org/newshour/spc/vote2012/qui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www.youtube.com/watch?v=bCjWPo70XZ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opensecrets.org/states/stateinfluence.php?option=2&amp;rel=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bXc-mwhDTF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youtube.com/watch?v=f4RzFiF3z78"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Electing Leaders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040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pic>
        <p:nvPicPr>
          <p:cNvPr id="2050" name="Picture 2" descr="Image result for political spectrum identificati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685800"/>
            <a:ext cx="919810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44321"/>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pic>
        <p:nvPicPr>
          <p:cNvPr id="3074" name="Picture 2" descr="Image result for political spectrum identificati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29"/>
            <a:ext cx="7620000" cy="683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11682"/>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Plot yourself on the political spectrum. Why do you fall there? (be specific)</a:t>
            </a:r>
            <a:endParaRPr lang="en-US" dirty="0"/>
          </a:p>
        </p:txBody>
      </p:sp>
    </p:spTree>
    <p:extLst>
      <p:ext uri="{BB962C8B-B14F-4D97-AF65-F5344CB8AC3E}">
        <p14:creationId xmlns:p14="http://schemas.microsoft.com/office/powerpoint/2010/main" val="160955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sz="quarter" idx="1"/>
          </p:nvPr>
        </p:nvSpPr>
        <p:spPr/>
        <p:txBody>
          <a:bodyPr/>
          <a:lstStyle/>
          <a:p>
            <a:r>
              <a:rPr lang="en-US" dirty="0" smtClean="0"/>
              <a:t>Why is there little participation in voting and government involvement in the US? </a:t>
            </a:r>
            <a:endParaRPr lang="en-US" dirty="0"/>
          </a:p>
        </p:txBody>
      </p:sp>
    </p:spTree>
    <p:extLst>
      <p:ext uri="{BB962C8B-B14F-4D97-AF65-F5344CB8AC3E}">
        <p14:creationId xmlns:p14="http://schemas.microsoft.com/office/powerpoint/2010/main" val="371795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pic>
        <p:nvPicPr>
          <p:cNvPr id="4098" name="Picture 2" descr="Image result for voter turnout by age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3999" cy="589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20761"/>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endParaRPr lang="en-US"/>
          </a:p>
        </p:txBody>
      </p:sp>
      <p:pic>
        <p:nvPicPr>
          <p:cNvPr id="5122" name="Picture 2" descr="Image result for voter turnout by age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733"/>
            <a:ext cx="9144000" cy="482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2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Parties</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r>
              <a:rPr lang="en-US" dirty="0" smtClean="0"/>
              <a:t>In democratic countries, citizens often join or support a political party.</a:t>
            </a:r>
          </a:p>
          <a:p>
            <a:pPr lvl="1"/>
            <a:r>
              <a:rPr lang="en-US" dirty="0" smtClean="0"/>
              <a:t>A political party is a group of citizens with similar views on public issues who work together to put their ideas into effective government action.</a:t>
            </a:r>
          </a:p>
          <a:p>
            <a:r>
              <a:rPr lang="en-US" dirty="0" smtClean="0"/>
              <a:t>Political parties try to convince voters to elect candidates who support the party’s ideas.</a:t>
            </a:r>
          </a:p>
          <a:p>
            <a:r>
              <a:rPr lang="en-US" dirty="0" smtClean="0"/>
              <a:t>Political parties often take different positions on key issues.</a:t>
            </a:r>
          </a:p>
          <a:p>
            <a:r>
              <a:rPr lang="en-US" dirty="0" smtClean="0"/>
              <a:t>Depending upon their views, parties can be placed on a political spectrum.</a:t>
            </a:r>
          </a:p>
          <a:p>
            <a:pPr lvl="1"/>
            <a:r>
              <a:rPr lang="en-US" dirty="0" smtClean="0"/>
              <a:t>Political spectrum refers to </a:t>
            </a:r>
            <a:r>
              <a:rPr lang="en-US" dirty="0"/>
              <a:t>system of classifying different political </a:t>
            </a:r>
            <a:r>
              <a:rPr lang="en-US" dirty="0" smtClean="0"/>
              <a:t>positions</a:t>
            </a:r>
            <a:endParaRPr lang="en-US" dirty="0"/>
          </a:p>
        </p:txBody>
      </p:sp>
    </p:spTree>
    <p:extLst>
      <p:ext uri="{BB962C8B-B14F-4D97-AF65-F5344CB8AC3E}">
        <p14:creationId xmlns:p14="http://schemas.microsoft.com/office/powerpoint/2010/main" val="387626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party do you belong to?</a:t>
            </a:r>
            <a:endParaRPr lang="en-US" dirty="0"/>
          </a:p>
        </p:txBody>
      </p:sp>
      <p:sp>
        <p:nvSpPr>
          <p:cNvPr id="3" name="Content Placeholder 2"/>
          <p:cNvSpPr>
            <a:spLocks noGrp="1"/>
          </p:cNvSpPr>
          <p:nvPr>
            <p:ph sz="quarter" idx="1"/>
          </p:nvPr>
        </p:nvSpPr>
        <p:spPr/>
        <p:txBody>
          <a:bodyPr/>
          <a:lstStyle/>
          <a:p>
            <a:r>
              <a:rPr lang="en-US" dirty="0" smtClean="0"/>
              <a:t>On a sheet of notebook paper write down whether you think you are a Republican or a Democrat and one sentence why you think your party affiliation aligns with that party.</a:t>
            </a:r>
          </a:p>
          <a:p>
            <a:endParaRPr lang="en-US" dirty="0"/>
          </a:p>
        </p:txBody>
      </p:sp>
      <p:sp>
        <p:nvSpPr>
          <p:cNvPr id="4" name="AutoShape 2" descr="Image result for political part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olitical part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181" y="2895600"/>
            <a:ext cx="4859023"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99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Two-Party System</a:t>
            </a:r>
            <a:endParaRPr lang="en-US" dirty="0"/>
          </a:p>
        </p:txBody>
      </p:sp>
      <p:sp>
        <p:nvSpPr>
          <p:cNvPr id="3" name="Content Placeholder 2"/>
          <p:cNvSpPr>
            <a:spLocks noGrp="1"/>
          </p:cNvSpPr>
          <p:nvPr>
            <p:ph sz="quarter" idx="1"/>
          </p:nvPr>
        </p:nvSpPr>
        <p:spPr/>
        <p:txBody>
          <a:bodyPr/>
          <a:lstStyle/>
          <a:p>
            <a:r>
              <a:rPr lang="en-US" dirty="0" smtClean="0"/>
              <a:t>In the United States we have a </a:t>
            </a:r>
            <a:r>
              <a:rPr lang="en-US" b="1" dirty="0" smtClean="0"/>
              <a:t>two party system</a:t>
            </a:r>
            <a:r>
              <a:rPr lang="en-US" dirty="0" smtClean="0"/>
              <a:t>, which means that we have two main political parties.</a:t>
            </a:r>
          </a:p>
          <a:p>
            <a:pPr lvl="1"/>
            <a:r>
              <a:rPr lang="en-US" dirty="0" smtClean="0"/>
              <a:t>Smaller parties usually do not have a significant impact on national politics. </a:t>
            </a:r>
          </a:p>
          <a:p>
            <a:r>
              <a:rPr lang="en-US" dirty="0" smtClean="0"/>
              <a:t>Each party tries to attract as many voters as possible; neither party wants to offer policies that might be considered too extreme because it will fail to please a majority of the voters.</a:t>
            </a:r>
          </a:p>
          <a:p>
            <a:r>
              <a:rPr lang="en-US" dirty="0" smtClean="0"/>
              <a:t>The two main political parties are the Democratic Party and the Republican Party.</a:t>
            </a:r>
          </a:p>
          <a:p>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894" y="0"/>
            <a:ext cx="270532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119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party do you belong to?</a:t>
            </a:r>
            <a:endParaRPr lang="en-US" dirty="0"/>
          </a:p>
        </p:txBody>
      </p:sp>
      <p:sp>
        <p:nvSpPr>
          <p:cNvPr id="3" name="Content Placeholder 2"/>
          <p:cNvSpPr>
            <a:spLocks noGrp="1"/>
          </p:cNvSpPr>
          <p:nvPr>
            <p:ph sz="quarter" idx="1"/>
          </p:nvPr>
        </p:nvSpPr>
        <p:spPr/>
        <p:txBody>
          <a:bodyPr/>
          <a:lstStyle/>
          <a:p>
            <a:r>
              <a:rPr lang="en-US" dirty="0" smtClean="0"/>
              <a:t>On a sheet of notebook paper write down whether you think you are a Republican or a Democrat and one sentence why you think your party affiliation aligns with that party.</a:t>
            </a:r>
            <a:endParaRPr lang="en-US" dirty="0"/>
          </a:p>
          <a:p>
            <a:r>
              <a:rPr lang="en-US" dirty="0" smtClean="0"/>
              <a:t>Take this online quiz to determine where you fit</a:t>
            </a:r>
          </a:p>
          <a:p>
            <a:pPr marL="0" indent="0">
              <a:buNone/>
            </a:pPr>
            <a:r>
              <a:rPr lang="en-US" dirty="0">
                <a:hlinkClick r:id="rId2"/>
              </a:rPr>
              <a:t>http://www.pbs.org/newshour/spc/vote2012/quiz</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514150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Spectrum</a:t>
            </a:r>
            <a:endParaRPr lang="en-US" dirty="0"/>
          </a:p>
        </p:txBody>
      </p:sp>
      <p:pic>
        <p:nvPicPr>
          <p:cNvPr id="4" name="Content Placeholder 3" descr="Screen shot 2014-03-12 at 5.41.38 PM.png"/>
          <p:cNvPicPr>
            <a:picLocks noGrp="1" noChangeAspect="1"/>
          </p:cNvPicPr>
          <p:nvPr>
            <p:ph sz="quarter" idx="1"/>
          </p:nvPr>
        </p:nvPicPr>
        <p:blipFill>
          <a:blip r:embed="rId2">
            <a:extLst>
              <a:ext uri="{28A0092B-C50C-407E-A947-70E740481C1C}">
                <a14:useLocalDpi xmlns:a14="http://schemas.microsoft.com/office/drawing/2010/main" val="0"/>
              </a:ext>
            </a:extLst>
          </a:blip>
          <a:srcRect t="-109907" b="-109907"/>
          <a:stretch>
            <a:fillRect/>
          </a:stretch>
        </p:blipFill>
        <p:spPr/>
      </p:pic>
    </p:spTree>
    <p:extLst>
      <p:ext uri="{BB962C8B-B14F-4D97-AF65-F5344CB8AC3E}">
        <p14:creationId xmlns:p14="http://schemas.microsoft.com/office/powerpoint/2010/main" val="3956664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Democrats</a:t>
            </a:r>
            <a:endParaRPr lang="en-US" dirty="0"/>
          </a:p>
        </p:txBody>
      </p:sp>
      <p:sp>
        <p:nvSpPr>
          <p:cNvPr id="3" name="Text Placeholder 2"/>
          <p:cNvSpPr>
            <a:spLocks noGrp="1"/>
          </p:cNvSpPr>
          <p:nvPr>
            <p:ph type="body" sz="half" idx="3"/>
          </p:nvPr>
        </p:nvSpPr>
        <p:spPr/>
        <p:txBody>
          <a:bodyPr/>
          <a:lstStyle/>
          <a:p>
            <a:r>
              <a:rPr lang="en-US" dirty="0" smtClean="0"/>
              <a:t>Republican</a:t>
            </a:r>
            <a:endParaRPr lang="en-US" dirty="0"/>
          </a:p>
        </p:txBody>
      </p:sp>
      <p:sp>
        <p:nvSpPr>
          <p:cNvPr id="4" name="Content Placeholder 3"/>
          <p:cNvSpPr>
            <a:spLocks noGrp="1"/>
          </p:cNvSpPr>
          <p:nvPr>
            <p:ph sz="quarter" idx="2"/>
          </p:nvPr>
        </p:nvSpPr>
        <p:spPr/>
        <p:txBody>
          <a:bodyPr>
            <a:normAutofit fontScale="70000" lnSpcReduction="20000"/>
          </a:bodyPr>
          <a:lstStyle/>
          <a:p>
            <a:r>
              <a:rPr lang="en-US" dirty="0" smtClean="0"/>
              <a:t>Liberal</a:t>
            </a:r>
          </a:p>
          <a:p>
            <a:r>
              <a:rPr lang="en-US" dirty="0" smtClean="0"/>
              <a:t>Big federal government</a:t>
            </a:r>
          </a:p>
          <a:p>
            <a:r>
              <a:rPr lang="en-US" dirty="0" smtClean="0"/>
              <a:t>Favor </a:t>
            </a:r>
            <a:r>
              <a:rPr lang="en-US" dirty="0"/>
              <a:t>political and social reform, usually </a:t>
            </a:r>
            <a:r>
              <a:rPr lang="en-US" dirty="0" smtClean="0"/>
              <a:t>government-driven</a:t>
            </a:r>
          </a:p>
          <a:p>
            <a:r>
              <a:rPr lang="en-US" dirty="0" smtClean="0"/>
              <a:t>favor </a:t>
            </a:r>
            <a:r>
              <a:rPr lang="en-US" dirty="0"/>
              <a:t>increased federal </a:t>
            </a:r>
            <a:r>
              <a:rPr lang="en-US" dirty="0" smtClean="0"/>
              <a:t> services </a:t>
            </a:r>
            <a:r>
              <a:rPr lang="en-US" dirty="0"/>
              <a:t>(welfare, social security, Medicare, </a:t>
            </a:r>
            <a:r>
              <a:rPr lang="en-US" dirty="0" smtClean="0"/>
              <a:t>student-loans)</a:t>
            </a:r>
          </a:p>
          <a:p>
            <a:r>
              <a:rPr lang="en-US" dirty="0"/>
              <a:t>G</a:t>
            </a:r>
            <a:r>
              <a:rPr lang="en-US" dirty="0" smtClean="0"/>
              <a:t>overnment </a:t>
            </a:r>
            <a:r>
              <a:rPr lang="en-US" dirty="0"/>
              <a:t>intervention in the </a:t>
            </a:r>
            <a:r>
              <a:rPr lang="en-US" dirty="0" smtClean="0"/>
              <a:t>economy</a:t>
            </a:r>
          </a:p>
          <a:p>
            <a:r>
              <a:rPr lang="en-US" dirty="0" smtClean="0"/>
              <a:t>Government </a:t>
            </a:r>
            <a:r>
              <a:rPr lang="en-US" dirty="0"/>
              <a:t>involvement in protecting </a:t>
            </a:r>
            <a:r>
              <a:rPr lang="en-US" dirty="0" smtClean="0"/>
              <a:t>the environment</a:t>
            </a:r>
          </a:p>
          <a:p>
            <a:r>
              <a:rPr lang="en-US" dirty="0" smtClean="0"/>
              <a:t>Liberals </a:t>
            </a:r>
            <a:r>
              <a:rPr lang="en-US" dirty="0"/>
              <a:t>tend to support less military.</a:t>
            </a:r>
          </a:p>
        </p:txBody>
      </p:sp>
      <p:sp>
        <p:nvSpPr>
          <p:cNvPr id="5" name="Content Placeholder 4"/>
          <p:cNvSpPr>
            <a:spLocks noGrp="1"/>
          </p:cNvSpPr>
          <p:nvPr>
            <p:ph sz="quarter" idx="4"/>
          </p:nvPr>
        </p:nvSpPr>
        <p:spPr/>
        <p:txBody>
          <a:bodyPr>
            <a:normAutofit fontScale="85000" lnSpcReduction="20000"/>
          </a:bodyPr>
          <a:lstStyle/>
          <a:p>
            <a:r>
              <a:rPr lang="en-US" dirty="0" smtClean="0"/>
              <a:t>Conservative</a:t>
            </a:r>
          </a:p>
          <a:p>
            <a:r>
              <a:rPr lang="en-US" dirty="0" smtClean="0"/>
              <a:t>Small federal government</a:t>
            </a:r>
          </a:p>
          <a:p>
            <a:r>
              <a:rPr lang="en-US" dirty="0" smtClean="0"/>
              <a:t>Tend to believe a large government threatens people’s freedoms</a:t>
            </a:r>
          </a:p>
          <a:p>
            <a:r>
              <a:rPr lang="en-US" dirty="0" smtClean="0"/>
              <a:t>Support </a:t>
            </a:r>
            <a:r>
              <a:rPr lang="en-US" dirty="0"/>
              <a:t>limited government involvement in economic </a:t>
            </a:r>
            <a:r>
              <a:rPr lang="en-US" dirty="0" smtClean="0"/>
              <a:t>issues </a:t>
            </a:r>
            <a:r>
              <a:rPr lang="en-US" dirty="0"/>
              <a:t>(laissez-faire</a:t>
            </a:r>
            <a:r>
              <a:rPr lang="en-US" dirty="0" smtClean="0"/>
              <a:t>)</a:t>
            </a:r>
          </a:p>
          <a:p>
            <a:r>
              <a:rPr lang="en-US" dirty="0" smtClean="0"/>
              <a:t>Tend to believe social problems handled on a smaller scale</a:t>
            </a:r>
          </a:p>
          <a:p>
            <a:endParaRPr lang="en-US" dirty="0" smtClean="0"/>
          </a:p>
          <a:p>
            <a:endParaRPr lang="en-US" dirty="0"/>
          </a:p>
        </p:txBody>
      </p:sp>
      <p:sp>
        <p:nvSpPr>
          <p:cNvPr id="6" name="Title 5"/>
          <p:cNvSpPr>
            <a:spLocks noGrp="1"/>
          </p:cNvSpPr>
          <p:nvPr>
            <p:ph type="title"/>
          </p:nvPr>
        </p:nvSpPr>
        <p:spPr/>
        <p:txBody>
          <a:bodyPr/>
          <a:lstStyle/>
          <a:p>
            <a:r>
              <a:rPr lang="en-US" dirty="0" smtClean="0"/>
              <a:t>Two Party System</a:t>
            </a:r>
            <a:endParaRPr lang="en-US" dirty="0"/>
          </a:p>
        </p:txBody>
      </p:sp>
    </p:spTree>
    <p:extLst>
      <p:ext uri="{BB962C8B-B14F-4D97-AF65-F5344CB8AC3E}">
        <p14:creationId xmlns:p14="http://schemas.microsoft.com/office/powerpoint/2010/main" val="2240204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sz="half" idx="3"/>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441"/>
            <a:ext cx="9144001" cy="660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46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Position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party’s </a:t>
            </a:r>
            <a:r>
              <a:rPr lang="en-US" b="1" dirty="0" smtClean="0"/>
              <a:t>platform</a:t>
            </a:r>
            <a:r>
              <a:rPr lang="en-US" dirty="0" smtClean="0"/>
              <a:t> is a statement of the party’s views and policies on important issues. It sets out the party’s program for actions to address the nation’s problems. </a:t>
            </a:r>
          </a:p>
          <a:p>
            <a:pPr lvl="1"/>
            <a:r>
              <a:rPr lang="en-US" dirty="0" smtClean="0"/>
              <a:t>Platform: list </a:t>
            </a:r>
            <a:r>
              <a:rPr lang="en-US" dirty="0"/>
              <a:t>of the values and actions which are supported by a </a:t>
            </a:r>
            <a:r>
              <a:rPr lang="en-US" dirty="0" smtClean="0"/>
              <a:t>political party or candidate to appeal to the general public. </a:t>
            </a:r>
          </a:p>
          <a:p>
            <a:r>
              <a:rPr lang="en-US" dirty="0" smtClean="0"/>
              <a:t>Each part of the platform is called a plank. </a:t>
            </a:r>
          </a:p>
          <a:p>
            <a:r>
              <a:rPr lang="en-US" dirty="0" smtClean="0"/>
              <a:t>Example: Platform may have a general statement that the party pledges to lower the crime rate. A plank related to that issue might call for increasing funds for police departments. </a:t>
            </a:r>
            <a:endParaRPr lang="en-US" dirty="0"/>
          </a:p>
        </p:txBody>
      </p:sp>
    </p:spTree>
    <p:extLst>
      <p:ext uri="{BB962C8B-B14F-4D97-AF65-F5344CB8AC3E}">
        <p14:creationId xmlns:p14="http://schemas.microsoft.com/office/powerpoint/2010/main" val="283677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Image result for party platfor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arty platform"/>
          <p:cNvSpPr>
            <a:spLocks noGrp="1" noChangeAspect="1" noChangeArrowheads="1"/>
          </p:cNvSpPr>
          <p:nvPr>
            <p:ph sz="quarter"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party platfor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s3.thingpic.com/images/RQ/feRPiB5YXHm7ZkbdvTuC.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3.thingpic.com/images/RQ/feRPiB5YXHm7ZkbdvTuC.jpe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s://s3.thingpic.com/images/RQ/feRPiB5YXHm7ZkbdvTuC.jpe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611" y="7937"/>
            <a:ext cx="6439189" cy="689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56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sz="quarter" idx="1"/>
          </p:nvPr>
        </p:nvSpPr>
        <p:spPr/>
        <p:txBody>
          <a:bodyPr/>
          <a:lstStyle/>
          <a:p>
            <a:r>
              <a:rPr lang="en-US" dirty="0" smtClean="0"/>
              <a:t>What are the positives and negatives to a two party system?</a:t>
            </a:r>
            <a:endParaRPr lang="en-US" dirty="0"/>
          </a:p>
        </p:txBody>
      </p:sp>
    </p:spTree>
    <p:extLst>
      <p:ext uri="{BB962C8B-B14F-4D97-AF65-F5344CB8AC3E}">
        <p14:creationId xmlns:p14="http://schemas.microsoft.com/office/powerpoint/2010/main" val="212150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Parties </a:t>
            </a:r>
            <a:endParaRPr lang="en-US" dirty="0"/>
          </a:p>
        </p:txBody>
      </p:sp>
      <p:sp>
        <p:nvSpPr>
          <p:cNvPr id="3" name="Content Placeholder 2"/>
          <p:cNvSpPr>
            <a:spLocks noGrp="1"/>
          </p:cNvSpPr>
          <p:nvPr>
            <p:ph sz="quarter" idx="1"/>
          </p:nvPr>
        </p:nvSpPr>
        <p:spPr/>
        <p:txBody>
          <a:bodyPr>
            <a:normAutofit fontScale="92500"/>
          </a:bodyPr>
          <a:lstStyle/>
          <a:p>
            <a:r>
              <a:rPr lang="en-US" dirty="0" smtClean="0"/>
              <a:t>Although the Democratic and Republican party dominate the US political system, a number of third parties do exist.</a:t>
            </a:r>
          </a:p>
          <a:p>
            <a:r>
              <a:rPr lang="en-US" b="1" dirty="0" smtClean="0"/>
              <a:t>Third parties </a:t>
            </a:r>
            <a:r>
              <a:rPr lang="en-US" dirty="0" smtClean="0"/>
              <a:t>are </a:t>
            </a:r>
            <a:r>
              <a:rPr lang="en-US" dirty="0"/>
              <a:t>political </a:t>
            </a:r>
            <a:r>
              <a:rPr lang="en-US" dirty="0" smtClean="0"/>
              <a:t>parties </a:t>
            </a:r>
            <a:r>
              <a:rPr lang="en-US" dirty="0"/>
              <a:t>organized as opposition to the existing parties in a two-party system</a:t>
            </a:r>
            <a:endParaRPr lang="en-US" dirty="0" smtClean="0"/>
          </a:p>
          <a:p>
            <a:r>
              <a:rPr lang="en-US" dirty="0" smtClean="0"/>
              <a:t>Examples:</a:t>
            </a:r>
          </a:p>
          <a:p>
            <a:pPr lvl="1"/>
            <a:r>
              <a:rPr lang="en-US" dirty="0" smtClean="0"/>
              <a:t>Libertarian</a:t>
            </a:r>
          </a:p>
          <a:p>
            <a:pPr lvl="1"/>
            <a:r>
              <a:rPr lang="en-US" dirty="0" smtClean="0"/>
              <a:t>Green</a:t>
            </a:r>
          </a:p>
          <a:p>
            <a:pPr lvl="1"/>
            <a:r>
              <a:rPr lang="en-US" dirty="0" smtClean="0"/>
              <a:t>America First</a:t>
            </a:r>
          </a:p>
          <a:p>
            <a:pPr lvl="1"/>
            <a:r>
              <a:rPr lang="en-US" dirty="0" smtClean="0"/>
              <a:t>Citizen’s Party</a:t>
            </a:r>
          </a:p>
          <a:p>
            <a:pPr lvl="1"/>
            <a:r>
              <a:rPr lang="en-US" dirty="0" smtClean="0"/>
              <a:t>Working Families </a:t>
            </a:r>
          </a:p>
          <a:p>
            <a:pPr lvl="1"/>
            <a:endParaRPr lang="en-US" dirty="0" smtClean="0"/>
          </a:p>
          <a:p>
            <a:endParaRPr lang="en-US" dirty="0" smtClean="0"/>
          </a:p>
          <a:p>
            <a:endParaRPr lang="en-US" dirty="0"/>
          </a:p>
        </p:txBody>
      </p:sp>
      <p:pic>
        <p:nvPicPr>
          <p:cNvPr id="4098" name="Picture 2" descr="Image result for third pa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57600"/>
            <a:ext cx="503409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53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Image result for third pa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85725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238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sz="quarter" idx="1"/>
          </p:nvPr>
        </p:nvSpPr>
        <p:spPr/>
        <p:txBody>
          <a:bodyPr/>
          <a:lstStyle/>
          <a:p>
            <a:r>
              <a:rPr lang="en-US" dirty="0" smtClean="0"/>
              <a:t>Would you ever vote for a third party? Why or why not?</a:t>
            </a:r>
            <a:endParaRPr lang="en-US" dirty="0"/>
          </a:p>
        </p:txBody>
      </p:sp>
    </p:spTree>
    <p:extLst>
      <p:ext uri="{BB962C8B-B14F-4D97-AF65-F5344CB8AC3E}">
        <p14:creationId xmlns:p14="http://schemas.microsoft.com/office/powerpoint/2010/main" val="1847763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Organization</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smtClean="0"/>
              <a:t>Political parties exist for one reason: to nominate and elect candidates to office.</a:t>
            </a:r>
          </a:p>
          <a:p>
            <a:r>
              <a:rPr lang="en-US" dirty="0" smtClean="0"/>
              <a:t>An effective party must be well organized – have leaders, committees, and workers able to carry out the party’s program.</a:t>
            </a:r>
          </a:p>
          <a:p>
            <a:r>
              <a:rPr lang="en-US" dirty="0" smtClean="0"/>
              <a:t>Parties must be organized at the federal, state, and local level.</a:t>
            </a:r>
          </a:p>
          <a:p>
            <a:r>
              <a:rPr lang="en-US" dirty="0" smtClean="0"/>
              <a:t>The party must nominate its candidates for office and plan its campaign strategies to get these candidates elected. </a:t>
            </a:r>
          </a:p>
          <a:p>
            <a:r>
              <a:rPr lang="en-US" dirty="0"/>
              <a:t>The planning for each political party is done through a series of committees. </a:t>
            </a:r>
          </a:p>
          <a:p>
            <a:endParaRPr lang="en-US" dirty="0"/>
          </a:p>
        </p:txBody>
      </p:sp>
    </p:spTree>
    <p:extLst>
      <p:ext uri="{BB962C8B-B14F-4D97-AF65-F5344CB8AC3E}">
        <p14:creationId xmlns:p14="http://schemas.microsoft.com/office/powerpoint/2010/main" val="437327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sz="quarter" idx="1"/>
          </p:nvPr>
        </p:nvSpPr>
        <p:spPr/>
        <p:txBody>
          <a:bodyPr/>
          <a:lstStyle/>
          <a:p>
            <a:r>
              <a:rPr lang="en-US" dirty="0" smtClean="0"/>
              <a:t>What steps must someone take in order to get elected?</a:t>
            </a:r>
            <a:endParaRPr lang="en-US" dirty="0"/>
          </a:p>
        </p:txBody>
      </p:sp>
    </p:spTree>
    <p:extLst>
      <p:ext uri="{BB962C8B-B14F-4D97-AF65-F5344CB8AC3E}">
        <p14:creationId xmlns:p14="http://schemas.microsoft.com/office/powerpoint/2010/main" val="3010031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Spectrum</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dirty="0"/>
              <a:t>There are two “tests” which are most </a:t>
            </a:r>
            <a:r>
              <a:rPr lang="en-US" dirty="0" smtClean="0"/>
              <a:t>often </a:t>
            </a:r>
            <a:r>
              <a:rPr lang="en-US" dirty="0"/>
              <a:t>used, the first is readiness to change and the second is how involved is the </a:t>
            </a:r>
            <a:r>
              <a:rPr lang="en-US" dirty="0" smtClean="0"/>
              <a:t>government.</a:t>
            </a:r>
          </a:p>
          <a:p>
            <a:r>
              <a:rPr lang="en-US" dirty="0" smtClean="0"/>
              <a:t>Readiness to change:</a:t>
            </a:r>
          </a:p>
          <a:p>
            <a:pPr lvl="1"/>
            <a:r>
              <a:rPr lang="en-US" dirty="0" smtClean="0"/>
              <a:t>Radical</a:t>
            </a:r>
            <a:r>
              <a:rPr lang="en-US" dirty="0"/>
              <a:t>: Favors a radical or basic change. Quite impatient and would quickly </a:t>
            </a:r>
            <a:r>
              <a:rPr lang="en-US" dirty="0" smtClean="0"/>
              <a:t>support </a:t>
            </a:r>
            <a:r>
              <a:rPr lang="en-US" dirty="0"/>
              <a:t>a revolution to bring about the desired change. </a:t>
            </a:r>
            <a:endParaRPr lang="en-US" dirty="0" smtClean="0"/>
          </a:p>
          <a:p>
            <a:pPr lvl="1"/>
            <a:r>
              <a:rPr lang="en-US" dirty="0" smtClean="0"/>
              <a:t>Liberal</a:t>
            </a:r>
            <a:r>
              <a:rPr lang="en-US" dirty="0"/>
              <a:t>: Is ready to move forward and accept change but would be </a:t>
            </a:r>
            <a:r>
              <a:rPr lang="en-US" dirty="0" smtClean="0"/>
              <a:t>considered </a:t>
            </a:r>
            <a:r>
              <a:rPr lang="en-US" dirty="0"/>
              <a:t>a reformer rather than a revolutionary. </a:t>
            </a:r>
            <a:endParaRPr lang="en-US" dirty="0" smtClean="0"/>
          </a:p>
          <a:p>
            <a:pPr lvl="1"/>
            <a:r>
              <a:rPr lang="en-US" dirty="0" smtClean="0"/>
              <a:t>Conservative</a:t>
            </a:r>
            <a:r>
              <a:rPr lang="en-US" dirty="0"/>
              <a:t>: Is quite content with things the way they are. </a:t>
            </a:r>
            <a:endParaRPr lang="en-US" dirty="0" smtClean="0"/>
          </a:p>
          <a:p>
            <a:pPr lvl="1"/>
            <a:r>
              <a:rPr lang="en-US" dirty="0" smtClean="0"/>
              <a:t>Reactionary</a:t>
            </a:r>
            <a:r>
              <a:rPr lang="en-US" dirty="0"/>
              <a:t>: Wants change also, but wants to retreat into the past and </a:t>
            </a:r>
            <a:r>
              <a:rPr lang="en-US" dirty="0" smtClean="0"/>
              <a:t>restore </a:t>
            </a:r>
            <a:r>
              <a:rPr lang="en-US" dirty="0"/>
              <a:t>the order of things the way they used to </a:t>
            </a:r>
            <a:r>
              <a:rPr lang="en-US" dirty="0" smtClean="0"/>
              <a:t>be</a:t>
            </a:r>
          </a:p>
          <a:p>
            <a:r>
              <a:rPr lang="en-US" dirty="0" smtClean="0"/>
              <a:t>Government involvement:</a:t>
            </a:r>
          </a:p>
          <a:p>
            <a:pPr lvl="1"/>
            <a:r>
              <a:rPr lang="en-US" dirty="0"/>
              <a:t>The more involved the government, the further left the concept – the </a:t>
            </a:r>
            <a:r>
              <a:rPr lang="en-US" dirty="0" smtClean="0"/>
              <a:t>less </a:t>
            </a:r>
            <a:r>
              <a:rPr lang="en-US" dirty="0"/>
              <a:t>involved the government, the further right the concept</a:t>
            </a:r>
          </a:p>
          <a:p>
            <a:endParaRPr lang="en-US" dirty="0"/>
          </a:p>
        </p:txBody>
      </p:sp>
    </p:spTree>
    <p:extLst>
      <p:ext uri="{BB962C8B-B14F-4D97-AF65-F5344CB8AC3E}">
        <p14:creationId xmlns:p14="http://schemas.microsoft.com/office/powerpoint/2010/main" val="940665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Committees</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The largest party committee is the national committee. Members of the national committee may be elected by a state convention, elected by voters in a statewide election, or chosen by the state committee. </a:t>
            </a:r>
          </a:p>
          <a:p>
            <a:r>
              <a:rPr lang="en-US" dirty="0" smtClean="0"/>
              <a:t>The </a:t>
            </a:r>
            <a:r>
              <a:rPr lang="en-US" b="1" dirty="0" smtClean="0"/>
              <a:t>National Committee </a:t>
            </a:r>
            <a:r>
              <a:rPr lang="en-US" dirty="0" smtClean="0"/>
              <a:t>is the official </a:t>
            </a:r>
            <a:r>
              <a:rPr lang="en-US" dirty="0"/>
              <a:t>central </a:t>
            </a:r>
            <a:r>
              <a:rPr lang="en-US" dirty="0" smtClean="0"/>
              <a:t>organization of a party and helps plan the party’s national nominating convention.</a:t>
            </a:r>
          </a:p>
          <a:p>
            <a:pPr lvl="1"/>
            <a:r>
              <a:rPr lang="en-US" dirty="0" smtClean="0"/>
              <a:t>Selects </a:t>
            </a:r>
            <a:r>
              <a:rPr lang="en-US" dirty="0"/>
              <a:t>the date, location, and rules for the party’s national nominating convention</a:t>
            </a:r>
            <a:endParaRPr lang="en-US" dirty="0" smtClean="0"/>
          </a:p>
          <a:p>
            <a:r>
              <a:rPr lang="en-US" dirty="0" smtClean="0"/>
              <a:t>The party’s presidential candidate often chooses the national committee chairperson.</a:t>
            </a:r>
          </a:p>
          <a:p>
            <a:r>
              <a:rPr lang="en-US" dirty="0" smtClean="0"/>
              <a:t>The party chooses its presidential and vice presidential candidates at this official party meeting.</a:t>
            </a:r>
            <a:endParaRPr lang="en-US" dirty="0"/>
          </a:p>
        </p:txBody>
      </p:sp>
    </p:spTree>
    <p:extLst>
      <p:ext uri="{BB962C8B-B14F-4D97-AF65-F5344CB8AC3E}">
        <p14:creationId xmlns:p14="http://schemas.microsoft.com/office/powerpoint/2010/main" val="3236236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descr="Image result for national commit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
            <a:ext cx="7563337"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25" y="3733801"/>
            <a:ext cx="5578475" cy="312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64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Committees</a:t>
            </a:r>
            <a:endParaRPr lang="en-US" dirty="0"/>
          </a:p>
        </p:txBody>
      </p:sp>
      <p:sp>
        <p:nvSpPr>
          <p:cNvPr id="3" name="Content Placeholder 2"/>
          <p:cNvSpPr>
            <a:spLocks noGrp="1"/>
          </p:cNvSpPr>
          <p:nvPr>
            <p:ph sz="quarter" idx="1"/>
          </p:nvPr>
        </p:nvSpPr>
        <p:spPr/>
        <p:txBody>
          <a:bodyPr/>
          <a:lstStyle/>
          <a:p>
            <a:r>
              <a:rPr lang="en-US" dirty="0" smtClean="0"/>
              <a:t>Each party has a state committee in each of the 50 states.</a:t>
            </a:r>
          </a:p>
          <a:p>
            <a:r>
              <a:rPr lang="en-US" dirty="0" smtClean="0"/>
              <a:t>The committee supervises the party organization in each state. It raises money and organizes campaigns to help candidates win elections. </a:t>
            </a:r>
          </a:p>
          <a:p>
            <a:r>
              <a:rPr lang="en-US" dirty="0" smtClean="0"/>
              <a:t>The committee’s chairperson is a key party member in the state. He or she is often a member of the national committee. </a:t>
            </a:r>
            <a:endParaRPr lang="en-US" dirty="0"/>
          </a:p>
        </p:txBody>
      </p:sp>
    </p:spTree>
    <p:extLst>
      <p:ext uri="{BB962C8B-B14F-4D97-AF65-F5344CB8AC3E}">
        <p14:creationId xmlns:p14="http://schemas.microsoft.com/office/powerpoint/2010/main" val="1011342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Organization</a:t>
            </a:r>
            <a:endParaRPr lang="en-US" dirty="0"/>
          </a:p>
        </p:txBody>
      </p:sp>
      <p:sp>
        <p:nvSpPr>
          <p:cNvPr id="3" name="Content Placeholder 2"/>
          <p:cNvSpPr>
            <a:spLocks noGrp="1"/>
          </p:cNvSpPr>
          <p:nvPr>
            <p:ph sz="quarter" idx="1"/>
          </p:nvPr>
        </p:nvSpPr>
        <p:spPr/>
        <p:txBody>
          <a:bodyPr/>
          <a:lstStyle/>
          <a:p>
            <a:r>
              <a:rPr lang="en-US" dirty="0" smtClean="0"/>
              <a:t>Committees at the local level are responsible for conducting local campaigns. They raise money for the party and party candidates.</a:t>
            </a:r>
          </a:p>
          <a:p>
            <a:r>
              <a:rPr lang="en-US" dirty="0" smtClean="0"/>
              <a:t>For elections, counties, cities </a:t>
            </a:r>
            <a:r>
              <a:rPr lang="en-US" smtClean="0"/>
              <a:t>and wards </a:t>
            </a:r>
            <a:r>
              <a:rPr lang="en-US" dirty="0" smtClean="0"/>
              <a:t>are divided into voting districts called precincts. </a:t>
            </a:r>
          </a:p>
          <a:p>
            <a:r>
              <a:rPr lang="en-US" dirty="0" smtClean="0"/>
              <a:t>In each precinct, voters all vote at the same polling place. A polling place is where voting takes place.</a:t>
            </a:r>
            <a:endParaRPr lang="en-US" dirty="0"/>
          </a:p>
        </p:txBody>
      </p:sp>
      <p:pic>
        <p:nvPicPr>
          <p:cNvPr id="3074" name="Picture 2" descr="Image result for usa precin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727406"/>
            <a:ext cx="2800350" cy="210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55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descr="Image result for polling 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21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Image result for nc precin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92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82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596042"/>
            <a:ext cx="9133113" cy="557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113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our voting amendments:</a:t>
            </a:r>
            <a:endParaRPr lang="en-US" dirty="0"/>
          </a:p>
        </p:txBody>
      </p:sp>
      <p:sp>
        <p:nvSpPr>
          <p:cNvPr id="3" name="Content Placeholder 2"/>
          <p:cNvSpPr>
            <a:spLocks noGrp="1"/>
          </p:cNvSpPr>
          <p:nvPr>
            <p:ph sz="quarter" idx="1"/>
          </p:nvPr>
        </p:nvSpPr>
        <p:spPr/>
        <p:txBody>
          <a:bodyPr/>
          <a:lstStyle/>
          <a:p>
            <a:r>
              <a:rPr lang="en-US" dirty="0" smtClean="0"/>
              <a:t>15: Prohibits denial of suffrage based upon race</a:t>
            </a:r>
          </a:p>
          <a:p>
            <a:r>
              <a:rPr lang="en-US" dirty="0" smtClean="0"/>
              <a:t>19: Grants women’s suffrage </a:t>
            </a:r>
          </a:p>
          <a:p>
            <a:r>
              <a:rPr lang="en-US" dirty="0" smtClean="0"/>
              <a:t>23: DC gets representation in the electoral college</a:t>
            </a:r>
          </a:p>
          <a:p>
            <a:r>
              <a:rPr lang="en-US" dirty="0" smtClean="0"/>
              <a:t>24: Eliminated the poll tax</a:t>
            </a:r>
          </a:p>
          <a:p>
            <a:r>
              <a:rPr lang="en-US" dirty="0" smtClean="0"/>
              <a:t>26: Right to vote for those who are 18</a:t>
            </a:r>
            <a:endParaRPr lang="en-US" dirty="0"/>
          </a:p>
        </p:txBody>
      </p:sp>
      <p:pic>
        <p:nvPicPr>
          <p:cNvPr id="7170" name="Picture 2" descr="Image result for voting amend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784" y="2971800"/>
            <a:ext cx="273921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03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Voter</a:t>
            </a:r>
            <a:endParaRPr lang="en-US" dirty="0"/>
          </a:p>
        </p:txBody>
      </p:sp>
      <p:sp>
        <p:nvSpPr>
          <p:cNvPr id="3" name="Content Placeholder 2"/>
          <p:cNvSpPr>
            <a:spLocks noGrp="1"/>
          </p:cNvSpPr>
          <p:nvPr>
            <p:ph sz="quarter" idx="1"/>
          </p:nvPr>
        </p:nvSpPr>
        <p:spPr/>
        <p:txBody>
          <a:bodyPr/>
          <a:lstStyle/>
          <a:p>
            <a:r>
              <a:rPr lang="en-US" dirty="0" smtClean="0"/>
              <a:t>When they reach the age of 18, US citizens become eligible to vote in national, state, and local elections.</a:t>
            </a:r>
          </a:p>
          <a:p>
            <a:r>
              <a:rPr lang="en-US" dirty="0" smtClean="0"/>
              <a:t>Each state decides the qualifications for registering to vote and voting. </a:t>
            </a:r>
          </a:p>
          <a:p>
            <a:r>
              <a:rPr lang="en-US" dirty="0" smtClean="0"/>
              <a:t>When registering to vote a person may be asked to register as a member of a political party. </a:t>
            </a:r>
          </a:p>
          <a:p>
            <a:pPr lvl="1"/>
            <a:r>
              <a:rPr lang="en-US" dirty="0" smtClean="0"/>
              <a:t>A citizen may change parties later.</a:t>
            </a:r>
          </a:p>
          <a:p>
            <a:pPr lvl="1"/>
            <a:r>
              <a:rPr lang="en-US" dirty="0" smtClean="0"/>
              <a:t>Citizens may also register as independent voters, meaning they are not members of a political party.</a:t>
            </a:r>
            <a:endParaRPr lang="en-US" dirty="0"/>
          </a:p>
        </p:txBody>
      </p:sp>
    </p:spTree>
    <p:extLst>
      <p:ext uri="{BB962C8B-B14F-4D97-AF65-F5344CB8AC3E}">
        <p14:creationId xmlns:p14="http://schemas.microsoft.com/office/powerpoint/2010/main" val="220930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Elections</a:t>
            </a:r>
            <a:endParaRPr lang="en-US" dirty="0"/>
          </a:p>
        </p:txBody>
      </p:sp>
      <p:sp>
        <p:nvSpPr>
          <p:cNvPr id="3" name="Content Placeholder 2"/>
          <p:cNvSpPr>
            <a:spLocks noGrp="1"/>
          </p:cNvSpPr>
          <p:nvPr>
            <p:ph sz="quarter" idx="1"/>
          </p:nvPr>
        </p:nvSpPr>
        <p:spPr/>
        <p:txBody>
          <a:bodyPr/>
          <a:lstStyle/>
          <a:p>
            <a:r>
              <a:rPr lang="en-US" dirty="0" smtClean="0"/>
              <a:t>Most states hold two types of elections.</a:t>
            </a:r>
          </a:p>
          <a:p>
            <a:pPr lvl="1"/>
            <a:r>
              <a:rPr lang="en-US" dirty="0" smtClean="0"/>
              <a:t>Primary</a:t>
            </a:r>
          </a:p>
          <a:p>
            <a:pPr lvl="1"/>
            <a:r>
              <a:rPr lang="en-US" dirty="0" smtClean="0"/>
              <a:t>General</a:t>
            </a:r>
          </a:p>
          <a:p>
            <a:r>
              <a:rPr lang="en-US" dirty="0" smtClean="0"/>
              <a:t>Primary election – where voters choose the party candidates who will run in the later general election.</a:t>
            </a:r>
          </a:p>
          <a:p>
            <a:r>
              <a:rPr lang="en-US" dirty="0" smtClean="0"/>
              <a:t>General election – where voters choose their leaders from the candidates offered by all the political parties. </a:t>
            </a:r>
            <a:endParaRPr lang="en-US" dirty="0"/>
          </a:p>
        </p:txBody>
      </p:sp>
    </p:spTree>
    <p:extLst>
      <p:ext uri="{BB962C8B-B14F-4D97-AF65-F5344CB8AC3E}">
        <p14:creationId xmlns:p14="http://schemas.microsoft.com/office/powerpoint/2010/main" val="294726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49624" y="524435"/>
            <a:ext cx="7086600" cy="731838"/>
          </a:xfrm>
        </p:spPr>
        <p:txBody>
          <a:bodyPr/>
          <a:lstStyle/>
          <a:p>
            <a:pPr eaLnBrk="1" fontAlgn="auto" hangingPunct="1">
              <a:spcAft>
                <a:spcPts val="0"/>
              </a:spcAft>
              <a:defRPr/>
            </a:pPr>
            <a:r>
              <a:rPr lang="en-US"/>
              <a:t>What is a Radical?</a:t>
            </a:r>
          </a:p>
        </p:txBody>
      </p:sp>
      <p:sp>
        <p:nvSpPr>
          <p:cNvPr id="11267" name="Rectangle 3"/>
          <p:cNvSpPr>
            <a:spLocks noGrp="1" noChangeArrowheads="1"/>
          </p:cNvSpPr>
          <p:nvPr>
            <p:ph idx="1"/>
          </p:nvPr>
        </p:nvSpPr>
        <p:spPr>
          <a:xfrm>
            <a:off x="457200" y="1676400"/>
            <a:ext cx="5029200" cy="4876800"/>
          </a:xfrm>
        </p:spPr>
        <p:txBody>
          <a:bodyPr rtlCol="0">
            <a:normAutofit lnSpcReduction="10000"/>
            <a:scene3d>
              <a:camera prst="orthographicFront"/>
              <a:lightRig rig="threePt" dir="t"/>
            </a:scene3d>
          </a:bodyPr>
          <a:lstStyle/>
          <a:p>
            <a:pPr marL="609600" indent="-609600" eaLnBrk="1" fontAlgn="auto" hangingPunct="1">
              <a:lnSpc>
                <a:spcPct val="90000"/>
              </a:lnSpc>
              <a:spcAft>
                <a:spcPts val="0"/>
              </a:spcAft>
              <a:buFont typeface="Wingdings 2" pitchFamily="18" charset="2"/>
              <a:buChar char=""/>
              <a:defRPr/>
            </a:pPr>
            <a:r>
              <a:rPr lang="en-US" sz="2800" dirty="0">
                <a:solidFill>
                  <a:srgbClr val="000000"/>
                </a:solidFill>
                <a:ea typeface="Arial" pitchFamily="-106" charset="0"/>
                <a:cs typeface="Arial" pitchFamily="-106" charset="0"/>
              </a:rPr>
              <a:t>Seen as being on the far left of the political spectrum, radicals call for wide-sweeping rapid change in the basic structure of the political, social, or economic system. </a:t>
            </a:r>
          </a:p>
          <a:p>
            <a:pPr marL="609600" indent="-609600" eaLnBrk="1" fontAlgn="auto" hangingPunct="1">
              <a:lnSpc>
                <a:spcPct val="90000"/>
              </a:lnSpc>
              <a:spcAft>
                <a:spcPts val="0"/>
              </a:spcAft>
              <a:buFont typeface="Wingdings 2" pitchFamily="18" charset="2"/>
              <a:buChar char=""/>
              <a:defRPr/>
            </a:pPr>
            <a:r>
              <a:rPr lang="en-US" sz="2800" dirty="0">
                <a:solidFill>
                  <a:srgbClr val="000000"/>
                </a:solidFill>
                <a:ea typeface="Arial" pitchFamily="-106" charset="0"/>
                <a:cs typeface="Arial" pitchFamily="-106" charset="0"/>
              </a:rPr>
              <a:t>They may be willing to resort to extreme methods to bring about change, including the use of violence and revolution.</a:t>
            </a:r>
            <a:endParaRPr lang="en-US" sz="2800" dirty="0">
              <a:solidFill>
                <a:srgbClr val="000000"/>
              </a:solidFill>
            </a:endParaRPr>
          </a:p>
          <a:p>
            <a:pPr marL="609600" indent="-609600" eaLnBrk="1" fontAlgn="auto" hangingPunct="1">
              <a:lnSpc>
                <a:spcPct val="90000"/>
              </a:lnSpc>
              <a:spcAft>
                <a:spcPts val="0"/>
              </a:spcAft>
              <a:buFont typeface="Wingdings 2" pitchFamily="18" charset="2"/>
              <a:buChar char=""/>
              <a:defRPr/>
            </a:pPr>
            <a:endParaRPr lang="en-US" sz="2000" dirty="0">
              <a:solidFill>
                <a:schemeClr val="tx1">
                  <a:lumMod val="65000"/>
                  <a:lumOff val="35000"/>
                </a:schemeClr>
              </a:solidFill>
            </a:endParaRPr>
          </a:p>
        </p:txBody>
      </p:sp>
      <p:pic>
        <p:nvPicPr>
          <p:cNvPr id="11268" name="Picture 4" descr="E:\Documents and Settings\George\My Documents\2006_projects\Teaching-point\2006\images\len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1676400"/>
            <a:ext cx="26304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5943600" y="5410200"/>
            <a:ext cx="2362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algn="ctr" eaLnBrk="1" hangingPunct="1">
              <a:spcBef>
                <a:spcPct val="50000"/>
              </a:spcBef>
            </a:pPr>
            <a:r>
              <a:rPr lang="en-US" altLang="en-US" sz="1600" b="1"/>
              <a:t>V.I. Lenin: Mastermind of the Russian Revolution and Father of the Soviet Union</a:t>
            </a:r>
          </a:p>
        </p:txBody>
      </p:sp>
    </p:spTree>
    <p:extLst>
      <p:ext uri="{BB962C8B-B14F-4D97-AF65-F5344CB8AC3E}">
        <p14:creationId xmlns:p14="http://schemas.microsoft.com/office/powerpoint/2010/main" val="240270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499"/>
                                          </p:stCondLst>
                                        </p:cTn>
                                        <p:tgtEl>
                                          <p:spTgt spid="11269"/>
                                        </p:tgtEl>
                                        <p:attrNameLst>
                                          <p:attrName>style.visibility</p:attrName>
                                        </p:attrNameLst>
                                      </p:cBhvr>
                                      <p:to>
                                        <p:strVal val="visible"/>
                                      </p:to>
                                    </p:set>
                                    <p:anim to="" calcmode="lin" valueType="num">
                                      <p:cBhvr>
                                        <p:cTn id="19" dur="1" fill="hold"/>
                                        <p:tgtEl>
                                          <p:spTgt spid="112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214" y="-14514"/>
            <a:ext cx="4322733" cy="695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711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Elections</a:t>
            </a:r>
            <a:endParaRPr lang="en-US" dirty="0"/>
          </a:p>
        </p:txBody>
      </p:sp>
      <p:sp>
        <p:nvSpPr>
          <p:cNvPr id="3" name="Content Placeholder 2"/>
          <p:cNvSpPr>
            <a:spLocks noGrp="1"/>
          </p:cNvSpPr>
          <p:nvPr>
            <p:ph sz="quarter" idx="1"/>
          </p:nvPr>
        </p:nvSpPr>
        <p:spPr/>
        <p:txBody>
          <a:bodyPr/>
          <a:lstStyle/>
          <a:p>
            <a:r>
              <a:rPr lang="en-US" dirty="0" smtClean="0"/>
              <a:t>Two main types of a primary elections are closed primary and an open primary.</a:t>
            </a:r>
          </a:p>
          <a:p>
            <a:pPr lvl="1"/>
            <a:r>
              <a:rPr lang="en-US" dirty="0" smtClean="0"/>
              <a:t>Closed: only those voters who are registered in a particular party can vote to choose the party’s candidates.</a:t>
            </a:r>
          </a:p>
          <a:p>
            <a:pPr lvl="1"/>
            <a:r>
              <a:rPr lang="en-US" dirty="0" smtClean="0"/>
              <a:t>Open: voters may vote for the candidates of either major party, whether or not the voter belongs to the party.</a:t>
            </a:r>
          </a:p>
          <a:p>
            <a:pPr lvl="1"/>
            <a:r>
              <a:rPr lang="en-US" dirty="0" smtClean="0"/>
              <a:t>NC: Closed primary unless unaffiliated </a:t>
            </a:r>
          </a:p>
          <a:p>
            <a:r>
              <a:rPr lang="en-US" dirty="0" smtClean="0"/>
              <a:t>In most states, whoever receives the most votes wins the primary election. In some states, the winner must receive a majority, or more than half, of the votes. </a:t>
            </a:r>
            <a:endParaRPr lang="en-US" dirty="0"/>
          </a:p>
        </p:txBody>
      </p:sp>
    </p:spTree>
    <p:extLst>
      <p:ext uri="{BB962C8B-B14F-4D97-AF65-F5344CB8AC3E}">
        <p14:creationId xmlns:p14="http://schemas.microsoft.com/office/powerpoint/2010/main" val="1817546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678" y="21771"/>
            <a:ext cx="5799558" cy="683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97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Independent </a:t>
            </a:r>
            <a:endParaRPr lang="en-US" dirty="0"/>
          </a:p>
        </p:txBody>
      </p:sp>
      <p:sp>
        <p:nvSpPr>
          <p:cNvPr id="3" name="Content Placeholder 2"/>
          <p:cNvSpPr>
            <a:spLocks noGrp="1"/>
          </p:cNvSpPr>
          <p:nvPr>
            <p:ph sz="quarter" idx="1"/>
          </p:nvPr>
        </p:nvSpPr>
        <p:spPr/>
        <p:txBody>
          <a:bodyPr/>
          <a:lstStyle/>
          <a:p>
            <a:r>
              <a:rPr lang="en-US" dirty="0" smtClean="0"/>
              <a:t>An independent candidate – one who does not belong to a political party-can have his or her name printed on the general election ballot if enough supporters sign a petition.</a:t>
            </a:r>
          </a:p>
          <a:p>
            <a:r>
              <a:rPr lang="en-US" dirty="0" smtClean="0"/>
              <a:t>Independent candidates usually only receive local, grassroots support and are not elected as often as major-party candidates. </a:t>
            </a:r>
          </a:p>
        </p:txBody>
      </p:sp>
    </p:spTree>
    <p:extLst>
      <p:ext uri="{BB962C8B-B14F-4D97-AF65-F5344CB8AC3E}">
        <p14:creationId xmlns:p14="http://schemas.microsoft.com/office/powerpoint/2010/main" val="1618210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Election</a:t>
            </a:r>
            <a:endParaRPr lang="en-US" dirty="0"/>
          </a:p>
        </p:txBody>
      </p:sp>
      <p:sp>
        <p:nvSpPr>
          <p:cNvPr id="3" name="Content Placeholder 2"/>
          <p:cNvSpPr>
            <a:spLocks noGrp="1"/>
          </p:cNvSpPr>
          <p:nvPr>
            <p:ph sz="quarter" idx="1"/>
          </p:nvPr>
        </p:nvSpPr>
        <p:spPr>
          <a:xfrm>
            <a:off x="301752" y="1527048"/>
            <a:ext cx="8503920" cy="4949952"/>
          </a:xfrm>
        </p:spPr>
        <p:txBody>
          <a:bodyPr>
            <a:normAutofit/>
          </a:bodyPr>
          <a:lstStyle/>
          <a:p>
            <a:r>
              <a:rPr lang="en-US" dirty="0" smtClean="0"/>
              <a:t>Congress set the date for the general election of the president and Congress the first Tuesday following the first Monday of November.</a:t>
            </a:r>
          </a:p>
          <a:p>
            <a:pPr lvl="1"/>
            <a:r>
              <a:rPr lang="en-US" dirty="0" smtClean="0"/>
              <a:t>3 USC § 1“The </a:t>
            </a:r>
            <a:r>
              <a:rPr lang="en-US" dirty="0"/>
              <a:t>electors of President and Vice President shall be appointed, in each State, on the Tuesday next after the first Monday in November, in every fourth year succeeding every election of a President and Vice President</a:t>
            </a:r>
            <a:r>
              <a:rPr lang="en-US" dirty="0" smtClean="0"/>
              <a:t>.”</a:t>
            </a:r>
          </a:p>
          <a:p>
            <a:r>
              <a:rPr lang="en-US" dirty="0" smtClean="0"/>
              <a:t>Presidential elections take place every four years and Congressional elections occur every two years.</a:t>
            </a:r>
          </a:p>
          <a:p>
            <a:pPr lvl="1"/>
            <a:r>
              <a:rPr lang="en-US" dirty="0" smtClean="0"/>
              <a:t>Are elected in even-numbered years.</a:t>
            </a:r>
          </a:p>
          <a:p>
            <a:endParaRPr lang="en-US" dirty="0"/>
          </a:p>
        </p:txBody>
      </p:sp>
    </p:spTree>
    <p:extLst>
      <p:ext uri="{BB962C8B-B14F-4D97-AF65-F5344CB8AC3E}">
        <p14:creationId xmlns:p14="http://schemas.microsoft.com/office/powerpoint/2010/main" val="1239166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28600" y="1524000"/>
            <a:ext cx="8503920" cy="4572000"/>
          </a:xfrm>
        </p:spPr>
        <p:txBody>
          <a:bodyPr/>
          <a:lstStyle/>
          <a:p>
            <a:endParaRPr lang="en-US"/>
          </a:p>
        </p:txBody>
      </p:sp>
      <p:pic>
        <p:nvPicPr>
          <p:cNvPr id="8196" name="Picture 4" descr="http://publicradio1.wpengine.netdna-cdn.com/newscut/files/2016/11/turn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236"/>
            <a:ext cx="91440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03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sz="quarter" idx="1"/>
          </p:nvPr>
        </p:nvSpPr>
        <p:spPr>
          <a:xfrm>
            <a:off x="301752" y="1527048"/>
            <a:ext cx="8503920" cy="4572000"/>
          </a:xfrm>
        </p:spPr>
        <p:txBody>
          <a:bodyPr/>
          <a:lstStyle/>
          <a:p>
            <a:r>
              <a:rPr lang="en-US" dirty="0" smtClean="0"/>
              <a:t>How do political parties effect elections?</a:t>
            </a:r>
            <a:endParaRPr lang="en-US" dirty="0"/>
          </a:p>
        </p:txBody>
      </p:sp>
      <p:pic>
        <p:nvPicPr>
          <p:cNvPr id="6146" name="Picture 2" descr="Image result for political party el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981200"/>
            <a:ext cx="7886700" cy="467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84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a:t>
            </a:r>
            <a:endParaRPr lang="en-US" dirty="0"/>
          </a:p>
        </p:txBody>
      </p:sp>
      <p:sp>
        <p:nvSpPr>
          <p:cNvPr id="3" name="Content Placeholder 2"/>
          <p:cNvSpPr>
            <a:spLocks noGrp="1"/>
          </p:cNvSpPr>
          <p:nvPr>
            <p:ph sz="quarter" idx="1"/>
          </p:nvPr>
        </p:nvSpPr>
        <p:spPr>
          <a:xfrm>
            <a:off x="301752" y="1527048"/>
            <a:ext cx="8503920" cy="4797552"/>
          </a:xfrm>
        </p:spPr>
        <p:txBody>
          <a:bodyPr/>
          <a:lstStyle/>
          <a:p>
            <a:r>
              <a:rPr lang="en-US" dirty="0" smtClean="0"/>
              <a:t>During the first part of the 1800s, voting was usually done by voice vote.</a:t>
            </a:r>
          </a:p>
          <a:p>
            <a:r>
              <a:rPr lang="en-US" dirty="0" smtClean="0"/>
              <a:t>In 1888, the United States adopted the secret ballot. </a:t>
            </a:r>
          </a:p>
          <a:p>
            <a:pPr lvl="1"/>
            <a:r>
              <a:rPr lang="en-US" dirty="0" smtClean="0"/>
              <a:t>A secret ballot is a paper ballot that lists the names of the candidates. A voter marks his or her ballot in private. </a:t>
            </a:r>
          </a:p>
          <a:p>
            <a:r>
              <a:rPr lang="en-US" dirty="0" smtClean="0"/>
              <a:t>Polling places are usually open from the early morning until the evening on election day.</a:t>
            </a:r>
          </a:p>
          <a:p>
            <a:r>
              <a:rPr lang="en-US" dirty="0" smtClean="0"/>
              <a:t>Some voters vote straight ticket, while others vote split ticket.</a:t>
            </a:r>
          </a:p>
          <a:p>
            <a:pPr lvl="1"/>
            <a:r>
              <a:rPr lang="en-US" dirty="0" smtClean="0"/>
              <a:t>Straight – vote for all the candidates of one party</a:t>
            </a:r>
          </a:p>
          <a:p>
            <a:pPr lvl="1"/>
            <a:r>
              <a:rPr lang="en-US" dirty="0" smtClean="0"/>
              <a:t>Split – choosing candidates </a:t>
            </a:r>
            <a:r>
              <a:rPr lang="en-US" smtClean="0"/>
              <a:t>of more than one party</a:t>
            </a:r>
            <a:endParaRPr lang="en-US" dirty="0"/>
          </a:p>
        </p:txBody>
      </p:sp>
    </p:spTree>
    <p:extLst>
      <p:ext uri="{BB962C8B-B14F-4D97-AF65-F5344CB8AC3E}">
        <p14:creationId xmlns:p14="http://schemas.microsoft.com/office/powerpoint/2010/main" val="2981906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mage result for 2016 ballot north 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885"/>
            <a:ext cx="4267200" cy="706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21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Nomination Process</a:t>
            </a:r>
            <a:endParaRPr lang="en-US" dirty="0"/>
          </a:p>
        </p:txBody>
      </p:sp>
      <p:sp>
        <p:nvSpPr>
          <p:cNvPr id="3" name="Content Placeholder 2"/>
          <p:cNvSpPr>
            <a:spLocks noGrp="1"/>
          </p:cNvSpPr>
          <p:nvPr>
            <p:ph sz="quarter" idx="1"/>
          </p:nvPr>
        </p:nvSpPr>
        <p:spPr>
          <a:xfrm>
            <a:off x="301752" y="1527048"/>
            <a:ext cx="8503920" cy="4721352"/>
          </a:xfrm>
        </p:spPr>
        <p:txBody>
          <a:bodyPr/>
          <a:lstStyle/>
          <a:p>
            <a:r>
              <a:rPr lang="en-US" dirty="0" smtClean="0"/>
              <a:t>Winning the primaries is not the end of the process of becoming a presidential candidate.</a:t>
            </a:r>
          </a:p>
          <a:p>
            <a:r>
              <a:rPr lang="en-US" dirty="0" smtClean="0"/>
              <a:t>Before a candidate gets to the White House, he or she must win his or her party’s nomination at a political convention. </a:t>
            </a:r>
          </a:p>
          <a:p>
            <a:r>
              <a:rPr lang="en-US" dirty="0" smtClean="0"/>
              <a:t>In each state, members of each political party choose delegates to go their party’s convention to nominate candidates. </a:t>
            </a:r>
          </a:p>
          <a:p>
            <a:r>
              <a:rPr lang="en-US" dirty="0" smtClean="0"/>
              <a:t>Each party’s national nominating convention is held during the summer of the presidential election year.</a:t>
            </a:r>
          </a:p>
          <a:p>
            <a:endParaRPr lang="en-US" dirty="0" smtClean="0"/>
          </a:p>
          <a:p>
            <a:endParaRPr lang="en-US" dirty="0"/>
          </a:p>
        </p:txBody>
      </p:sp>
    </p:spTree>
    <p:extLst>
      <p:ext uri="{BB962C8B-B14F-4D97-AF65-F5344CB8AC3E}">
        <p14:creationId xmlns:p14="http://schemas.microsoft.com/office/powerpoint/2010/main" val="279252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914400"/>
          </a:xfrm>
        </p:spPr>
        <p:txBody>
          <a:bodyPr/>
          <a:lstStyle/>
          <a:p>
            <a:pPr eaLnBrk="1" fontAlgn="auto" hangingPunct="1">
              <a:spcAft>
                <a:spcPts val="0"/>
              </a:spcAft>
              <a:defRPr/>
            </a:pPr>
            <a:r>
              <a:rPr lang="en-US"/>
              <a:t>What is a Liberal?</a:t>
            </a:r>
          </a:p>
        </p:txBody>
      </p:sp>
      <p:sp>
        <p:nvSpPr>
          <p:cNvPr id="13316" name="Rectangle 4"/>
          <p:cNvSpPr>
            <a:spLocks noGrp="1" noChangeArrowheads="1"/>
          </p:cNvSpPr>
          <p:nvPr>
            <p:ph type="body" sz="half" idx="2"/>
          </p:nvPr>
        </p:nvSpPr>
        <p:spPr>
          <a:xfrm>
            <a:off x="4953000" y="1524000"/>
            <a:ext cx="3886200" cy="5029200"/>
          </a:xfrm>
        </p:spPr>
        <p:txBody>
          <a:bodyPr rtlCol="0">
            <a:normAutofit lnSpcReduction="10000"/>
            <a:scene3d>
              <a:camera prst="orthographicFront"/>
              <a:lightRig rig="threePt" dir="t"/>
            </a:scene3d>
          </a:bodyPr>
          <a:lstStyle/>
          <a:p>
            <a:pPr eaLnBrk="1" fontAlgn="auto" hangingPunct="1">
              <a:lnSpc>
                <a:spcPct val="90000"/>
              </a:lnSpc>
              <a:spcAft>
                <a:spcPts val="0"/>
              </a:spcAft>
              <a:buFont typeface="Wingdings 2" pitchFamily="18" charset="2"/>
              <a:buChar char=""/>
              <a:defRPr/>
            </a:pPr>
            <a:r>
              <a:rPr lang="en-US" sz="2400" dirty="0">
                <a:solidFill>
                  <a:srgbClr val="000000"/>
                </a:solidFill>
                <a:ea typeface="Arial" pitchFamily="-106" charset="0"/>
                <a:cs typeface="Arial" pitchFamily="-106" charset="0"/>
              </a:rPr>
              <a:t>Liberals believe that the government should be actively involved in the promotion of social welfare of a nation</a:t>
            </a:r>
            <a:r>
              <a:rPr lang="en-US" sz="2400" dirty="0">
                <a:solidFill>
                  <a:srgbClr val="000000"/>
                </a:solidFill>
                <a:ea typeface="Arial Unicode MS" pitchFamily="-106" charset="0"/>
                <a:cs typeface="Arial Unicode MS" pitchFamily="-106" charset="0"/>
              </a:rPr>
              <a:t>’</a:t>
            </a:r>
            <a:r>
              <a:rPr lang="en-US" sz="2400" dirty="0">
                <a:solidFill>
                  <a:srgbClr val="000000"/>
                </a:solidFill>
                <a:ea typeface="Arial" pitchFamily="-106" charset="0"/>
                <a:cs typeface="Arial" pitchFamily="-106" charset="0"/>
              </a:rPr>
              <a:t>s citizens. </a:t>
            </a:r>
          </a:p>
          <a:p>
            <a:pPr eaLnBrk="1" fontAlgn="auto" hangingPunct="1">
              <a:lnSpc>
                <a:spcPct val="90000"/>
              </a:lnSpc>
              <a:spcAft>
                <a:spcPts val="0"/>
              </a:spcAft>
              <a:buFont typeface="Wingdings 2" pitchFamily="18" charset="2"/>
              <a:buChar char=""/>
              <a:defRPr/>
            </a:pPr>
            <a:r>
              <a:rPr lang="en-US" sz="2400" dirty="0">
                <a:solidFill>
                  <a:srgbClr val="000000"/>
                </a:solidFill>
                <a:ea typeface="Arial" pitchFamily="-106" charset="0"/>
                <a:cs typeface="Arial" pitchFamily="-106" charset="0"/>
              </a:rPr>
              <a:t>They usually call for peaceful, gradual change within the existing political system. </a:t>
            </a:r>
          </a:p>
          <a:p>
            <a:pPr eaLnBrk="1" fontAlgn="auto" hangingPunct="1">
              <a:lnSpc>
                <a:spcPct val="90000"/>
              </a:lnSpc>
              <a:spcAft>
                <a:spcPts val="0"/>
              </a:spcAft>
              <a:buFont typeface="Wingdings 2" pitchFamily="18" charset="2"/>
              <a:buChar char=""/>
              <a:defRPr/>
            </a:pPr>
            <a:r>
              <a:rPr lang="en-US" sz="2400" dirty="0">
                <a:solidFill>
                  <a:srgbClr val="000000"/>
                </a:solidFill>
                <a:ea typeface="Arial" pitchFamily="-106" charset="0"/>
                <a:cs typeface="Arial" pitchFamily="-106" charset="0"/>
              </a:rPr>
              <a:t>They reject violent revolution as a way of changing the way things are, often called the status quo.</a:t>
            </a:r>
            <a:r>
              <a:rPr lang="en-US" sz="2400" dirty="0">
                <a:solidFill>
                  <a:srgbClr val="000000"/>
                </a:solidFill>
              </a:rPr>
              <a:t> </a:t>
            </a:r>
          </a:p>
        </p:txBody>
      </p:sp>
      <p:sp>
        <p:nvSpPr>
          <p:cNvPr id="13319" name="Text Box 7"/>
          <p:cNvSpPr txBox="1">
            <a:spLocks noChangeArrowheads="1"/>
          </p:cNvSpPr>
          <p:nvPr/>
        </p:nvSpPr>
        <p:spPr bwMode="auto">
          <a:xfrm>
            <a:off x="762000" y="6019800"/>
            <a:ext cx="335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algn="ctr" eaLnBrk="1" hangingPunct="1">
              <a:spcBef>
                <a:spcPct val="50000"/>
              </a:spcBef>
            </a:pPr>
            <a:r>
              <a:rPr lang="en-US" altLang="en-US" sz="1600" b="1" smtClean="0"/>
              <a:t>LBJ</a:t>
            </a:r>
            <a:endParaRPr lang="en-US" altLang="en-US" sz="1600" b="1"/>
          </a:p>
        </p:txBody>
      </p:sp>
      <p:pic>
        <p:nvPicPr>
          <p:cNvPr id="14338" name="Picture 2" descr="Image result for LBJ"/>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4366" y="1981200"/>
            <a:ext cx="309286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993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13319"/>
                                        </p:tgtEl>
                                        <p:attrNameLst>
                                          <p:attrName>style.visibility</p:attrName>
                                        </p:attrNameLst>
                                      </p:cBhvr>
                                      <p:to>
                                        <p:strVal val="visible"/>
                                      </p:to>
                                    </p:set>
                                    <p:anim to="" calcmode="lin" valueType="num">
                                      <p:cBhvr>
                                        <p:cTn id="13" dur="1" fill="hold"/>
                                        <p:tgtEl>
                                          <p:spTgt spid="133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descr="Image result for nominat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237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Candidates</a:t>
            </a:r>
            <a:endParaRPr lang="en-US" dirty="0"/>
          </a:p>
        </p:txBody>
      </p:sp>
      <p:sp>
        <p:nvSpPr>
          <p:cNvPr id="3" name="Content Placeholder 2"/>
          <p:cNvSpPr>
            <a:spLocks noGrp="1"/>
          </p:cNvSpPr>
          <p:nvPr>
            <p:ph sz="quarter" idx="1"/>
          </p:nvPr>
        </p:nvSpPr>
        <p:spPr/>
        <p:txBody>
          <a:bodyPr/>
          <a:lstStyle/>
          <a:p>
            <a:r>
              <a:rPr lang="en-US" dirty="0" smtClean="0"/>
              <a:t>Candidate are officially chosen at the national nominating conventions. </a:t>
            </a:r>
          </a:p>
          <a:p>
            <a:r>
              <a:rPr lang="en-US" dirty="0" smtClean="0"/>
              <a:t>To win the nomination a candidate must receive a majority of the convention delegates’ votes.</a:t>
            </a:r>
          </a:p>
          <a:p>
            <a:r>
              <a:rPr lang="en-US" dirty="0" smtClean="0"/>
              <a:t>The candidate who wins the majority of votes wins his or her </a:t>
            </a:r>
            <a:r>
              <a:rPr lang="en-US" smtClean="0"/>
              <a:t>party’s nomination.</a:t>
            </a:r>
            <a:endParaRPr lang="en-US" dirty="0"/>
          </a:p>
        </p:txBody>
      </p:sp>
      <p:sp>
        <p:nvSpPr>
          <p:cNvPr id="4" name="AutoShape 2" descr="Image result for political party ele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olitical party elec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93405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Conventions</a:t>
            </a:r>
            <a:endParaRPr lang="en-US" dirty="0"/>
          </a:p>
        </p:txBody>
      </p:sp>
      <p:pic>
        <p:nvPicPr>
          <p:cNvPr id="5" name="Content Placeholder 4" descr="Unknown.jpeg"/>
          <p:cNvPicPr>
            <a:picLocks noGrp="1" noChangeAspect="1"/>
          </p:cNvPicPr>
          <p:nvPr>
            <p:ph sz="half" idx="1"/>
          </p:nvPr>
        </p:nvPicPr>
        <p:blipFill>
          <a:blip r:embed="rId2">
            <a:extLst>
              <a:ext uri="{28A0092B-C50C-407E-A947-70E740481C1C}">
                <a14:useLocalDpi xmlns:a14="http://schemas.microsoft.com/office/drawing/2010/main" val="0"/>
              </a:ext>
            </a:extLst>
          </a:blip>
          <a:srcRect t="-8221" b="-8221"/>
          <a:stretch>
            <a:fillRect/>
          </a:stretch>
        </p:blipFill>
        <p:spPr/>
      </p:pic>
      <p:pic>
        <p:nvPicPr>
          <p:cNvPr id="6" name="Content Placeholder 5"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t="-27383" b="-27383"/>
          <a:stretch>
            <a:fillRect/>
          </a:stretch>
        </p:blipFill>
        <p:spPr/>
      </p:pic>
    </p:spTree>
    <p:extLst>
      <p:ext uri="{BB962C8B-B14F-4D97-AF65-F5344CB8AC3E}">
        <p14:creationId xmlns:p14="http://schemas.microsoft.com/office/powerpoint/2010/main" val="4264178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a:t>
            </a:r>
            <a:endParaRPr lang="en-US" dirty="0"/>
          </a:p>
        </p:txBody>
      </p:sp>
      <p:sp>
        <p:nvSpPr>
          <p:cNvPr id="3" name="Content Placeholder 2"/>
          <p:cNvSpPr>
            <a:spLocks noGrp="1"/>
          </p:cNvSpPr>
          <p:nvPr>
            <p:ph sz="quarter" idx="1"/>
          </p:nvPr>
        </p:nvSpPr>
        <p:spPr/>
        <p:txBody>
          <a:bodyPr/>
          <a:lstStyle/>
          <a:p>
            <a:r>
              <a:rPr lang="en-US" dirty="0">
                <a:hlinkClick r:id="rId2"/>
              </a:rPr>
              <a:t>http://www.youtube.com/watch?v=</a:t>
            </a:r>
            <a:r>
              <a:rPr lang="en-US" dirty="0" smtClean="0">
                <a:hlinkClick r:id="rId2"/>
              </a:rPr>
              <a:t>bCjWPo70XZY</a:t>
            </a:r>
            <a:endParaRPr lang="en-US" dirty="0" smtClean="0"/>
          </a:p>
          <a:p>
            <a:endParaRPr lang="en-US" dirty="0"/>
          </a:p>
          <a:p>
            <a:endParaRPr lang="en-US" dirty="0"/>
          </a:p>
        </p:txBody>
      </p:sp>
    </p:spTree>
    <p:extLst>
      <p:ext uri="{BB962C8B-B14F-4D97-AF65-F5344CB8AC3E}">
        <p14:creationId xmlns:p14="http://schemas.microsoft.com/office/powerpoint/2010/main" val="1629160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Electoral College</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r>
              <a:rPr lang="en-US" dirty="0" smtClean="0"/>
              <a:t>When you vote in a presidential election, your vote is part of the popular vote. The popular vote is the vote of the citizens of a country.</a:t>
            </a:r>
          </a:p>
          <a:p>
            <a:r>
              <a:rPr lang="en-US" dirty="0" smtClean="0"/>
              <a:t>Presidents are not elected by popular vote. Your vote is actually for people called electors.</a:t>
            </a:r>
          </a:p>
          <a:p>
            <a:pPr lvl="1"/>
            <a:r>
              <a:rPr lang="en-US" dirty="0" smtClean="0"/>
              <a:t>An elector is a person chosen from each state who formally select the president and vice president.</a:t>
            </a:r>
          </a:p>
          <a:p>
            <a:r>
              <a:rPr lang="en-US" dirty="0" smtClean="0"/>
              <a:t>The group of all the electors is called the electoral college</a:t>
            </a:r>
            <a:r>
              <a:rPr lang="en-US" dirty="0"/>
              <a:t>. </a:t>
            </a:r>
            <a:endParaRPr lang="en-US" dirty="0" smtClean="0"/>
          </a:p>
          <a:p>
            <a:r>
              <a:rPr lang="en-US" dirty="0" smtClean="0"/>
              <a:t>By </a:t>
            </a:r>
            <a:r>
              <a:rPr lang="en-US" dirty="0"/>
              <a:t>adding up the electoral votes for each of the states won by each candidate, we can tell who will be elected as the next president.</a:t>
            </a:r>
          </a:p>
          <a:p>
            <a:endParaRPr lang="en-US" dirty="0" smtClean="0"/>
          </a:p>
          <a:p>
            <a:endParaRPr lang="en-US" dirty="0" smtClean="0"/>
          </a:p>
        </p:txBody>
      </p:sp>
    </p:spTree>
    <p:extLst>
      <p:ext uri="{BB962C8B-B14F-4D97-AF65-F5344CB8AC3E}">
        <p14:creationId xmlns:p14="http://schemas.microsoft.com/office/powerpoint/2010/main" val="1175038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electoral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5769"/>
            <a:ext cx="8607425" cy="67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44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There are 538 </a:t>
            </a:r>
            <a:r>
              <a:rPr lang="en-US" dirty="0"/>
              <a:t>e</a:t>
            </a:r>
            <a:r>
              <a:rPr lang="en-US" dirty="0" smtClean="0"/>
              <a:t>lectors in the electoral college. Each state has number of electors equal to the total number of senators and representatives that it has in Congress. </a:t>
            </a:r>
          </a:p>
          <a:p>
            <a:pPr lvl="1"/>
            <a:r>
              <a:rPr lang="en-US" dirty="0" smtClean="0"/>
              <a:t>DC, which has no representatives in Congress, has three electoral votes.</a:t>
            </a:r>
          </a:p>
          <a:p>
            <a:r>
              <a:rPr lang="en-US" dirty="0" smtClean="0"/>
              <a:t>Before the presidential election, each political party in every state selects electors who vote for the party’s presidential candidate.</a:t>
            </a:r>
          </a:p>
          <a:p>
            <a:r>
              <a:rPr lang="en-US" dirty="0"/>
              <a:t>Since 1828 political practice has been for the electors to vote for the candidate who won their state’s popular vote.</a:t>
            </a:r>
          </a:p>
          <a:p>
            <a:pPr lvl="1"/>
            <a:r>
              <a:rPr lang="en-US" dirty="0"/>
              <a:t>NC Gen. Stat. § 163-</a:t>
            </a:r>
            <a:r>
              <a:rPr lang="en-US" dirty="0" smtClean="0"/>
              <a:t>212</a:t>
            </a:r>
          </a:p>
          <a:p>
            <a:pPr lvl="1"/>
            <a:r>
              <a:rPr lang="en-US" dirty="0"/>
              <a:t>Besides Maine and Nebraska, each state has a winner-take all system.</a:t>
            </a:r>
          </a:p>
          <a:p>
            <a:endParaRPr lang="en-US" dirty="0" smtClean="0"/>
          </a:p>
          <a:p>
            <a:endParaRPr lang="en-US" dirty="0"/>
          </a:p>
        </p:txBody>
      </p:sp>
      <p:pic>
        <p:nvPicPr>
          <p:cNvPr id="11266" name="Picture 2" descr="Image result for electoral colle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561" y="-32657"/>
            <a:ext cx="2079875" cy="155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10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a:t>
            </a:r>
            <a:endParaRPr lang="en-US" dirty="0"/>
          </a:p>
        </p:txBody>
      </p:sp>
      <p:sp>
        <p:nvSpPr>
          <p:cNvPr id="3" name="Content Placeholder 2"/>
          <p:cNvSpPr>
            <a:spLocks noGrp="1"/>
          </p:cNvSpPr>
          <p:nvPr>
            <p:ph sz="quarter" idx="1"/>
          </p:nvPr>
        </p:nvSpPr>
        <p:spPr>
          <a:xfrm>
            <a:off x="301752" y="1527048"/>
            <a:ext cx="8503920" cy="5178552"/>
          </a:xfrm>
        </p:spPr>
        <p:txBody>
          <a:bodyPr>
            <a:normAutofit lnSpcReduction="10000"/>
          </a:bodyPr>
          <a:lstStyle/>
          <a:p>
            <a:r>
              <a:rPr lang="en-US" dirty="0" smtClean="0"/>
              <a:t>A few weeks after election day, electors meet and cast their ballots. </a:t>
            </a:r>
            <a:r>
              <a:rPr lang="en-US" dirty="0"/>
              <a:t>The electors vote and mail their Certificate of Votes</a:t>
            </a:r>
            <a:r>
              <a:rPr lang="en-US" dirty="0" smtClean="0"/>
              <a:t>.</a:t>
            </a:r>
          </a:p>
          <a:p>
            <a:pPr lvl="1"/>
            <a:r>
              <a:rPr lang="en-US" dirty="0" smtClean="0"/>
              <a:t>3 </a:t>
            </a:r>
            <a:r>
              <a:rPr lang="en-US" dirty="0"/>
              <a:t>USC § 7 “The electors of President and Vice President of each State shall meet and give their votes on the first Monday after the second Wednesday in December next following their appointment at such place in each State as the legislature of such State shall direct.</a:t>
            </a:r>
            <a:r>
              <a:rPr lang="en-US" dirty="0" smtClean="0"/>
              <a:t>”</a:t>
            </a:r>
          </a:p>
          <a:p>
            <a:r>
              <a:rPr lang="en-US" dirty="0"/>
              <a:t>The results are then sent to and counted by </a:t>
            </a:r>
            <a:r>
              <a:rPr lang="en-US" dirty="0" smtClean="0"/>
              <a:t>Congress</a:t>
            </a:r>
            <a:r>
              <a:rPr lang="en-US" dirty="0"/>
              <a:t> </a:t>
            </a:r>
            <a:r>
              <a:rPr lang="en-US" dirty="0" smtClean="0"/>
              <a:t>on January 6.</a:t>
            </a:r>
          </a:p>
          <a:p>
            <a:r>
              <a:rPr lang="en-US" dirty="0" smtClean="0"/>
              <a:t>The candidate who receives a majority – 270 or more- of the electoral votes wins. </a:t>
            </a:r>
          </a:p>
          <a:p>
            <a:pPr lvl="1"/>
            <a:r>
              <a:rPr lang="en-US" dirty="0" smtClean="0"/>
              <a:t>If no presidential candidate receives a majority of the electoral votes, the House chooses the president.</a:t>
            </a:r>
            <a:endParaRPr lang="en-US" dirty="0"/>
          </a:p>
        </p:txBody>
      </p:sp>
      <p:pic>
        <p:nvPicPr>
          <p:cNvPr id="13314" name="Picture 2" descr="Image result for electoral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18143"/>
            <a:ext cx="2902857" cy="157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106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lectoral-Numbers-by-State.jpg"/>
          <p:cNvPicPr>
            <a:picLocks noGrp="1" noChangeAspect="1"/>
          </p:cNvPicPr>
          <p:nvPr>
            <p:ph idx="1"/>
          </p:nvPr>
        </p:nvPicPr>
        <p:blipFill>
          <a:blip r:embed="rId2">
            <a:extLst>
              <a:ext uri="{28A0092B-C50C-407E-A947-70E740481C1C}">
                <a14:useLocalDpi xmlns:a14="http://schemas.microsoft.com/office/drawing/2010/main" val="0"/>
              </a:ext>
            </a:extLst>
          </a:blip>
          <a:srcRect t="928" b="928"/>
          <a:stretch>
            <a:fillRect/>
          </a:stretch>
        </p:blipFill>
        <p:spPr>
          <a:xfrm>
            <a:off x="549275" y="644525"/>
            <a:ext cx="8042275" cy="5919788"/>
          </a:xfrm>
        </p:spPr>
      </p:pic>
    </p:spTree>
    <p:extLst>
      <p:ext uri="{BB962C8B-B14F-4D97-AF65-F5344CB8AC3E}">
        <p14:creationId xmlns:p14="http://schemas.microsoft.com/office/powerpoint/2010/main" val="9035568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votes?</a:t>
            </a:r>
            <a:endParaRPr lang="en-US" dirty="0"/>
          </a:p>
        </p:txBody>
      </p:sp>
      <p:sp>
        <p:nvSpPr>
          <p:cNvPr id="3" name="Content Placeholder 2"/>
          <p:cNvSpPr>
            <a:spLocks noGrp="1"/>
          </p:cNvSpPr>
          <p:nvPr>
            <p:ph idx="1"/>
          </p:nvPr>
        </p:nvSpPr>
        <p:spPr/>
        <p:txBody>
          <a:bodyPr/>
          <a:lstStyle/>
          <a:p>
            <a:r>
              <a:rPr lang="en-US" dirty="0" smtClean="0"/>
              <a:t>To become president a candidate needs 270 electoral votes.</a:t>
            </a:r>
          </a:p>
          <a:p>
            <a:r>
              <a:rPr lang="en-US" dirty="0" smtClean="0"/>
              <a:t>Can you win the popular vote but lose the electoral college?</a:t>
            </a:r>
          </a:p>
          <a:p>
            <a:pPr lvl="1"/>
            <a:r>
              <a:rPr lang="en-US" dirty="0" smtClean="0"/>
              <a:t>Bush: 271; 50,456,002</a:t>
            </a:r>
          </a:p>
          <a:p>
            <a:pPr lvl="1"/>
            <a:r>
              <a:rPr lang="en-US" dirty="0" smtClean="0"/>
              <a:t>Gore: 266</a:t>
            </a:r>
            <a:r>
              <a:rPr lang="en-US" b="1" dirty="0" smtClean="0"/>
              <a:t>;</a:t>
            </a:r>
            <a:r>
              <a:rPr lang="en-US" dirty="0"/>
              <a:t> </a:t>
            </a:r>
            <a:r>
              <a:rPr lang="en-US" dirty="0" smtClean="0"/>
              <a:t>50,999,897</a:t>
            </a:r>
            <a:endParaRPr lang="en-US" dirty="0"/>
          </a:p>
          <a:p>
            <a:r>
              <a:rPr lang="en-US" b="1" dirty="0" smtClean="0"/>
              <a:t>2016</a:t>
            </a:r>
          </a:p>
          <a:p>
            <a:pPr lvl="1"/>
            <a:r>
              <a:rPr lang="en-US" dirty="0" smtClean="0"/>
              <a:t>Trump</a:t>
            </a:r>
            <a:r>
              <a:rPr lang="en-US" smtClean="0"/>
              <a:t>:</a:t>
            </a:r>
            <a:r>
              <a:rPr lang="en-US" b="1" smtClean="0"/>
              <a:t> 306; </a:t>
            </a:r>
            <a:r>
              <a:rPr lang="en-US" smtClean="0"/>
              <a:t>62,985,106    45.94</a:t>
            </a:r>
            <a:r>
              <a:rPr lang="en-US" dirty="0"/>
              <a:t>%</a:t>
            </a:r>
            <a:endParaRPr lang="en-US" dirty="0" smtClean="0"/>
          </a:p>
          <a:p>
            <a:pPr lvl="1"/>
            <a:r>
              <a:rPr lang="en-US" dirty="0" smtClean="0"/>
              <a:t>Clinton: </a:t>
            </a:r>
            <a:r>
              <a:rPr lang="en-US" b="1" dirty="0" smtClean="0"/>
              <a:t>232;</a:t>
            </a:r>
            <a:r>
              <a:rPr lang="en-US" dirty="0" smtClean="0"/>
              <a:t>  65,853,625  48.03</a:t>
            </a:r>
            <a:r>
              <a:rPr lang="en-US" dirty="0"/>
              <a:t>%</a:t>
            </a:r>
            <a:endParaRPr lang="en-US" dirty="0"/>
          </a:p>
          <a:p>
            <a:r>
              <a:rPr lang="en-US" sz="1600" dirty="0">
                <a:hlinkClick r:id="rId2"/>
              </a:rPr>
              <a:t>http://</a:t>
            </a:r>
            <a:r>
              <a:rPr lang="en-US" sz="1600" dirty="0" smtClean="0">
                <a:hlinkClick r:id="rId2"/>
              </a:rPr>
              <a:t>www.opensecrets.org/states/stateinfluence.php?option=2&amp;rel=1</a:t>
            </a:r>
            <a:endParaRPr lang="en-US" sz="1600" dirty="0" smtClean="0"/>
          </a:p>
          <a:p>
            <a:endParaRPr lang="en-US" sz="1600" dirty="0"/>
          </a:p>
          <a:p>
            <a:pPr lvl="1"/>
            <a:endParaRPr lang="en-US" sz="1100" dirty="0"/>
          </a:p>
          <a:p>
            <a:endParaRPr lang="en-US" dirty="0"/>
          </a:p>
        </p:txBody>
      </p:sp>
      <p:sp>
        <p:nvSpPr>
          <p:cNvPr id="5" name="Rectangle 1"/>
          <p:cNvSpPr>
            <a:spLocks noChangeArrowheads="1"/>
          </p:cNvSpPr>
          <p:nvPr/>
        </p:nvSpPr>
        <p:spPr bwMode="auto">
          <a:xfrm>
            <a:off x="2487613" y="318293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4283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22222"/>
                </a:solidFill>
                <a:effectLst/>
                <a:latin typeface="Roboto"/>
                <a:cs typeface="Arial" pitchFamily="34" charset="0"/>
              </a:rPr>
              <a:t>Presidential Election,</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06384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838200"/>
          </a:xfrm>
        </p:spPr>
        <p:txBody>
          <a:bodyPr/>
          <a:lstStyle/>
          <a:p>
            <a:pPr eaLnBrk="1" fontAlgn="auto" hangingPunct="1">
              <a:spcAft>
                <a:spcPts val="0"/>
              </a:spcAft>
              <a:defRPr/>
            </a:pPr>
            <a:r>
              <a:rPr lang="en-US" dirty="0"/>
              <a:t>What is a Moderate?</a:t>
            </a:r>
          </a:p>
        </p:txBody>
      </p:sp>
      <p:pic>
        <p:nvPicPr>
          <p:cNvPr id="15366" name="Picture 6" descr="E:\Documents and Settings\George\My Documents\2006_projects\Teaching-point\2006\images\jilportraitclr_sm.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3049588" cy="4114800"/>
          </a:xfr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body" sz="half" idx="2"/>
          </p:nvPr>
        </p:nvSpPr>
        <p:spPr>
          <a:xfrm>
            <a:off x="4191000" y="1600200"/>
            <a:ext cx="4724400" cy="4953000"/>
          </a:xfrm>
        </p:spPr>
        <p:txBody>
          <a:bodyPr rtlCol="0">
            <a:normAutofit lnSpcReduction="10000"/>
            <a:scene3d>
              <a:camera prst="orthographicFront"/>
              <a:lightRig rig="threePt" dir="t"/>
            </a:scene3d>
          </a:bodyPr>
          <a:lstStyle/>
          <a:p>
            <a:pPr eaLnBrk="1" fontAlgn="auto" hangingPunct="1">
              <a:spcAft>
                <a:spcPts val="0"/>
              </a:spcAft>
              <a:buFont typeface="Wingdings 2" pitchFamily="18" charset="2"/>
              <a:buChar char=""/>
              <a:defRPr/>
            </a:pPr>
            <a:r>
              <a:rPr lang="en-US" sz="2800" dirty="0">
                <a:solidFill>
                  <a:srgbClr val="000000"/>
                </a:solidFill>
                <a:ea typeface="Arial" pitchFamily="-106" charset="0"/>
                <a:cs typeface="Arial" pitchFamily="-106" charset="0"/>
              </a:rPr>
              <a:t>Moderates may share viewpoints with both liberals and conservatives. </a:t>
            </a:r>
          </a:p>
          <a:p>
            <a:pPr eaLnBrk="1" fontAlgn="auto" hangingPunct="1">
              <a:spcAft>
                <a:spcPts val="0"/>
              </a:spcAft>
              <a:buFont typeface="Wingdings 2" pitchFamily="18" charset="2"/>
              <a:buChar char=""/>
              <a:defRPr/>
            </a:pPr>
            <a:r>
              <a:rPr lang="en-US" sz="2800" dirty="0">
                <a:solidFill>
                  <a:srgbClr val="000000"/>
                </a:solidFill>
                <a:ea typeface="Arial" pitchFamily="-106" charset="0"/>
                <a:cs typeface="Arial" pitchFamily="-106" charset="0"/>
              </a:rPr>
              <a:t>They are seen as tolerant of other people</a:t>
            </a:r>
            <a:r>
              <a:rPr lang="en-US" sz="2800" dirty="0">
                <a:solidFill>
                  <a:srgbClr val="000000"/>
                </a:solidFill>
                <a:ea typeface="Arial Unicode MS" pitchFamily="-106" charset="0"/>
                <a:cs typeface="Arial Unicode MS" pitchFamily="-106" charset="0"/>
              </a:rPr>
              <a:t>’</a:t>
            </a:r>
            <a:r>
              <a:rPr lang="en-US" sz="2800" dirty="0">
                <a:solidFill>
                  <a:srgbClr val="000000"/>
                </a:solidFill>
                <a:ea typeface="Arial" pitchFamily="-106" charset="0"/>
                <a:cs typeface="Arial" pitchFamily="-106" charset="0"/>
              </a:rPr>
              <a:t>s views, and they do not hold extreme views of their own. </a:t>
            </a:r>
          </a:p>
          <a:p>
            <a:pPr eaLnBrk="1" fontAlgn="auto" hangingPunct="1">
              <a:spcAft>
                <a:spcPts val="0"/>
              </a:spcAft>
              <a:buFont typeface="Wingdings 2" pitchFamily="18" charset="2"/>
              <a:buChar char=""/>
              <a:defRPr/>
            </a:pPr>
            <a:r>
              <a:rPr lang="en-US" sz="2800" dirty="0">
                <a:solidFill>
                  <a:srgbClr val="000000"/>
                </a:solidFill>
                <a:ea typeface="Arial" pitchFamily="-106" charset="0"/>
                <a:cs typeface="Arial" pitchFamily="-106" charset="0"/>
              </a:rPr>
              <a:t>They advocate a </a:t>
            </a:r>
            <a:r>
              <a:rPr lang="en-US" sz="2800" dirty="0">
                <a:solidFill>
                  <a:srgbClr val="000000"/>
                </a:solidFill>
                <a:ea typeface="Arial Unicode MS" pitchFamily="-106" charset="0"/>
                <a:cs typeface="Arial Unicode MS" pitchFamily="-106" charset="0"/>
              </a:rPr>
              <a:t>“</a:t>
            </a:r>
            <a:r>
              <a:rPr lang="en-US" sz="2800" dirty="0">
                <a:solidFill>
                  <a:srgbClr val="000000"/>
                </a:solidFill>
                <a:ea typeface="Arial" pitchFamily="-106" charset="0"/>
                <a:cs typeface="Arial" pitchFamily="-106" charset="0"/>
              </a:rPr>
              <a:t>go-slow</a:t>
            </a:r>
            <a:r>
              <a:rPr lang="en-US" sz="2800" dirty="0">
                <a:solidFill>
                  <a:srgbClr val="000000"/>
                </a:solidFill>
                <a:ea typeface="Arial Unicode MS" pitchFamily="-106" charset="0"/>
                <a:cs typeface="Arial Unicode MS" pitchFamily="-106" charset="0"/>
              </a:rPr>
              <a:t>”</a:t>
            </a:r>
            <a:r>
              <a:rPr lang="en-US" sz="2800" dirty="0">
                <a:solidFill>
                  <a:srgbClr val="000000"/>
                </a:solidFill>
                <a:ea typeface="Arial" pitchFamily="-106" charset="0"/>
                <a:cs typeface="Arial" pitchFamily="-106" charset="0"/>
              </a:rPr>
              <a:t> or </a:t>
            </a:r>
            <a:r>
              <a:rPr lang="en-US" sz="2800" dirty="0">
                <a:solidFill>
                  <a:srgbClr val="000000"/>
                </a:solidFill>
                <a:ea typeface="Arial Unicode MS" pitchFamily="-106" charset="0"/>
                <a:cs typeface="Arial Unicode MS" pitchFamily="-106" charset="0"/>
              </a:rPr>
              <a:t>“</a:t>
            </a:r>
            <a:r>
              <a:rPr lang="en-US" sz="2800" dirty="0">
                <a:solidFill>
                  <a:srgbClr val="000000"/>
                </a:solidFill>
                <a:ea typeface="Arial" pitchFamily="-106" charset="0"/>
                <a:cs typeface="Arial" pitchFamily="-106" charset="0"/>
              </a:rPr>
              <a:t>wait-and-see</a:t>
            </a:r>
            <a:r>
              <a:rPr lang="en-US" sz="2800" dirty="0">
                <a:solidFill>
                  <a:srgbClr val="000000"/>
                </a:solidFill>
                <a:ea typeface="Arial Unicode MS" pitchFamily="-106" charset="0"/>
                <a:cs typeface="Arial Unicode MS" pitchFamily="-106" charset="0"/>
              </a:rPr>
              <a:t>”</a:t>
            </a:r>
            <a:r>
              <a:rPr lang="en-US" sz="2800" dirty="0">
                <a:solidFill>
                  <a:srgbClr val="000000"/>
                </a:solidFill>
                <a:ea typeface="Arial" pitchFamily="-106" charset="0"/>
                <a:cs typeface="Arial" pitchFamily="-106" charset="0"/>
              </a:rPr>
              <a:t> approach to social or political change.</a:t>
            </a:r>
            <a:r>
              <a:rPr lang="en-US" sz="2800" dirty="0">
                <a:solidFill>
                  <a:srgbClr val="000000"/>
                </a:solidFill>
              </a:rPr>
              <a:t> </a:t>
            </a:r>
          </a:p>
        </p:txBody>
      </p:sp>
      <p:sp>
        <p:nvSpPr>
          <p:cNvPr id="15367" name="Text Box 7"/>
          <p:cNvSpPr txBox="1">
            <a:spLocks noChangeArrowheads="1"/>
          </p:cNvSpPr>
          <p:nvPr/>
        </p:nvSpPr>
        <p:spPr bwMode="auto">
          <a:xfrm>
            <a:off x="1066800" y="6172200"/>
            <a:ext cx="3048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algn="ctr" eaLnBrk="1" hangingPunct="1">
              <a:spcBef>
                <a:spcPct val="50000"/>
              </a:spcBef>
            </a:pPr>
            <a:r>
              <a:rPr lang="en-US" altLang="en-US" sz="1400" b="1"/>
              <a:t>Sen. Joe Lieberman (D-CT) is generally seen as a moderate.</a:t>
            </a:r>
          </a:p>
        </p:txBody>
      </p:sp>
    </p:spTree>
    <p:extLst>
      <p:ext uri="{BB962C8B-B14F-4D97-AF65-F5344CB8AC3E}">
        <p14:creationId xmlns:p14="http://schemas.microsoft.com/office/powerpoint/2010/main" val="41641372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0-#ppt_w/2"/>
                                          </p:val>
                                        </p:tav>
                                        <p:tav tm="100000">
                                          <p:val>
                                            <p:strVal val="#ppt_x"/>
                                          </p:val>
                                        </p:tav>
                                      </p:tavLst>
                                    </p:anim>
                                    <p:anim calcmode="lin" valueType="num">
                                      <p:cBhvr additive="base">
                                        <p:cTn id="14"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499"/>
                                          </p:stCondLst>
                                        </p:cTn>
                                        <p:tgtEl>
                                          <p:spTgt spid="15367"/>
                                        </p:tgtEl>
                                        <p:attrNameLst>
                                          <p:attrName>style.visibility</p:attrName>
                                        </p:attrNameLst>
                                      </p:cBhvr>
                                      <p:to>
                                        <p:strVal val="visible"/>
                                      </p:to>
                                    </p:set>
                                    <p:anim to="" calcmode="lin" valueType="num">
                                      <p:cBhvr>
                                        <p:cTn id="19" dur="1" fill="hold"/>
                                        <p:tgtEl>
                                          <p:spTgt spid="153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effect?</a:t>
            </a:r>
            <a:endParaRPr lang="en-US" dirty="0"/>
          </a:p>
        </p:txBody>
      </p:sp>
      <p:sp>
        <p:nvSpPr>
          <p:cNvPr id="3" name="Content Placeholder 2"/>
          <p:cNvSpPr>
            <a:spLocks noGrp="1"/>
          </p:cNvSpPr>
          <p:nvPr>
            <p:ph idx="1"/>
          </p:nvPr>
        </p:nvSpPr>
        <p:spPr>
          <a:xfrm>
            <a:off x="301752" y="1527048"/>
            <a:ext cx="8503920" cy="4949952"/>
          </a:xfrm>
        </p:spPr>
        <p:txBody>
          <a:bodyPr>
            <a:normAutofit lnSpcReduction="10000"/>
          </a:bodyPr>
          <a:lstStyle/>
          <a:p>
            <a:r>
              <a:rPr lang="en-US" dirty="0" smtClean="0"/>
              <a:t>Introduces bias to the campaign because each state gets two electors regardless of population, the less populated states are overrepresented. </a:t>
            </a:r>
          </a:p>
          <a:p>
            <a:pPr lvl="1"/>
            <a:r>
              <a:rPr lang="en-US" dirty="0"/>
              <a:t>US population: 313.9 Million/</a:t>
            </a:r>
            <a:r>
              <a:rPr lang="en-US" dirty="0" smtClean="0"/>
              <a:t>538 = 1 vote per 583,487 people</a:t>
            </a:r>
          </a:p>
          <a:p>
            <a:pPr lvl="1"/>
            <a:r>
              <a:rPr lang="en-US" dirty="0" smtClean="0"/>
              <a:t>NC: 9,752,073 = 16 votes</a:t>
            </a:r>
          </a:p>
          <a:p>
            <a:pPr lvl="1"/>
            <a:r>
              <a:rPr lang="en-US" dirty="0" smtClean="0"/>
              <a:t>Wyoming: 576,412 = 1 vote</a:t>
            </a:r>
          </a:p>
          <a:p>
            <a:r>
              <a:rPr lang="en-US" dirty="0" smtClean="0"/>
              <a:t>Candidates will focus on winning states where the polls show there to be a close contest.</a:t>
            </a:r>
          </a:p>
          <a:p>
            <a:pPr lvl="1"/>
            <a:r>
              <a:rPr lang="en-US" dirty="0" smtClean="0"/>
              <a:t>Swing states</a:t>
            </a:r>
          </a:p>
          <a:p>
            <a:pPr lvl="1"/>
            <a:r>
              <a:rPr lang="en-US" dirty="0" smtClean="0"/>
              <a:t>Florida; Ohio; Pennsylvania; Virginia</a:t>
            </a:r>
          </a:p>
          <a:p>
            <a:pPr lvl="1"/>
            <a:r>
              <a:rPr lang="en-US" dirty="0">
                <a:hlinkClick r:id="rId2"/>
              </a:rPr>
              <a:t>http://www.youtube.com/watch?v=bXc-</a:t>
            </a:r>
            <a:r>
              <a:rPr lang="en-US" dirty="0" smtClean="0">
                <a:hlinkClick r:id="rId2"/>
              </a:rPr>
              <a:t>mwhDTFw</a:t>
            </a:r>
            <a:endParaRPr lang="en-US" dirty="0" smtClean="0"/>
          </a:p>
          <a:p>
            <a:pPr marL="274320" lvl="1" indent="0">
              <a:buNone/>
            </a:pPr>
            <a:r>
              <a:rPr lang="en-US" dirty="0" smtClean="0"/>
              <a:t> </a:t>
            </a:r>
          </a:p>
          <a:p>
            <a:pPr lvl="1"/>
            <a:endParaRPr lang="en-US" dirty="0"/>
          </a:p>
        </p:txBody>
      </p:sp>
    </p:spTree>
    <p:extLst>
      <p:ext uri="{BB962C8B-B14F-4D97-AF65-F5344CB8AC3E}">
        <p14:creationId xmlns:p14="http://schemas.microsoft.com/office/powerpoint/2010/main" val="1167230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Inauguration </a:t>
            </a:r>
            <a:endParaRPr lang="en-US" dirty="0"/>
          </a:p>
        </p:txBody>
      </p:sp>
      <p:sp>
        <p:nvSpPr>
          <p:cNvPr id="3" name="Content Placeholder 2"/>
          <p:cNvSpPr>
            <a:spLocks noGrp="1"/>
          </p:cNvSpPr>
          <p:nvPr>
            <p:ph sz="quarter" idx="1"/>
          </p:nvPr>
        </p:nvSpPr>
        <p:spPr/>
        <p:txBody>
          <a:bodyPr>
            <a:normAutofit/>
          </a:bodyPr>
          <a:lstStyle/>
          <a:p>
            <a:r>
              <a:rPr lang="en-US" dirty="0" smtClean="0"/>
              <a:t>The inauguration of the president is a ceremonial event marking the commencement of a new four-year term of a president of the United States.</a:t>
            </a:r>
          </a:p>
          <a:p>
            <a:r>
              <a:rPr lang="en-US" dirty="0" smtClean="0"/>
              <a:t>The day a presidential inauguration occurs is known as “Inauguration Day” and occurs on January 20</a:t>
            </a:r>
            <a:r>
              <a:rPr lang="en-US" baseline="30000" dirty="0" smtClean="0"/>
              <a:t>th</a:t>
            </a:r>
            <a:r>
              <a:rPr lang="en-US" dirty="0" smtClean="0"/>
              <a:t>. </a:t>
            </a:r>
          </a:p>
          <a:p>
            <a:r>
              <a:rPr lang="en-US" dirty="0">
                <a:hlinkClick r:id="rId2"/>
              </a:rPr>
              <a:t>http://www.youtube.com/watch?v=</a:t>
            </a:r>
            <a:r>
              <a:rPr lang="en-US" dirty="0" smtClean="0">
                <a:hlinkClick r:id="rId2"/>
              </a:rPr>
              <a:t>f4RzFiF3z78</a:t>
            </a:r>
            <a:endParaRPr lang="en-US" dirty="0" smtClean="0"/>
          </a:p>
          <a:p>
            <a:endParaRPr lang="en-US" dirty="0" smtClean="0"/>
          </a:p>
        </p:txBody>
      </p:sp>
    </p:spTree>
    <p:extLst>
      <p:ext uri="{BB962C8B-B14F-4D97-AF65-F5344CB8AC3E}">
        <p14:creationId xmlns:p14="http://schemas.microsoft.com/office/powerpoint/2010/main" val="11713414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Prompt </a:t>
            </a:r>
            <a:endParaRPr lang="en-US" dirty="0"/>
          </a:p>
        </p:txBody>
      </p:sp>
      <p:sp>
        <p:nvSpPr>
          <p:cNvPr id="3" name="Content Placeholder 2"/>
          <p:cNvSpPr>
            <a:spLocks noGrp="1"/>
          </p:cNvSpPr>
          <p:nvPr>
            <p:ph sz="quarter" idx="1"/>
          </p:nvPr>
        </p:nvSpPr>
        <p:spPr/>
        <p:txBody>
          <a:bodyPr/>
          <a:lstStyle/>
          <a:p>
            <a:r>
              <a:rPr lang="en-US" dirty="0" smtClean="0"/>
              <a:t>Create an argumentative writing about whether we should keep the Electoral College.</a:t>
            </a:r>
          </a:p>
          <a:p>
            <a:r>
              <a:rPr lang="en-US" dirty="0" smtClean="0"/>
              <a:t>Make sure you addresses both sides of the issue</a:t>
            </a:r>
          </a:p>
          <a:p>
            <a:pPr lvl="1"/>
            <a:r>
              <a:rPr lang="en-US" dirty="0" smtClean="0"/>
              <a:t>The electoral is needed because…</a:t>
            </a:r>
          </a:p>
          <a:p>
            <a:pPr lvl="1"/>
            <a:r>
              <a:rPr lang="en-US" dirty="0" smtClean="0"/>
              <a:t>The electoral college </a:t>
            </a:r>
            <a:r>
              <a:rPr lang="en-US" smtClean="0"/>
              <a:t>is unnecessary </a:t>
            </a:r>
            <a:r>
              <a:rPr lang="en-US" dirty="0" smtClean="0"/>
              <a:t>because…</a:t>
            </a:r>
          </a:p>
          <a:p>
            <a:r>
              <a:rPr lang="en-US" dirty="0" smtClean="0"/>
              <a:t>Your writing should be at least two paragraphs and include a topic sentence, supporting details, and a concluding sentence.</a:t>
            </a:r>
            <a:endParaRPr lang="en-US" dirty="0"/>
          </a:p>
        </p:txBody>
      </p:sp>
    </p:spTree>
    <p:extLst>
      <p:ext uri="{BB962C8B-B14F-4D97-AF65-F5344CB8AC3E}">
        <p14:creationId xmlns:p14="http://schemas.microsoft.com/office/powerpoint/2010/main" val="425682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304800"/>
            <a:ext cx="7772400" cy="914400"/>
          </a:xfrm>
        </p:spPr>
        <p:txBody>
          <a:bodyPr/>
          <a:lstStyle/>
          <a:p>
            <a:pPr eaLnBrk="1" fontAlgn="auto" hangingPunct="1">
              <a:spcAft>
                <a:spcPts val="0"/>
              </a:spcAft>
              <a:defRPr/>
            </a:pPr>
            <a:r>
              <a:rPr lang="en-US"/>
              <a:t>What is a Conservative?</a:t>
            </a:r>
          </a:p>
        </p:txBody>
      </p:sp>
      <p:pic>
        <p:nvPicPr>
          <p:cNvPr id="17414" name="Picture 6" descr="E:\Documents and Settings\George\My Documents\2006_projects\Teaching-point\2006\images\Goldwater2.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784225" y="1295400"/>
            <a:ext cx="3198813" cy="4572000"/>
          </a:xfrm>
          <a:noFill/>
          <a:extLst>
            <a:ext uri="{909E8E84-426E-40DD-AFC4-6F175D3DCCD1}">
              <a14:hiddenFill xmlns:a14="http://schemas.microsoft.com/office/drawing/2010/main">
                <a:solidFill>
                  <a:srgbClr val="FFFFFF"/>
                </a:solidFill>
              </a14:hiddenFill>
            </a:ext>
          </a:extLst>
        </p:spPr>
      </p:pic>
      <p:sp>
        <p:nvSpPr>
          <p:cNvPr id="17412" name="Rectangle 4"/>
          <p:cNvSpPr>
            <a:spLocks noGrp="1" noChangeArrowheads="1"/>
          </p:cNvSpPr>
          <p:nvPr>
            <p:ph type="body" sz="half" idx="2"/>
          </p:nvPr>
        </p:nvSpPr>
        <p:spPr>
          <a:xfrm>
            <a:off x="4191000" y="1447800"/>
            <a:ext cx="4267200" cy="4114800"/>
          </a:xfrm>
        </p:spPr>
        <p:txBody>
          <a:bodyPr rtlCol="0">
            <a:normAutofit fontScale="92500" lnSpcReduction="10000"/>
            <a:scene3d>
              <a:camera prst="orthographicFront"/>
              <a:lightRig rig="threePt" dir="t"/>
            </a:scene3d>
          </a:bodyPr>
          <a:lstStyle/>
          <a:p>
            <a:pPr eaLnBrk="1" fontAlgn="auto" hangingPunct="1">
              <a:lnSpc>
                <a:spcPct val="90000"/>
              </a:lnSpc>
              <a:spcAft>
                <a:spcPts val="0"/>
              </a:spcAft>
              <a:buFont typeface="Wingdings 2" pitchFamily="18" charset="2"/>
              <a:buChar char=""/>
              <a:defRPr/>
            </a:pPr>
            <a:r>
              <a:rPr lang="en-US" sz="2200" dirty="0">
                <a:solidFill>
                  <a:srgbClr val="000000"/>
                </a:solidFill>
              </a:rPr>
              <a:t>People who hold conservative ideals favor keeping things the way they are or maintaining the status quo if it is what they desire. </a:t>
            </a:r>
          </a:p>
          <a:p>
            <a:pPr eaLnBrk="1" fontAlgn="auto" hangingPunct="1">
              <a:lnSpc>
                <a:spcPct val="90000"/>
              </a:lnSpc>
              <a:spcAft>
                <a:spcPts val="0"/>
              </a:spcAft>
              <a:buFont typeface="Wingdings 2" pitchFamily="18" charset="2"/>
              <a:buChar char=""/>
              <a:defRPr/>
            </a:pPr>
            <a:r>
              <a:rPr lang="en-US" sz="2200" dirty="0">
                <a:solidFill>
                  <a:srgbClr val="000000"/>
                </a:solidFill>
              </a:rPr>
              <a:t>Conservatives are usually hesitant or cautious about adopting new policies, especially if they involve government activism in some way. </a:t>
            </a:r>
          </a:p>
          <a:p>
            <a:pPr eaLnBrk="1" fontAlgn="auto" hangingPunct="1">
              <a:lnSpc>
                <a:spcPct val="90000"/>
              </a:lnSpc>
              <a:spcAft>
                <a:spcPts val="0"/>
              </a:spcAft>
              <a:buFont typeface="Wingdings 2" pitchFamily="18" charset="2"/>
              <a:buChar char=""/>
              <a:defRPr/>
            </a:pPr>
            <a:r>
              <a:rPr lang="en-US" sz="2200" dirty="0">
                <a:solidFill>
                  <a:srgbClr val="000000"/>
                </a:solidFill>
              </a:rPr>
              <a:t>They feel that the less government there is, the better. </a:t>
            </a:r>
          </a:p>
          <a:p>
            <a:pPr eaLnBrk="1" fontAlgn="auto" hangingPunct="1">
              <a:lnSpc>
                <a:spcPct val="90000"/>
              </a:lnSpc>
              <a:spcAft>
                <a:spcPts val="0"/>
              </a:spcAft>
              <a:buFont typeface="Wingdings 2" pitchFamily="18" charset="2"/>
              <a:buChar char=""/>
              <a:defRPr/>
            </a:pPr>
            <a:r>
              <a:rPr lang="en-US" sz="2200" dirty="0">
                <a:solidFill>
                  <a:srgbClr val="000000"/>
                </a:solidFill>
              </a:rPr>
              <a:t>They agree with Jefferson’s view that “the best government governs least.”</a:t>
            </a:r>
          </a:p>
        </p:txBody>
      </p:sp>
      <p:sp>
        <p:nvSpPr>
          <p:cNvPr id="17415" name="Text Box 7"/>
          <p:cNvSpPr txBox="1">
            <a:spLocks noChangeArrowheads="1"/>
          </p:cNvSpPr>
          <p:nvPr/>
        </p:nvSpPr>
        <p:spPr bwMode="auto">
          <a:xfrm>
            <a:off x="762000" y="5943600"/>
            <a:ext cx="3352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algn="ctr" eaLnBrk="1" hangingPunct="1">
              <a:spcBef>
                <a:spcPct val="50000"/>
              </a:spcBef>
            </a:pPr>
            <a:r>
              <a:rPr lang="en-US" altLang="en-US" sz="1400" b="1"/>
              <a:t>Sen. Barry Goldwater (R-AZ) is widely regarded as the father of the modern conservative movement</a:t>
            </a:r>
          </a:p>
        </p:txBody>
      </p:sp>
    </p:spTree>
    <p:extLst>
      <p:ext uri="{BB962C8B-B14F-4D97-AF65-F5344CB8AC3E}">
        <p14:creationId xmlns:p14="http://schemas.microsoft.com/office/powerpoint/2010/main" val="253957650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0-#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499"/>
                                          </p:stCondLst>
                                        </p:cTn>
                                        <p:tgtEl>
                                          <p:spTgt spid="17415"/>
                                        </p:tgtEl>
                                        <p:attrNameLst>
                                          <p:attrName>style.visibility</p:attrName>
                                        </p:attrNameLst>
                                      </p:cBhvr>
                                      <p:to>
                                        <p:strVal val="visible"/>
                                      </p:to>
                                    </p:set>
                                    <p:anim to="" calcmode="lin" valueType="num">
                                      <p:cBhvr>
                                        <p:cTn id="19" dur="1" fill="hold"/>
                                        <p:tgtEl>
                                          <p:spTgt spid="174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838200"/>
          </a:xfrm>
        </p:spPr>
        <p:txBody>
          <a:bodyPr/>
          <a:lstStyle/>
          <a:p>
            <a:pPr eaLnBrk="1" fontAlgn="auto" hangingPunct="1">
              <a:spcAft>
                <a:spcPts val="0"/>
              </a:spcAft>
              <a:defRPr/>
            </a:pPr>
            <a:r>
              <a:rPr lang="en-US"/>
              <a:t>What is a Reactionary?</a:t>
            </a:r>
          </a:p>
        </p:txBody>
      </p:sp>
      <p:pic>
        <p:nvPicPr>
          <p:cNvPr id="19462" name="Picture 6" descr="E:\Documents and Settings\George\My Documents\2006_projects\Teaching-point\2006\images\adolf_hitler_biography_5.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3090863" cy="4800600"/>
          </a:xfrm>
          <a:noFill/>
          <a:extLst>
            <a:ext uri="{909E8E84-426E-40DD-AFC4-6F175D3DCCD1}">
              <a14:hiddenFill xmlns:a14="http://schemas.microsoft.com/office/drawing/2010/main">
                <a:solidFill>
                  <a:srgbClr val="FFFFFF"/>
                </a:solidFill>
              </a14:hiddenFill>
            </a:ext>
          </a:extLst>
        </p:spPr>
      </p:pic>
      <p:sp>
        <p:nvSpPr>
          <p:cNvPr id="19460" name="Rectangle 4"/>
          <p:cNvSpPr>
            <a:spLocks noGrp="1" noChangeArrowheads="1"/>
          </p:cNvSpPr>
          <p:nvPr>
            <p:ph type="body" sz="half" idx="2"/>
          </p:nvPr>
        </p:nvSpPr>
        <p:spPr>
          <a:xfrm>
            <a:off x="4419600" y="1295400"/>
            <a:ext cx="4267200" cy="5334000"/>
          </a:xfrm>
        </p:spPr>
        <p:txBody>
          <a:bodyPr rtlCol="0">
            <a:normAutofit/>
            <a:scene3d>
              <a:camera prst="orthographicFront"/>
              <a:lightRig rig="threePt" dir="t"/>
            </a:scene3d>
          </a:bodyPr>
          <a:lstStyle/>
          <a:p>
            <a:pPr eaLnBrk="1" fontAlgn="auto" hangingPunct="1">
              <a:spcAft>
                <a:spcPts val="0"/>
              </a:spcAft>
              <a:buFont typeface="Wingdings 2" pitchFamily="18" charset="2"/>
              <a:buChar char=""/>
              <a:defRPr/>
            </a:pPr>
            <a:r>
              <a:rPr lang="en-US" sz="2400" dirty="0">
                <a:solidFill>
                  <a:srgbClr val="000000"/>
                </a:solidFill>
                <a:ea typeface="Arial" pitchFamily="-106" charset="0"/>
                <a:cs typeface="Arial" pitchFamily="-106" charset="0"/>
              </a:rPr>
              <a:t>Sitting on the far right of the ideological spectrum, reactionaries want to go back to the way things were</a:t>
            </a:r>
            <a:r>
              <a:rPr lang="en-US" sz="2400" dirty="0">
                <a:solidFill>
                  <a:srgbClr val="000000"/>
                </a:solidFill>
                <a:ea typeface="Arial Unicode MS" pitchFamily="-106" charset="0"/>
                <a:cs typeface="Arial Unicode MS" pitchFamily="-106" charset="0"/>
              </a:rPr>
              <a:t>—</a:t>
            </a:r>
            <a:r>
              <a:rPr lang="en-US" sz="2400" dirty="0">
                <a:solidFill>
                  <a:srgbClr val="000000"/>
                </a:solidFill>
                <a:ea typeface="Arial" pitchFamily="-106" charset="0"/>
                <a:cs typeface="Arial" pitchFamily="-106" charset="0"/>
              </a:rPr>
              <a:t>the </a:t>
            </a:r>
            <a:r>
              <a:rPr lang="en-US" sz="2400" dirty="0">
                <a:solidFill>
                  <a:srgbClr val="000000"/>
                </a:solidFill>
                <a:ea typeface="Arial Unicode MS" pitchFamily="-106" charset="0"/>
                <a:cs typeface="Arial Unicode MS" pitchFamily="-106" charset="0"/>
              </a:rPr>
              <a:t>“</a:t>
            </a:r>
            <a:r>
              <a:rPr lang="en-US" sz="2400" dirty="0">
                <a:solidFill>
                  <a:srgbClr val="000000"/>
                </a:solidFill>
                <a:ea typeface="Arial" pitchFamily="-106" charset="0"/>
                <a:cs typeface="Arial" pitchFamily="-106" charset="0"/>
              </a:rPr>
              <a:t>good </a:t>
            </a:r>
            <a:r>
              <a:rPr lang="en-US" sz="2400" dirty="0" err="1">
                <a:solidFill>
                  <a:srgbClr val="000000"/>
                </a:solidFill>
                <a:ea typeface="Arial" pitchFamily="-106" charset="0"/>
                <a:cs typeface="Arial" pitchFamily="-106" charset="0"/>
              </a:rPr>
              <a:t>ol</a:t>
            </a:r>
            <a:r>
              <a:rPr lang="en-US" sz="2400" dirty="0">
                <a:solidFill>
                  <a:srgbClr val="000000"/>
                </a:solidFill>
                <a:ea typeface="Arial Unicode MS" pitchFamily="-106" charset="0"/>
                <a:cs typeface="Arial Unicode MS" pitchFamily="-106" charset="0"/>
              </a:rPr>
              <a:t>’</a:t>
            </a:r>
            <a:r>
              <a:rPr lang="en-US" sz="2400" dirty="0">
                <a:solidFill>
                  <a:srgbClr val="000000"/>
                </a:solidFill>
                <a:ea typeface="Arial" pitchFamily="-106" charset="0"/>
                <a:cs typeface="Arial" pitchFamily="-106" charset="0"/>
              </a:rPr>
              <a:t> days.</a:t>
            </a:r>
            <a:r>
              <a:rPr lang="en-US" sz="2400" dirty="0">
                <a:solidFill>
                  <a:srgbClr val="000000"/>
                </a:solidFill>
                <a:ea typeface="Arial Unicode MS" pitchFamily="-106" charset="0"/>
                <a:cs typeface="Arial Unicode MS" pitchFamily="-106" charset="0"/>
              </a:rPr>
              <a:t>”</a:t>
            </a:r>
            <a:r>
              <a:rPr lang="en-US" sz="2400" dirty="0">
                <a:solidFill>
                  <a:srgbClr val="000000"/>
                </a:solidFill>
                <a:ea typeface="Arial" pitchFamily="-106" charset="0"/>
                <a:cs typeface="Arial" pitchFamily="-106" charset="0"/>
              </a:rPr>
              <a:t> </a:t>
            </a:r>
            <a:br>
              <a:rPr lang="en-US" sz="2400" dirty="0">
                <a:solidFill>
                  <a:srgbClr val="000000"/>
                </a:solidFill>
                <a:ea typeface="Arial" pitchFamily="-106" charset="0"/>
                <a:cs typeface="Arial" pitchFamily="-106" charset="0"/>
              </a:rPr>
            </a:br>
            <a:r>
              <a:rPr lang="en-US" sz="2400" dirty="0">
                <a:solidFill>
                  <a:srgbClr val="000000"/>
                </a:solidFill>
                <a:ea typeface="Arial" pitchFamily="-106" charset="0"/>
                <a:cs typeface="Arial" pitchFamily="-106" charset="0"/>
              </a:rPr>
              <a:t>Often reactionaries are willing to use extreme methods, such as repressive use of government power, to achieve their goals.</a:t>
            </a:r>
          </a:p>
          <a:p>
            <a:pPr eaLnBrk="1" fontAlgn="auto" hangingPunct="1">
              <a:spcAft>
                <a:spcPts val="0"/>
              </a:spcAft>
              <a:buFont typeface="Wingdings 2" pitchFamily="18" charset="2"/>
              <a:buChar char=""/>
              <a:defRPr/>
            </a:pPr>
            <a:r>
              <a:rPr lang="en-US" sz="2400" dirty="0">
                <a:solidFill>
                  <a:srgbClr val="000000"/>
                </a:solidFill>
              </a:rPr>
              <a:t>The term “reactionary is generally negative. A positive way to say the same thing is “arch-conservative.” </a:t>
            </a:r>
          </a:p>
          <a:p>
            <a:pPr eaLnBrk="1" fontAlgn="auto" hangingPunct="1">
              <a:spcAft>
                <a:spcPts val="0"/>
              </a:spcAft>
              <a:buFont typeface="Wingdings 2" pitchFamily="18" charset="2"/>
              <a:buChar char=""/>
              <a:defRPr/>
            </a:pPr>
            <a:endParaRPr lang="en-US" sz="2400" dirty="0">
              <a:solidFill>
                <a:schemeClr val="tx1">
                  <a:lumMod val="65000"/>
                  <a:lumOff val="35000"/>
                </a:schemeClr>
              </a:solidFill>
            </a:endParaRPr>
          </a:p>
        </p:txBody>
      </p:sp>
      <p:sp>
        <p:nvSpPr>
          <p:cNvPr id="19463" name="Text Box 7"/>
          <p:cNvSpPr txBox="1">
            <a:spLocks noChangeArrowheads="1"/>
          </p:cNvSpPr>
          <p:nvPr/>
        </p:nvSpPr>
        <p:spPr bwMode="auto">
          <a:xfrm>
            <a:off x="381000" y="6248400"/>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8" charset="0"/>
                <a:ea typeface="ＭＳ Ｐゴシック" pitchFamily="-108" charset="-128"/>
              </a:defRPr>
            </a:lvl1pPr>
            <a:lvl2pPr marL="37931725" indent="-37474525" eaLnBrk="0" hangingPunct="0">
              <a:defRPr sz="2400">
                <a:solidFill>
                  <a:schemeClr val="tx1"/>
                </a:solidFill>
                <a:latin typeface="Times New Roman" pitchFamily="-108" charset="0"/>
                <a:ea typeface="ＭＳ Ｐゴシック" pitchFamily="-108" charset="-128"/>
              </a:defRPr>
            </a:lvl2pPr>
            <a:lvl3pPr eaLnBrk="0" hangingPunct="0">
              <a:defRPr sz="2400">
                <a:solidFill>
                  <a:schemeClr val="tx1"/>
                </a:solidFill>
                <a:latin typeface="Times New Roman" pitchFamily="-108" charset="0"/>
                <a:ea typeface="ＭＳ Ｐゴシック" pitchFamily="-108" charset="-128"/>
              </a:defRPr>
            </a:lvl3pPr>
            <a:lvl4pPr eaLnBrk="0" hangingPunct="0">
              <a:defRPr sz="2400">
                <a:solidFill>
                  <a:schemeClr val="tx1"/>
                </a:solidFill>
                <a:latin typeface="Times New Roman" pitchFamily="-108" charset="0"/>
                <a:ea typeface="ＭＳ Ｐゴシック" pitchFamily="-108" charset="-128"/>
              </a:defRPr>
            </a:lvl4pPr>
            <a:lvl5pPr eaLnBrk="0" hangingPunct="0">
              <a:defRPr sz="2400">
                <a:solidFill>
                  <a:schemeClr val="tx1"/>
                </a:solidFill>
                <a:latin typeface="Times New Roman" pitchFamily="-108" charset="0"/>
                <a:ea typeface="ＭＳ Ｐゴシック" pitchFamily="-108" charset="-128"/>
              </a:defRPr>
            </a:lvl5pPr>
            <a:lvl6pPr marL="4572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6pPr>
            <a:lvl7pPr marL="9144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7pPr>
            <a:lvl8pPr marL="13716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8pPr>
            <a:lvl9pPr marL="1828800" eaLnBrk="0" fontAlgn="base" hangingPunct="0">
              <a:spcBef>
                <a:spcPct val="0"/>
              </a:spcBef>
              <a:spcAft>
                <a:spcPct val="0"/>
              </a:spcAft>
              <a:defRPr sz="2400">
                <a:solidFill>
                  <a:schemeClr val="tx1"/>
                </a:solidFill>
                <a:latin typeface="Times New Roman" pitchFamily="-108" charset="0"/>
                <a:ea typeface="ＭＳ Ｐゴシック" pitchFamily="-108" charset="-128"/>
              </a:defRPr>
            </a:lvl9pPr>
          </a:lstStyle>
          <a:p>
            <a:pPr algn="ctr" eaLnBrk="1" hangingPunct="1">
              <a:spcBef>
                <a:spcPct val="50000"/>
              </a:spcBef>
            </a:pPr>
            <a:r>
              <a:rPr lang="en-US" altLang="en-US" sz="1600" b="1"/>
              <a:t>Hitler’s </a:t>
            </a:r>
            <a:r>
              <a:rPr lang="en-US" altLang="en-US" sz="1600" b="1" i="1"/>
              <a:t>Mein Kampf</a:t>
            </a:r>
            <a:r>
              <a:rPr lang="en-US" altLang="en-US" sz="1600" b="1"/>
              <a:t> is a typical reactionary manifesto</a:t>
            </a:r>
          </a:p>
        </p:txBody>
      </p:sp>
    </p:spTree>
    <p:extLst>
      <p:ext uri="{BB962C8B-B14F-4D97-AF65-F5344CB8AC3E}">
        <p14:creationId xmlns:p14="http://schemas.microsoft.com/office/powerpoint/2010/main" val="109146421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fill="hold"/>
                                        <p:tgtEl>
                                          <p:spTgt spid="19462"/>
                                        </p:tgtEl>
                                        <p:attrNameLst>
                                          <p:attrName>ppt_x</p:attrName>
                                        </p:attrNameLst>
                                      </p:cBhvr>
                                      <p:tavLst>
                                        <p:tav tm="0">
                                          <p:val>
                                            <p:strVal val="0-#ppt_w/2"/>
                                          </p:val>
                                        </p:tav>
                                        <p:tav tm="100000">
                                          <p:val>
                                            <p:strVal val="#ppt_x"/>
                                          </p:val>
                                        </p:tav>
                                      </p:tavLst>
                                    </p:anim>
                                    <p:anim calcmode="lin" valueType="num">
                                      <p:cBhvr additive="base">
                                        <p:cTn id="14"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499"/>
                                          </p:stCondLst>
                                        </p:cTn>
                                        <p:tgtEl>
                                          <p:spTgt spid="19463"/>
                                        </p:tgtEl>
                                        <p:attrNameLst>
                                          <p:attrName>style.visibility</p:attrName>
                                        </p:attrNameLst>
                                      </p:cBhvr>
                                      <p:to>
                                        <p:strVal val="visible"/>
                                      </p:to>
                                    </p:set>
                                    <p:anim to="" calcmode="lin" valueType="num">
                                      <p:cBhvr>
                                        <p:cTn id="19" dur="1" fill="hold"/>
                                        <p:tgtEl>
                                          <p:spTgt spid="194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pic>
        <p:nvPicPr>
          <p:cNvPr id="1026" name="Picture 2" descr="Image result for political ideology identificati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8838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76140"/>
      </p:ext>
    </p:extLst>
  </p:cSld>
  <p:clrMapOvr>
    <a:masterClrMapping/>
  </p:clrMapOvr>
  <p:transition spd="slow">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37061</TotalTime>
  <Words>2595</Words>
  <Application>Microsoft Office PowerPoint</Application>
  <PresentationFormat>On-screen Show (4:3)</PresentationFormat>
  <Paragraphs>221</Paragraphs>
  <Slides>62</Slides>
  <Notes>5</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Civic</vt:lpstr>
      <vt:lpstr>Electing Leaders</vt:lpstr>
      <vt:lpstr>Political Spectrum</vt:lpstr>
      <vt:lpstr>Political Spectrum</vt:lpstr>
      <vt:lpstr>What is a Radical?</vt:lpstr>
      <vt:lpstr>What is a Liberal?</vt:lpstr>
      <vt:lpstr>What is a Moderate?</vt:lpstr>
      <vt:lpstr>What is a Conservative?</vt:lpstr>
      <vt:lpstr>What is a Reactionary?</vt:lpstr>
      <vt:lpstr>PowerPoint Presentation</vt:lpstr>
      <vt:lpstr>PowerPoint Presentation</vt:lpstr>
      <vt:lpstr>PowerPoint Presentation</vt:lpstr>
      <vt:lpstr>PowerPoint Presentation</vt:lpstr>
      <vt:lpstr>Bellwork</vt:lpstr>
      <vt:lpstr>PowerPoint Presentation</vt:lpstr>
      <vt:lpstr>PowerPoint Presentation</vt:lpstr>
      <vt:lpstr>Political Parties</vt:lpstr>
      <vt:lpstr>Which party do you belong to?</vt:lpstr>
      <vt:lpstr>Two-Party System</vt:lpstr>
      <vt:lpstr>Which party do you belong to?</vt:lpstr>
      <vt:lpstr>Two Party System</vt:lpstr>
      <vt:lpstr>PowerPoint Presentation</vt:lpstr>
      <vt:lpstr>Party Position</vt:lpstr>
      <vt:lpstr>PowerPoint Presentation</vt:lpstr>
      <vt:lpstr>Bellwork</vt:lpstr>
      <vt:lpstr>Third Parties </vt:lpstr>
      <vt:lpstr>PowerPoint Presentation</vt:lpstr>
      <vt:lpstr>Bellwork</vt:lpstr>
      <vt:lpstr>Party Organization</vt:lpstr>
      <vt:lpstr>Bellwork</vt:lpstr>
      <vt:lpstr>National Committees</vt:lpstr>
      <vt:lpstr>PowerPoint Presentation</vt:lpstr>
      <vt:lpstr>State Committees</vt:lpstr>
      <vt:lpstr>Local Organization</vt:lpstr>
      <vt:lpstr>PowerPoint Presentation</vt:lpstr>
      <vt:lpstr>PowerPoint Presentation</vt:lpstr>
      <vt:lpstr>PowerPoint Presentation</vt:lpstr>
      <vt:lpstr>Remember our voting amendments:</vt:lpstr>
      <vt:lpstr>Becoming a Voter</vt:lpstr>
      <vt:lpstr>Elections</vt:lpstr>
      <vt:lpstr>PowerPoint Presentation</vt:lpstr>
      <vt:lpstr>Primary Elections</vt:lpstr>
      <vt:lpstr>PowerPoint Presentation</vt:lpstr>
      <vt:lpstr>Independent </vt:lpstr>
      <vt:lpstr>General Election</vt:lpstr>
      <vt:lpstr>PowerPoint Presentation</vt:lpstr>
      <vt:lpstr>Bellwork</vt:lpstr>
      <vt:lpstr>Voting</vt:lpstr>
      <vt:lpstr>PowerPoint Presentation</vt:lpstr>
      <vt:lpstr>Nomination Process</vt:lpstr>
      <vt:lpstr>PowerPoint Presentation</vt:lpstr>
      <vt:lpstr>Selecting Candidates</vt:lpstr>
      <vt:lpstr>National Conventions</vt:lpstr>
      <vt:lpstr>Electoral College</vt:lpstr>
      <vt:lpstr>The Electoral College</vt:lpstr>
      <vt:lpstr>PowerPoint Presentation</vt:lpstr>
      <vt:lpstr>Electoral College</vt:lpstr>
      <vt:lpstr>Electoral College</vt:lpstr>
      <vt:lpstr>PowerPoint Presentation</vt:lpstr>
      <vt:lpstr>How many votes?</vt:lpstr>
      <vt:lpstr>What is the effect?</vt:lpstr>
      <vt:lpstr>Presidential Inauguration </vt:lpstr>
      <vt:lpstr>Writing Prompt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Electing Leaders</dc:title>
  <dc:creator>Teacher</dc:creator>
  <cp:lastModifiedBy>Ryan Fuller</cp:lastModifiedBy>
  <cp:revision>149</cp:revision>
  <dcterms:created xsi:type="dcterms:W3CDTF">2013-10-29T15:39:46Z</dcterms:created>
  <dcterms:modified xsi:type="dcterms:W3CDTF">2017-03-22T16:32:09Z</dcterms:modified>
</cp:coreProperties>
</file>