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58"/>
  </p:handoutMasterIdLst>
  <p:sldIdLst>
    <p:sldId id="256" r:id="rId2"/>
    <p:sldId id="286" r:id="rId3"/>
    <p:sldId id="566" r:id="rId4"/>
    <p:sldId id="599" r:id="rId5"/>
    <p:sldId id="600" r:id="rId6"/>
    <p:sldId id="602" r:id="rId7"/>
    <p:sldId id="594" r:id="rId8"/>
    <p:sldId id="604" r:id="rId9"/>
    <p:sldId id="608" r:id="rId10"/>
    <p:sldId id="595" r:id="rId11"/>
    <p:sldId id="605" r:id="rId12"/>
    <p:sldId id="609" r:id="rId13"/>
    <p:sldId id="596" r:id="rId14"/>
    <p:sldId id="606" r:id="rId15"/>
    <p:sldId id="610" r:id="rId16"/>
    <p:sldId id="611" r:id="rId17"/>
    <p:sldId id="357" r:id="rId18"/>
    <p:sldId id="358" r:id="rId19"/>
    <p:sldId id="438" r:id="rId20"/>
    <p:sldId id="591" r:id="rId21"/>
    <p:sldId id="613" r:id="rId22"/>
    <p:sldId id="614" r:id="rId23"/>
    <p:sldId id="615" r:id="rId24"/>
    <p:sldId id="616" r:id="rId25"/>
    <p:sldId id="628" r:id="rId26"/>
    <p:sldId id="360" r:id="rId27"/>
    <p:sldId id="361" r:id="rId28"/>
    <p:sldId id="485" r:id="rId29"/>
    <p:sldId id="597" r:id="rId30"/>
    <p:sldId id="620" r:id="rId31"/>
    <p:sldId id="621" r:id="rId32"/>
    <p:sldId id="622" r:id="rId33"/>
    <p:sldId id="623" r:id="rId34"/>
    <p:sldId id="624" r:id="rId35"/>
    <p:sldId id="625" r:id="rId36"/>
    <p:sldId id="626" r:id="rId37"/>
    <p:sldId id="627" r:id="rId38"/>
    <p:sldId id="633" r:id="rId39"/>
    <p:sldId id="634" r:id="rId40"/>
    <p:sldId id="635" r:id="rId41"/>
    <p:sldId id="636" r:id="rId42"/>
    <p:sldId id="637" r:id="rId43"/>
    <p:sldId id="638" r:id="rId44"/>
    <p:sldId id="639" r:id="rId45"/>
    <p:sldId id="640" r:id="rId46"/>
    <p:sldId id="641" r:id="rId47"/>
    <p:sldId id="643" r:id="rId48"/>
    <p:sldId id="644" r:id="rId49"/>
    <p:sldId id="649" r:id="rId50"/>
    <p:sldId id="650" r:id="rId51"/>
    <p:sldId id="651" r:id="rId52"/>
    <p:sldId id="652" r:id="rId53"/>
    <p:sldId id="653" r:id="rId54"/>
    <p:sldId id="654" r:id="rId55"/>
    <p:sldId id="656" r:id="rId56"/>
    <p:sldId id="65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Enlightenment and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Scientific Revolution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24652"/>
            <a:ext cx="9144000" cy="60333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Antony van Leeuwenhoek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Developed magnifying lens (microscope)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First to describe appearance of bacteria &amp; red blood cells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Robert Hooke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First to describe appearance of plants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Created the term cell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2465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Discov</a:t>
            </a:r>
            <a:r>
              <a:rPr lang="en-US" u="sng" dirty="0" smtClean="0"/>
              <a:t>eries in Biology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18" y="4510840"/>
            <a:ext cx="1864770" cy="2347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089" y="2942986"/>
            <a:ext cx="2271911" cy="1683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Robert Boyle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First to define an element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Boyle’s law 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Describes how temperature, volume, and pressure affect gases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289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Discov</a:t>
            </a:r>
            <a:r>
              <a:rPr lang="en-US" u="sng" dirty="0" smtClean="0"/>
              <a:t>eries in Chemistry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463" y="997827"/>
            <a:ext cx="2574597" cy="2896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Antoine-Laurent Lavoisier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Law of Conservation of Mass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Matter could not be created or destroyed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Introduced the metric system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First periodic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289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Discov</a:t>
            </a:r>
            <a:r>
              <a:rPr lang="en-US" u="sng" dirty="0" smtClean="0"/>
              <a:t>eries in Chemistry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61" y="4082020"/>
            <a:ext cx="3008139" cy="277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41" y="1193505"/>
            <a:ext cx="1875659" cy="2888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Conflicts between the church and science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Church = explained world through inspiration and revealed truth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Science = explained the world through the accumulation of facts and logical reasoning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834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Science and the Church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Reflected in art 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Anatomy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Architecture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Community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Could reason solve poverty, war, and ignorance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834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Science and Society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620" y="1113277"/>
            <a:ext cx="5185380" cy="3632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48348"/>
            <a:ext cx="9144000" cy="5324151"/>
          </a:xfrm>
        </p:spPr>
        <p:txBody>
          <a:bodyPr>
            <a:noAutofit/>
          </a:bodyPr>
          <a:lstStyle/>
          <a:p>
            <a:pPr>
              <a:lnSpc>
                <a:spcPts val="13040"/>
              </a:lnSpc>
            </a:pPr>
            <a:r>
              <a:rPr lang="en-US" sz="3200" dirty="0" smtClean="0"/>
              <a:t>Exploration and expansion of trade</a:t>
            </a:r>
          </a:p>
          <a:p>
            <a:pPr>
              <a:lnSpc>
                <a:spcPts val="13040"/>
              </a:lnSpc>
            </a:pPr>
            <a:r>
              <a:rPr lang="en-US" sz="3200" dirty="0" smtClean="0"/>
              <a:t>Continuing study of ancient authorities</a:t>
            </a:r>
          </a:p>
          <a:p>
            <a:pPr>
              <a:lnSpc>
                <a:spcPts val="13040"/>
              </a:lnSpc>
            </a:pPr>
            <a:r>
              <a:rPr lang="en-US" sz="3200" dirty="0" smtClean="0"/>
              <a:t>Development of the Scientific method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834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Causes of the Scientific Revolution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815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ts val="10040"/>
              </a:lnSpc>
            </a:pPr>
            <a:r>
              <a:rPr lang="en-US" sz="3200" dirty="0" smtClean="0"/>
              <a:t>Beginnings of modern science</a:t>
            </a:r>
          </a:p>
          <a:p>
            <a:pPr>
              <a:lnSpc>
                <a:spcPts val="10040"/>
              </a:lnSpc>
            </a:pPr>
            <a:r>
              <a:rPr lang="en-US" sz="3200" dirty="0" smtClean="0"/>
              <a:t>Belief in progress and the power of reason</a:t>
            </a:r>
          </a:p>
          <a:p>
            <a:pPr>
              <a:lnSpc>
                <a:spcPts val="10040"/>
              </a:lnSpc>
            </a:pPr>
            <a:r>
              <a:rPr lang="en-US" sz="3200" dirty="0" smtClean="0"/>
              <a:t>New view of the universe as a well-ordered system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834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Effects of the Scientific Revolution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Enlightenment and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The Enlightenment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European thinkers developed new ideas about government and society during the Enlightenment.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Enlightenment</a:t>
            </a:r>
            <a:r>
              <a:rPr lang="en-US" sz="3200" dirty="0" smtClean="0"/>
              <a:t> / Age of Reason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Fueled by the Scientific Revolution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Viewed reason as best way to understand truth/world &amp; solve problems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Rapid spread of ideas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Age of Reason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4216401"/>
            <a:ext cx="30734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New ways of thinking led to remarkable discoveries during the Scientific Revolution.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Thomas Hobbes</a:t>
            </a:r>
          </a:p>
          <a:p>
            <a:pPr lvl="1">
              <a:lnSpc>
                <a:spcPct val="200000"/>
              </a:lnSpc>
            </a:pPr>
            <a:r>
              <a:rPr lang="en-US" sz="3000" i="1" dirty="0" smtClean="0"/>
              <a:t>Leviathan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Believed people needed governments to impose order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Social contract</a:t>
            </a:r>
          </a:p>
          <a:p>
            <a:pPr lvl="2">
              <a:lnSpc>
                <a:spcPct val="200000"/>
              </a:lnSpc>
            </a:pPr>
            <a:r>
              <a:rPr lang="en-US" sz="2800" dirty="0" smtClean="0"/>
              <a:t>People should agree to give up some freedoms in exchange for peace, safety, and order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New Views on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03" y="1171003"/>
            <a:ext cx="2048117" cy="2048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91665"/>
            <a:ext cx="7191493" cy="606633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John Locke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Argued all people were born equal with the natural rights of life, liberty, and property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Purpose of government was to protect people’s natural rights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People consented to the government, whose power was limited by laws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New Views on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409" y="3948286"/>
            <a:ext cx="2561591" cy="1793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14923"/>
            <a:ext cx="9144000" cy="61430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Jean-Jacques Rousseau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Believed government should work for the benefit of the common good, not for the wealthy few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Individuals should give up freedoms for the benefit of the whole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All people were equal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New Views on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655" y="4777365"/>
            <a:ext cx="1686331" cy="208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7521378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Baron de Montesquieu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Best form of government had a separation of powers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Allowed each branch of government to serve as a check against the power of the others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New Views on Government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809" y="1667742"/>
            <a:ext cx="2142191" cy="2624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73423"/>
            <a:ext cx="9144000" cy="58845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Adam Smith</a:t>
            </a:r>
          </a:p>
          <a:p>
            <a:pPr lvl="1">
              <a:lnSpc>
                <a:spcPct val="200000"/>
              </a:lnSpc>
            </a:pPr>
            <a:r>
              <a:rPr lang="en-US" sz="3000" i="1" dirty="0" smtClean="0"/>
              <a:t>The Wealth of Nations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Business activities should take place in a free market</a:t>
            </a:r>
          </a:p>
          <a:p>
            <a:pPr lvl="1">
              <a:lnSpc>
                <a:spcPct val="200000"/>
              </a:lnSpc>
            </a:pPr>
            <a:r>
              <a:rPr lang="en-US" sz="3000" dirty="0" smtClean="0"/>
              <a:t>Laissez-faire economics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New Views on Society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915" y="1125856"/>
            <a:ext cx="1871503" cy="2286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83419"/>
            <a:ext cx="9144000" cy="6074582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en-US" sz="3200" dirty="0" smtClean="0"/>
              <a:t>The ability to reason is what makes humans unique</a:t>
            </a:r>
          </a:p>
          <a:p>
            <a:pPr>
              <a:lnSpc>
                <a:spcPct val="170000"/>
              </a:lnSpc>
            </a:pPr>
            <a:r>
              <a:rPr lang="en-US" sz="3200" dirty="0" smtClean="0"/>
              <a:t>Reason can be used to solve problems and improve people’s lives</a:t>
            </a:r>
          </a:p>
          <a:p>
            <a:pPr>
              <a:lnSpc>
                <a:spcPct val="170000"/>
              </a:lnSpc>
            </a:pPr>
            <a:r>
              <a:rPr lang="en-US" sz="3200" dirty="0" smtClean="0"/>
              <a:t>Reason can free people from ignorance, superstition, and unfair government</a:t>
            </a:r>
          </a:p>
          <a:p>
            <a:pPr>
              <a:lnSpc>
                <a:spcPct val="170000"/>
              </a:lnSpc>
            </a:pPr>
            <a:r>
              <a:rPr lang="en-US" sz="3200" dirty="0" smtClean="0"/>
              <a:t>Human behavior is governed by natural laws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78341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Key Enlightenment Ideas 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Enlightenment and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The American Revolution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Enlightenment ideas led to revolution, independence, and a new government for the United States.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1770 – 2.1 million people in the colonies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Allowed a large measure of independence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Each colony had its own government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Started to identify more closely with colonies than Britain 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u="sng" dirty="0" smtClean="0"/>
              <a:t>Change and Crisis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072045"/>
            <a:ext cx="9144001" cy="57859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French and Indian War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Stamp Act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Intolerable Acts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Boston Massacre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Boston Tea Party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Change and Crisis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Geocentric theory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Planets revolve around the Earth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Proposed by Aristotle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Upheld by the church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Old Views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45" y="1921435"/>
            <a:ext cx="2957556" cy="404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French and Indian War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864"/>
            <a:ext cx="9010650" cy="53571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Seven Years War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Between France and England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Control of colonies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England wanted to be paid since they “protected” the colonists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947" y="1261714"/>
            <a:ext cx="3973053" cy="3042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248"/>
            <a:ext cx="9144001" cy="868362"/>
          </a:xfrm>
        </p:spPr>
        <p:txBody>
          <a:bodyPr/>
          <a:lstStyle/>
          <a:p>
            <a:r>
              <a:rPr lang="en-US" b="1" u="sng" dirty="0" smtClean="0"/>
              <a:t>Raising Revenue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152"/>
            <a:ext cx="6565899" cy="54478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Sugar Act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Currency Act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Stamp Act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Crackdown on smuggling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Quartering 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0" y="1959828"/>
            <a:ext cx="2578100" cy="374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902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Taxation without Representation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0719"/>
            <a:ext cx="5203936" cy="4907279"/>
          </a:xfrm>
        </p:spPr>
        <p:txBody>
          <a:bodyPr>
            <a:normAutofit fontScale="92500" lnSpcReduction="10000"/>
          </a:bodyPr>
          <a:lstStyle/>
          <a:p>
            <a:pPr lvl="2">
              <a:lnSpc>
                <a:spcPct val="150000"/>
              </a:lnSpc>
            </a:pPr>
            <a:r>
              <a:rPr lang="en-US" sz="2400" dirty="0" smtClean="0"/>
              <a:t>Colonists used to being independent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Felt taxes unfair – without their consent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Wanted representation in Parliament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Boycotts</a:t>
            </a:r>
          </a:p>
          <a:p>
            <a:pPr lvl="3">
              <a:lnSpc>
                <a:spcPct val="150000"/>
              </a:lnSpc>
            </a:pP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/>
              <a:t>	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36" y="1740013"/>
            <a:ext cx="3940064" cy="3966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861"/>
            <a:ext cx="9144000" cy="651474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Townshend Acts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69439"/>
            <a:ext cx="5981701" cy="498856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Tax on imports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Lead, paint, paper, glass, &amp; tea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More taxation without representation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Writs of assistance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Customs officials could search colonial homes for smuggled goods without permission 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550343"/>
            <a:ext cx="3162299" cy="4560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151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Boston Massacre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5273"/>
            <a:ext cx="5425617" cy="51427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March 5, 1770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Crowd fired upon by British soldiers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5 killed, 6 wounded</a:t>
            </a:r>
          </a:p>
          <a:p>
            <a:pPr lvl="3">
              <a:lnSpc>
                <a:spcPct val="150000"/>
              </a:lnSpc>
            </a:pPr>
            <a:r>
              <a:rPr lang="en-US" sz="2200" dirty="0" err="1" smtClean="0"/>
              <a:t>Crispus</a:t>
            </a:r>
            <a:r>
              <a:rPr lang="en-US" sz="2200" dirty="0" smtClean="0"/>
              <a:t> Attucks</a:t>
            </a:r>
          </a:p>
        </p:txBody>
      </p:sp>
      <p:sp>
        <p:nvSpPr>
          <p:cNvPr id="5" name="AutoShape 2" descr="data:image/jpeg;base64,/9j/4AAQSkZJRgABAQAAAQABAAD/2wCEAAkGBhMSERQUEhQWFRUWGR8aGBgYGSAbHhgaHCAgHBscHB8dHCcfGh8jGhwfIC8gIycpLCwsIB8xNTAqNSYrLCkBCQoKDgwOGg8PGiwkHyQqLCkqKSwsLCwsKSkpLCksKSwpLCksKSksLCkpLCwsLCwpLCwsLCwpLCwpLCksLCksKf/AABEIALoBDgMBIgACEQEDEQH/xAAcAAADAQEBAQEBAAAAAAAAAAAEBQYDBwIBAAj/xABAEAACAQIEAwYEBAQFBAEFAAABAhEDIQAEEjEFQVEGEyJhcYEykaGxFELB8CNS0eEVYnKC8QckM7JTFnOSovL/xAAZAQADAQEBAAAAAAAAAAAAAAABAgMABAX/xAAlEQACAgICAgIBBQAAAAAAAAAAAQIRAyESMRNBIlEEMkJhceH/2gAMAwEAAhEDEQA/AEGeqlSZeIv8RMk+cz9sD/4owbczba3ywtr5hQx0kmOcWHsca5OmWufCOp29uvtiFENhtbibA6wRA35e8Y+v2gYtBAI9evO2Pz5EGYJI29cYUeBk6gCBtH98I5IKDKOfnYewF5++C2oqpXvPc/WJnfnAwBTyrUwZIECxE/v6YU5rMk2DWHQH9/PC1y6YaHLVaJJ06gRuI2GDDwylUTUu4G2/32xJ6yV8/X988a0My0i7e256fbDeN+mYcZGkxYrJldpEwOh8r4c0eD6h47ehEH9+mJ2nxd9RAJEi5jf6b4IXiTkS2uLxqtv+9ztiUoS+xhlmeDAGUNhY3FvngPMK6KHBgLB3gSMe+G8UWoSmonpNiQPcgjBOY4KKhBDMegO0+nIYmpNPYaMcvnqtcaREHZyNhzgG59RacMMpw7QAupIG50c/Px3J6xfyws4hk6isGpq1gBaAQIv+zgjL8WbSjMOqjkDPI3+W8YZv6Zho00wTqm+5XxeQF7egHzxnV4wzCCduXOfcnHsVgR4yCd43j/djH/DkqGSfCZgDcxyjY+vrid/Yf6FGZ4kQ0rMfoenXDmlxdVpJqks4kiZO0mZ5DHwcDyx8BlupkyJ6adonA/EOyrU0apTbWzTJNiBsB8t8PUWDocZXi9OqdMbfXlb3tjWpw+VBpxvMSLjEdlcqyN4Wgi0bEzcwTY4qOFZRqtMFSEbcDl6euA410FOw/heYIcqbMeVuVoE88N118/rywHlsp+Zwuscxs3+b1nB9DMXAODGNIqhZx3jVOgo7wMQxjwi0c7mAD5TiXzfG8m6rqpqypsEYqFB5MDA26E3tik7W16dOgS+ltR8CsCQSOunmJtJGOYZ7N06rotkXk+iCvkdJM3kSTOLwiieQ0q1kWsWDlFJMafyjythlX4sop1Ihk/lYklvMiIA53vgGg1BUCtzVvEVs0TteReBa5wseo7UwAIWfqbQSfiA2vfFqskgulUAliLiLEEKQd167fLG9cUKrfF3RgzqmPILAFj54VXJB8RPObxNjMeWGLcFzEpKSassuxJtMnn54DS9hM6HZqs8FCrajHhYWiDLXsIwHkZBMkWI9zP0w3q9k66UzUlQqrJvcdAYBg+vlhGrHXpYbmT73B98C7Cxpxw6qdN+hKn1MG3ywtRmgqG5bb4psnw8VECAF/GDBbSCOYncGP0w2yvZvLUKhZnVgVeaZNxtAEbEQQT6YRTpC0R9PhtSpOhRYT0iPiJ6xgns/VWWLLVYwLUgDHrqU4teD8bpFnSjT00dMhogA7kMT8V74Co9mctXJei7QSbi+5mItEY3k+0PGJJNR1vAAUdPuScM2r0hfUCRaf6dBywqzdR4gwAeQH7JwETEx+/QYdxsQdZfjF7mZvjejx9QvUE2N/wB2xOahjwxMC03tgeNGora+YWsN5B9rc9sYfhqVwL+XK/thMdaDmJ35fpjE5hgd/wB/1wnB+jDlOChgYaADgWrk+6lT9Nvnjzk+JEDTeZ6bfPrgupWFUTz/ADA9Z5czg/JdmAaleShnY/fDCpQap4mMUxy5segj9dsY5ngtU6fDuZib4M4gW8KKAqIPDJ3J3MDr64EpIIC+aCNCgiNov6meeKDhHFZUeIGN/L2wmPCKhs1ue+87c43wq1MjbneCeX0wOMZI1tHR3qpBi8i8bb4/LkUb4gsb+vU+eJTIZ8kwhBMSdXL54LrcdZVlSvtYE9BvjmeNp6G5JjLPZMK3hVvXlPkCefXHlZQgpSmFUCBsQLwZ5zgDKcSZnVnJZf5ZkSdpIHntGH+crWGksQZvtq8v7YDbjoJOUeNw6yGhpj/JDc7dMV3B+KI6tLTpsQeS8j6YxyaiQpuGnczvY78vXywtzeSOWZzTkagVgjcEW0x+vn1weaY3QT2iyiIsqviUjSR/KZjzEH7488Iyw1ahKz4gB4b87SeuPmdzS1KdJFPiJCX3hRM9dN98A0eOmm2ip8SMVt0+W0jGSdaEdcrKwVSyhlE3hheRePbB1BAbjz/fywBwvPBwWsZPLrscG1awVSReemHi/sstgPavP0aVGaiswnw6IkGN5O07dccz4lxek+pUyyUw192n2J+2Ok1qqsPGBc+Vv74n63ZSmatNqZVV1LqE3MTqJJBkxi8ZLonJNkMvDKpK+EmTpUdW6ee84p8h2YDZYDUwuTt+fYyZMiQIjB2f4kKCM4Gpg7rTbnTIgKRyHP3wDm+19WqtKnBDeHUY0hmBsfS8Hzvh7bEqj2OALQy9bvXgWNraovAHXljOp2np06VPuaRiDMmWSSRYidJ5jyGNeL5zvssVrR3gJMqDMcoAEGwgk/PCXIZmitEh2BBjUBvMyB/mgST8sJ2BumeeHcYzFIsFBl+osSRJsbExHlfAXH8x3tUVLByBrG3iWRbyIj5Yc5esjiV0KFBCljG/xWAkAAAe3PAPDQjMzsJZpGrSAoPKCfLy5jDp1ujWMOzfG0VvHKhRMxI+l98Lu09ep3ssqiQDqUfEp23HMXj1x8qUKVOEaYIPim4PIkC0RgTMVnHhqFyrGV1/+w6fYYCSu0blYKuaYAgSRbn5f0wxqcWdaaIvhUXgcydyTO/lgarWSbreNzz62+x88Z5fN6STpG3rA+RxSrCmb52kykluZPz/AH0wPSoFpi/L/nDutR1vEeI2HkOvthlQ4MlOmoY36f3/AFwksiSFTENDhTHV4Z/r84OM6nD/AAsyXAg+YjcEcsUne0Z08/WSfblgfNZFajWBXlqG58jiayhMq9HWgP5CAT9o9B1wtrZM3G8cyMUVHJKEC7QI6x7Hz/TA1TLVQY0h08xta+1xhVlBTFfD+FFmI/LG/p+uGWYo0qWkiGccyQJ5QcC8dZkCFCVEdNh1FtvPfCWqXI1EG83w+5bHRQU+0kSwRRH26TOCf/qVWWGpqdQv54mjw1qenXEmDp8jtI/TBh4eCdJq06bxIVzpkzzMFVMX8RGA4RMrKEcXTSBbfb97QMA55w8oy2JkMIn62OFVbhVVPjU6SJDAypj/ADCxB9ZwXRzSsAB4Yi09OnXE5RS2mHrsbUcjTqUlG55lTBn5dMT9bKtTYoV22P8AT5YoaCgGW5jwm17XxvxHLKackgsTYzt6dcSjJxdmaQBlcucuqlpLnoYEcpPkPtjPO9onUMd7WBNpBgj0w1y2WBUd4ZZrsSYAH6+mGFXs7lqijUAehBPPmL+QwVJN2wpA/Zvja1tBlVdiYTc22j2GHmUzlPMM1OzMu8i3Q/fETxTsjVouHoNrVfh0/GI3n+2NOy/FzTzDF9nEN5EmzeoOGlji9oyk06G3afheh1ZNPhImTsGNrbxgVOAI1RmLeFlJEDrYR7nDnjrg1ShYEPDqQATAO3+YTffHirn2puomFUhSI8JDCAdpXqfbCxk1oXVgvDKjDQmqYZiYH5V8A8hf7YoaWcUo0x4QSTNx5xvtgLjPEly9IMQJ2AMgGOUgW98TOY4sK9eaBVSyFW1XBtfbfe21xvh0m9lbpDzM1kFI1idVNb+G/MW/tjKvxSjWyrkMO7EAyI0yLTfrGxxE8Rz+im9K/LTuALnUYI5zcdcC5fLGooWmxJMTBPkTIjYWM+WKwx6FlI0rUwj+J5pvzDXI6wdr2GGdDMaiyMmooYLCwIF7WtAE9LYR8MzQWpL+IGQJEweWN62eq1CVZognyPlJ9LYrRFhvFM9+VXnUBBEGQdwSLA8sLsnwwVairqjUeVxPucE8GyAJ1EKeYDbRIFzI68rzGGneUkqwrpOrwtoK/DaDDFhewI8j1wt8dIKE2Z4dTpIC+qWEpA36mZuJ/d8CZbiLJIMxbc7D09MP83WSnSpvCvUpk0yrGQADIIXZtyJPkYwszfEadRWXSirMqwFzuYa0mSfLbBUm+zSQLmyr1DJIXceQ5e2G/EM3SpZdaQHePvM2UHlYe84S0HIbqf0w4o5QLQqVSV1sdImYAIM+9vrjSfRloRUqWsmeYJGn/nBCZQbiCNjJ2JuAOtpx+ytMG5EtNoIm21vXH2pRliZ8XMR/UgYezWOnzJViEplS3UnUR164JfNDxTAEz8UyY3v9sBZwFajEGAb2Ek9cDJSYkGN7qOo6+QxBxQtB3fKviQCW33wDV4myCNUz53+uPVagyrq8lJg7apj7YzpcMeqJRS0kXnfyxqXsZI+1uOVORK+QN+mCOH8aYMdZN7mcacU4aqLl3N1WFqDpJPn5G/phlm+zlO7s0KseI7aeXqSLWnCvjXQwuzNT8RVUEmCef7g4K4jw2nT0d60ILwLsw6AD7m2F1fiyUpXLiT/8jcv9K8vU3wqquzEliWJ3J/rgqLGoN4hxzUT3a6AeZux5XOyjyX64wo0FNJ6jTIZVWPMFib72GBqm+Daaxlj/APeX/wBGw7VLQYnzJ516RIpuwncQb+u4OGNLiOs6qlMMZu9Pwt8gNHzAOFSAE3HPDmtwzuUpGQRVQMp59CPY2nniUtIokbU6+ppp1fEbRU8JvYwbqR6kY9ZfUkvVG3wg3UTznY4HpZVmPhBaN5v/APz88eFrMgkahP8AK0D3BmfniWugcUfOIcedm8IMbSf7fbFH2a4wrIQzXWSwPIct8Ksir1QzdyrhY1EeBrgwTpBUixvGJ1qBY1Hp6tAN589gYscUjGLVIRpxZ0fg3GBV1otwswY58jvF98IuM0tbau6anU5krZmE6haRJicL+xWeArFHMK6kE7QRtHnbbD+pnO+SqfgemR18RHlykbH1GElHhIXsWPxHW1NlEaKem/UW84lojDTM55QKZJJUsQ88tSgFQLdd+UYw4nwvvlQoLq/LYAgMCY8vqMDcWzKU6tOkh1yw1tJ3Wx0nYTPTljPdASrse9q8+i0FD0+9Umd4B6QQdyPaxxFZaGd3poEIsFny8RN5Hri0HC6NWnTZjK0gRYmADciNzG888Ruey6ise4rq2oHUVXTAMz1tEXxaDDL7BeIZsGuGZSogRMNA32iDONaWdQnXpZWCmIAlpJJBIG3Ux0wuRu7c94GNvyneejDl6YIHEV1atGqNgdvMnr6YtWiYNnKzGCF0hdpFx8hHy59cF8PZVpyzAk/EI+EH83+Y3IjnJx8PEdQC6ZggAEkg+V9hPnA88CvWX8um+4BYehIi/OBywTUHPxMLIojVq3UzcjqsxsR7csA2sSYPMtaPSNxaJGPb0Cv55sPgtuJjryE3xv8AjlgKo0RcEAEs1zdtzK8sLRjB9BQHW0n4gFJAPr9CcfUNR57t6bDyMH0hgD8pxVZPjFRcsdDKs2l2J0iLnSB4iTFtr4XZXh2Wr0qiIGNdVZxVJ+IjkQNgRsMDlQzQipcJqjxMvnBYDn88PK/DS+T8I8SQ5A6GxBM3ve2JzL8ScQNRtt/b0xddmc4GDKAtwVEibxYQfPC5GzJEWF+ErZiYMG3pbfG9CqoBLJqBiI2BuSMUFPs5VWolSusUyzFo2QdbTE8r9Mb1uz1RqKfhtNQSdUWg9I6AAefWLYzyrVA4saZ/syf+4jlTBj21fp9cNMpwQQpCwRTvKxM6jE89vTCuvxJu7c6y0nST1GjTbrHLB1PjLIFCsRAUf7dMAD/8icJZRNGP+EhmzhOkr3i0hqHRRg+rwBUq0xSCqrDZQPQEjrOBqOc10qnhRmqVGeWtBkrPkIXGicbHeQYV9M2uIsN+oAEYEhlRL8Zroq92yPVYWKgELI/mb6wvzGJvNZ+rWs5JC7DkvoOQtGOonjNTWqKEem2ok8vEArD10+mIbs8+iprf4VAm0+HUQbc+fywYy0alZPd3HL7jHocvD9fly+mOg8B7VUXeooossywLIGEgc5HhFp6Ymsm1buv4NPXUrP8AEVBCgSYEgiTHyw/Jm6EQoyCOvPn79PfB4pTlYH/zj1ju+mLvIZVu6Zq1BA6lgVVF1NpHPYBj5YB4Dkg6Zhq9FEIqU/BEhAwgNE2nVJvheVoyRELAG/3GLPhnBhWr0EcP3SUReCJJEi43Ek2kYaZrgmWMkUliJJEjbr8sGdjcq1LJO5JJNOYJ+EnYX6AC0YR7Q0e6FGR4TWArigCRUPdKYj+GpknU0gTZbeeFDZJUJBIYqDPQQCfWxxW5PiKyUTZfO319cFZbL023RdVRYNwZAtYxtGJWZ7emTWczOjL5ggiRSQTt/OAbcyThVwXhRHD6zwSH6HbTf5XwV2myRRalMEnVUpj1AFQj9MWHAOHxl1pBVYaZYG1mJHyMfTDp/EzXJ0QnZbsya9Ko5IAAIUzcVNx7EYdZXh9S5YaqjsadWBuYsT8uVtr4fZPh65dH7seFiQVkk6lazTtcC/thllElVCQZIjVbVp8XzF/lhZSbZo4/sw/wB9DIIJ2iN4p6b+fPE6/YAnMICdwWBNrCAPqSMWFJKtMMXOo6iwC8p5cp2OMznwazNBGhNjuJJkH5Th9LaG4W9gWV7J1EoulKp3bE7kBtMTMA2Mj5Y55xfs7Wy1RxUDtU0ErpXwhZPxWiwAMDrjrw4o41eAkmLCLzuR6Y9JxFj4nAiwuu1/oT+9sGM0lo0sfo4bxHglYdz4f/ACAaANxO2qTvM/P0xR1uzC0Mqzt4XEeGA15APLaesb3x0zMqh8TLTDKACWAmxNvMc7YUdoMqrZWogEl6qLJi/iHzxnOT6E8VLZzjjvDqiUgyo6gQ+toEbeEWuTMkKRc7HfCXheRLsXJIQWJtvG0E7k/PHYuN0aZydcFFP8I6QfylTAYTteL4TcM7K5RVpd7T8fdx8XhJM+JhtqkyMUjl0JLHs58KJqHuxTN1BRoIMRqBvZpEm298eeLcIGXhWJLMupVmQDqInlyE9bxjsNHhlGiqLpHhAAZomFkLyG0mw64nO2/Z7LnLVKyqdalVUAgAFmEkiJLFSN8DybN42c54g1QLS71QqlQVgbqDY9PLHnh+fNNiaLFTF9X9YtJ646Dx3gL1RTSkKCKVQNchwmkEFyeQINgN4vfEt2g7PpTrOtMqFU3llPQxuTqIkxYbYopxYsk+xVTCaY0hpvqW7A7GPbl6c8P+ziaKqnkGFx+W99RmIj64S51mRStPQUiQwWGIsbzcWMQZBw77L1AZaoACYJG0hdwBsDtH7GEyXQELuO8YqCuxDsxjRDU9NpMqVuCRbxDHzJcRzFFP4Jc6iSYEmdjY2jz5k4pePcMpd8netUZqy2YA2M/CSW0gEAjUADbEzl+LPRJRw0iRaV0gGI8IHrecBVxSQW6ZV8G4hoqvTcAqQIMbEbj3BiPLDDu1eipCKzTBIsSAY+mFT0F7zVTlQIaORIGk/PBGSzQRam3gcm55EA/ocTtlFxBnytR1p6QYgzA28bWseuM8pl/46iogOpD4SPhIEj6iN8McvmmFKnoCswCzMgQ0k7TcE4H4hxClTq0+8XxPam6kwrDkb+fywX3oCCstxPLWpUTS13KxvteCcTuerjL1tSiyrPrLt+rY04lmEzeYTSNDUY11FuvhNvOZ5+fPC/jVnqLUNljQSPiE7f0wY9jSr0F0+000KdPSdak76YjSUtz1MDJwItd2qUaSP3aKRJdoTUb+IxvFr4cdn6KNRdf4KKPzVKc1OYJU+WFGaru9RcsF0rrka7M3Qknrg+9AiumHcWzlem9cEspcydLalvuNQt8MXGPlTM1Goar3qojATcLSgAgbnGv+DMolwyqpMqBdxEiItG9+QknD3sllnrBwGNImqTNM6dKrTWwI5QQPnjnhKuy848loV8KyOZrM1MBgtTxM7qxCqvLlJawgYt8zwzMChoooxllmYmNQLEkxNgR1x7fh1ck95napvsiqtvYTjenwKiw8feVD1d2P3OA8t6HjipEbS7M11ql6j06YJJhqi3E7b9MM6XD1OkfiFGmY0qzG+91tijXhCLZERQB0nbHs0hrVNYBYEgbCBEz7kfPCJtg8CW7I7imWV6lMK7Oda6pTTGlWjc856Yo6dHu2v/JpI6AXHyxgMiO9apqBTWAAAZJSUYRE/H7Xx7qZmqWDPp07NNmJ1FR18jg/2FQfaChTkltIBPPqPlgXL0mXTF9LE3J/MST9Dj9lG0VjTYnqZM3MX1AQQZkD2wRTytRSy1aohm8OgfCBy6394xlJO0aUGqYVqJBgE+VhgU5Nizk/nsecL+UefP540OVAhzUayklQZmPI+eCC+pOUsCQACp09PkR9cU0apGbUSShM+ERbmcZ51CysJiYiOUbxgBdIVqiO6pTEDU0AAG8zMxaDzxtlsx4yDVmDqYxcKRqG4sLgYHNdUZ45adm2YyhqQT0g33I/vjDimV8CTyqIevPn8seu8YVVfvLg6SgMLqgmT7EHHrN5NnrU6gdyG8OkCQu/QiPFeTM2GCkoqycrfbAeL5VhReCfyhfMMwkfP6DBlTKkpFgGtMwTFh8h9sD5/iSwS40qTHiGkqqu0kC8SRvNxhZRyKIwquXqNUJfSYOkEAIxAtIEcoE4RyiHi3sfvRbwlx8IMmQBfeZ9MKOL8LY0nEgrUqUzG8HUB7+EfQYb03BYqAwlQNwQIJHnB2M85x5rZICoTpJLlQWmQQI6xBG3pGG66NtmdHLuRqEbeEEc4gT5cscx7WcLzRY1s0AqsYEctNgBNwpMwDjoOeemmZQ1A/eJpFMgwHQnxGNp8N/UYA7U9n6ma7sFp3gmYA3NhEzbfphsU1F6Jzg6s5TSzIXSSZiDt5zA6YpuzxSC+mQTOkEWGxt1tPthR2s7Ntk6iqYOpAZBm+xHzGGHZiswSFK6uQsNgd5ny+WOrJuNkFod9rqGYemjK4FOJ0g/CyiSAfzb+ftthHw3iGYUStJKmw1EcjcCQes4K4llsy9B++2DAhQNQAa5E8gLX62wryvDK5XUtJ2QHSQJs2+wbpv54ENKrRn2NjmSXiQV8uuPVesR4SCdR2AkmBPLkB1w54yKbg06KgVAhqCFUa5LSqgbkG/XBvEO0tHL5XWCmqB3VOIaCNMmwO8yZwO+gKG2CZTh9V6a1EB0MIC9YsCBG3n0GAuI01q0WVzbly0n+aeXPG+U4umZR3bXSqESdiNJWEUGLU5G24ib74Jr8Co1aRVao0Ky6vD4vEJ2mCAeZtf0wGuLHUUQvBUJlAY7wgT0GDc7llOZZXqWGky53MeQ+2KXh/ZrKUCNdSow1fGbJPIkqLRbc4/ds+x1OgO/VjpMah8QG5BBi4P9MZyV2M4y9ijK5inSEVXo1EJ5G95w54nw9H/DpTJZiQtImNRBBJBLEbRucTOX4YlVFZF0jxSxsIn4j5AEeZ2GGVXjhOYy6UxLowCg8htfqx//AFjnGFUbehoypUyo4MpGaNDMOiMy/wANSZlY2B2aefU+mPfZHIGg9Wk8SlZ5g2INMFWvviczvatanE6VVAG7uVBkgNNjf+Wb7b4pOK5qqrK6Qa1aoxKzIRAoCgkWgLefPyxOaUdeyqv9Xoojxaisk1EGkw19jtHrjxxDjNOi1NTdnMICwWfnhD2Y4IuTFY5go9R6rFfzaeZAmbw0kgCx3w0q8B7ytSruwZqJOgkeGHAgA7wu0xvNsLxSZVZG0EcQ43TTRqYAFgrxcoD/AHI25Y1XIuKpc1B3Sjw6xyPMtG3MnyE48Nk1SotZwCxZZWJhiNIItM2tbBOV4vSzXeUl8QUMrxIn8pgkDzvvjV2LyfQvo5+m7sVM6VWGH5tVy19xqFsD12LZhQD4WUmOjSAT7i8Yyz3Dhkxp0toIBFTctpEaSFvIAA88ZpxNQBmBIQggAi5ZbH/T6G+IyXwv+SsZVKkHrT1ZpBeNSyeRCSEHzM/LAfCVapm8wagqU0psQo8QVzN2BsTHIcpJwh49xbMOIyrQdWtnBgKovDE2AxY9k+InNUNL6GdQA4Ewwa6sZ6/PDRj8TTl8j3w3iBanqrAaiNA5SyyXAG07e4wKXrVKaMJLGpdZgBRLaRykQBPO/XBKV6DBqjFWGWNRWHI6RM+bbCfPG+a46n4RK4Eq/dlQORZhb2vPvinG0rIt0e6xjWNOoC5DRt089yMeMnllUaUUBoLMJ5n15cgMDLmAHq0yOZAPODcffBfDsyAWci5IHyH9DhZxVoeLEnaqlrNE07Mj6m8SwQIB1CZJG0RgXJ5xqQRVSFE6g7r4pa5B18txFuWPvFKKjPt8I7xAyg7Frg+XnGC+LqpywoFVgjwOgBVFmQSNxEX0yBc4o3pURScm9DDiPGlAA06k8JqkbKjWEkzqJ6Dlc7jE1RFRKtTuv4ikSn+WlGoRNzyHrh13IelUy7N3ZqqAugjwgbMDzkAX6csIONdlcylWjUoVAgFIUXJM6TT2tz1CG5c8LKKlJM3JxVD7hubLg1CIBYiVG51EBSOthJH98Z1M4hUNUdERmJ1ao+GYJvaYBx+4LlSadWnVXSrGfC1zO5J5GSdsCZbhFGgrqFGhWAOslgUEETP5hJ9xilWxLpUY8XrqaSNUrIiq0XN9LEBSDB3Am2+D0zRdUrIwYKxGoXBUyvhi20Yh/wDqJlmFSmSESkJIWmSSVlQHbpM6BHMH1x74NX1UqFOg6mpVdncA6RTvAXooC32ucK8WnJMaOT9rRS53K5LNgPXv3Q0liWXSDtMbAxZjiK4xwP8AB117pi1GqCUYEdfEnmRYzzF8V+V4oHqPQdT3iiHIiSJ3Ui53Hlhd2uprVGWCxrNUpC7wovbn1B88MpPoWUUw3gOYWGp1VsyiQwsYvt+nkMUOVyqICaaqus6jyknn62xKUKIyarRKNrOkEmCCuohmEHf9DOCM3x4qoLDUuoqNI6AGTM9YxJZH9D+NIVZbjmUp12ZmLladmfbVOqApuDYe+Pf/ANM/ji9fMn8OCi9yv8ok6S45KVvFgJxBZeoO9VnuAwJnY46324z9FuG94p/8iDQo5a4BnnCgTfwyBzjHc48dIjHa2B8A4aqNTRV70FSNQ21MIZzP5e7gDoLCJwy7ZqEoCjRM1G0KWMatEwOXXaenlhJwbMVay5Ze7dYQjSJU6RAVyVhiDE3xYZLhdGXZrMSsmbkgWmb3mfbEptpBxpNknxLgdfK1KJoF3pVJUh2DywEknkJvbYm3PC7jVbW6ZWoWWgChgbrq2UbSQW0wTyxfcU4OzoBSqkBEIVbHxcjcfFM45TVqVPxP8dXdKbguBeyXNwY9TiUJO9l50kUHHeEUcs6JSqOQq+JGK/w2Yyk33KrsTynEe1dqWZSobywb+v0w/o8SLt37G9apLc5DEqBfcKAPPCDilQPUAUaVW3mTNz88UwSbmyOaCikzWhRprmGUmFkhTzE7HFpn+LikuXquP4lN0FSnPxCCp08iChMe3TEFmnLVS2+30/4xX9o8igz2Terai9NC0mAoWZ9PbE8kU8iZ1wm44WqLjg2dpVNLpDsi6UZGDtosBqUeJWAEG3IYH/xGnSqmhRvIB31ETsL3HS9/vhnkkyzd3ppIXMBCoA7tN1Mi49d742zvZmgTr0gVgD/EG7f6+Te98H+UR2tCbN8bNG9eADVpqqrcyGBkkWHh5G/TAXZastHNVOjs8D/cDf548cRKjL1HQAalLNaxZbzHWRBO5wl4bmijUahgl9TE/wCtTMe4AxOSdpoyaZ0XtVlkrZdqVRigcWdd0cXUj3G2EvCeAOuUo0QA1y7kgwWgwY5gm5v9zj9xLjK6stU+OGICyAPhLTexMLAwypdp1rUldCVQsFPJ5J0kR+W53wJLl30MmovXZAcTzz973Jp98y3lhCTcT3a+EgGAJx0zs32dTL0lt/EaGdhbU0WB5QNojE1xDKU0zhJu1QqYmYAEx5yxnF3SqQt/3OKY4pISUnJs5pxfIjKmvl2JNLMuShFiJIJWYuQL+YjriwyPAkbJJSCgeBY8mWCp9m/XE12gcPxGrSaSDodP8tZKfL/UkqfMLiz4RmtVImNrfQH7nA/cw1as53lOMVDmijrDs4Dc4M6SPMAjGOY4nmkzb0praKr+FxP8NEJBaNMQfPkMPc/w2hVzxMrrkMwDCdtys++KmjlF5sxHSAsz5j9MKm3phSpEE/aMVGrVETV3dMhAQZJF2McvDthp2d7Q084HAUAIoIvJBIsQTtEfXE/2yrUMvWFPKrpY02LGSRNQwImdgp+mA+DhsvRzGiVY01VItfxCfbfC6WmVjFtN0MMpxoImqgpqd1qVSxgKXfpBssgx0EAb42yfH7pT8AVmdgEvMeEs3MzE7z5WxlQ4YKffETpqDWBFzrGoARc3xvwrhqNTFIpC/mGnSWAILLO8MAdt8Wco0jiuUpMKodpytUquh0YwCGBhhspM2BUT6jAvFO0eXp6hVY+OSUjVfYnyG3lPrhTxrsjSo5icq5VGXvNJUkfGSomYGmI5m+JXtZme8zNRojwqCOUxePU3jGxVLJSf+DzTULZlxntA9e0KqwBZbtp+HUd7dBAF7Xx0TsvlxmKlPMZbugqUwjIgCkMR4ieYJIJnpjkhXyxbf9LOODLVK0gkOEW3XUb+wJxfLBKGicJVJWVfbHOtlXqV+4PihSygXUBYLE7C5WbxAxBcIzQq5oVmHiaopCjZSx0jzMRH/OOx8Rzy1F7rSH1cmEgja48xOOZ9oOA08vmQaHgDaGCT/wCMqSfWLSMckMiqn2dEo/Kxh2nzdMV0JAhAAfUgHcX+GwHr54Oyr0DLuSUbSQGuJiJAFwRBGOd8bruWbVeWHtAGG/Ecvro5YyQTTMjz1HA49Nse1tJE3TpsXAVZabDqfS/PF/k+NZjOVDTzVABAupAUIClSCDfe1hGAex+QRqbFhJZrmL2+GPTFTnQKa6l/KvwzuDY+hG/tjulPdUcSAeE8YZc0zgydNiFuekAiBPnERi5yYc0VquRMat9j0Jgzz9+mOednci7Ma1Md4sknxBYmT59CY/ri44Lm3pL3VZYY6tIF5E4SW9DQewscUdqtOkqErGp35ATZfXmZ5dccz7Q57MZLPZulRZQlVtWkqCCD4xEgxucXXHuJ/gEGYFM1U+BlBjSTdTMWG4/5xx7jvHamazD5h/CWIgDZQICgHew+d+uJQivZaZtm2LUATurEH1knpA3Btgvgz5Su4p5o9yQPDUTwgkfCKkA238Ue+AuE5Z6r90D/AOQEgk81vzHSfphlw3swYzYa5pU9wLat7eYjGhUbBOTdJgD5YDMBVYOuuAyzBuIiQD9MW3a7jjLksk9NUcOGBDrMQJ9tyMJOzXZhq9M1rL4yFkG4AiRFt8UNPs6avDssGDVCpqEqG0xJi0iOWxtha3bKylcUkR+V49VSrTq6EpFdJ8AjVTJgySek2M4va/bRDUVaKmqomWBgEn+WdwOuJPM9myBTZtdNlQLGkEbkmQdwZxnlAKBXxeG8ssAmdjpKkco+uM5xfRJcoj6lWFSkBMLUJLR/KTBAJESdgcfKHCqhWnPdhUB8BJaDB3OzG/QeuAKnFNBX+GwtCsyBdXORAAIwXS44CBP0viMp10h4wR54y8ZUJoUEMDc6dJAt4jZbkX5xBxU9iuHU6dGAp1MAXLDc7nfz54gO1PGiKYCNpaZB5+2+OjdhUjKpUeoalRhfYBP8sCL9Sb4rGLlGxdcya4pm3XN96w3CkDmtpvNiJ546RkyGpKZmYvjnnFNNRkpkm1NGJmLNax6Yc8f4kctlVVUYuykDQbKObeVpAwYukBLbZO52p3merZiDCVJWOijfzOmPniiyfEnSjXUCGADrvcR6c4N9r4jcpx3TYggX358tjyI+eHY4up7t9QhgyW3Hn0iSOXXEN9oaLVGnBe7y34nNOdVasx0g7RuJ5W/SMOOw2SK0TVb87Flm8KbTefbyxCVM13rpTJPifSTNwN9vQHHWMtpWkFGyry5RisXfY0dnL+0fD8yM4R3TOAF0sosVExJjfeehnBGX4Zmy9KKSqhbSwZhJVrGw6WPtgn/qXn69N6H4dypbXMRcAjqOWEvYziVSpmy9Vi0IYk7HbbzMDCSg/wBWivm1wKLtbxpcrUFFKet1VVBY2AAEWG5Ivy9cRtLiOZq108RtUFk8ItPTf3Jwf2k4ilbOPUYNokCwEkKIJE+Yt5E4L4f2syB0fw2phbA6ZM7GWBk7b41OrSIJ/Ls3raMtTSiWl3JO5kkknnso29sQPFhNSpp6ge4An64tON8VyNRUOWUd4XGpwDMDzJ69fPbENnVZtTlSFLTsR8Ux9sU/FhxyOT+g/kZFKCigRKJLAASSYAnc4u+y3Y6pSTXUYKWOwMkRtPIzJ2xCMCsEbj/mcdUzPaZaVGgXUjvhIYEQp0ix9zi/5TdKK9nPjSdthfY/hFUu9WuzAloUD80WBPQDkBvc4WcZqq/EnWAQtMAzcagPrvhL2mL1K1NQA6lBo/iaQCPC0R5iT5nAuezz0sw+qQYAW8yAAFI3sRiUoao3MM7U8KUCibKJhj1sDb3nCPivFAWkEldlEjYc/KZn3w07UZw/h6KsZYsTPlH0F8T1PKa1nVEHzP2HrhscLVsdz+iz7EtNL3iPfHziXFS9FSCviZjHVVJ+4BHvgXstXanl6pjadPrf5CcIslXGlKdXqeX8xFv/AGPvi3FOTIt6Ohdlxpy4JpRqqODpP8tP+uKipTVnpNoI8VyT/Mo/piV7PZmmKGXAqEE985B5+Fj7b4d0OMKwVU1MwWiw6CVMk++Fmk0PjdND3tHwxa+UrUYkuh02/Mt1PzGP584hlitNf9Ue+O38Xdq2XamxMOIJEggHYjzBviH4pU0qtLO0UeodXdVlGoOQNINVBpOqAPEPKcSjL5KjokqTsUcBytR6lI0QupUZjqsOSi/Uz9MU/Dlr0+/7zLMe9e5psGAXTE7y0HcATid7MfiqRdiJp6CAoiA35NVtWm5Jgzhr2s4rWp0VehmipMTTFISGPJXudMzvfbCVvVbBaatlDwOvppU07utCqBq7uADcmxhjJ6Dnhjw7iyrNIJWJDsZFNgAGhhcjqT8sc37N9vc0lUpmT3qBSzagA6gCbHn6HFue0tJc2KLsytVCimpSwaSIMbagQQfLDuLTDGSY8rlTY2nAObyVMoZ0r1bRrP8AtUC56TYYLVGMlTMnbVMcrdPTH5c2VGksVP75Yi6T2WavoBOQp1VVHpHRogF21NfmfzahzJ62xNcX7JJRKVUqN3SOutSurwkxsN94v1JxW0asEanLf6gAfoAMbVXBBUgEG8fI4Tluw+O1sVcJ4JlkcVihqVSQBruFMSQpIhjM35xAiMOc3xcrCmm4DE3pqWAHUwJA5c/THr8RNsfXcypB239MCU7FWHj7E/EeBUa4plX7tgulWS0AbDSd42vhhw7IOtPRWKuQxhhaQf5gdiDymL4+1Of1tgmjU0zex5YHJ1VDLGu2KeI9laFUyUgjmv7jEpx7sTWQE0WNRRsNmF/WD7Y6H3o+eJinx5qmeNIL/DQlTLganFhadUTeANoOM7jtCPHFkU+WrUKuXepSIU3B/mBBBv8AlMY6VXp18xlR3LKjkQCW/wDaBYkYxrZFBTiwp3eSrFBJkgD7RGMHySK6Gj3yg38AXT6wxDHqYnbDrKn2KoOBnnuz9ep3D5jSppkgiQVbVyDTY7biDiXTgmYoO0UWB0lRe1+YIN7YseLcPassNULNAiRqUgEMPD6i5F8F90D1ta8n743a0DjfZy6twyo9RaIX+I/hWbAnfnaBuTyAOGuf7G0kWoe/SaSgkUwSuqBILHwgkzAAPsMCdr6FZ8+wNREXuitMswUBAoLCORYkjzxv2QahUy5pVKqCoWJCzB8idgTjo41CzmpXQLkeEDwVI8OhWEmBrYT9BhnWpd/SqURGoiB7AFWI5X9vnhi/Dz+Ho02amhRIPjFyLA3tB64HyPDQlRSGDaxpkGRbz32+2Od297KcVVHN82GEgiCDB9dj9sdD/BLmMhSpOdwkRcqYmR/TCXj3ZKo9WrUFlLg3BBhhuJFxqth7kMloahMECFMbSAROH/JyKbhT3dgxJrlZDVKdXLQlemrgiUBJgQYJUqwKnqPTGa8U7yqNYAFgL7BfMyTg3thnS2ZKC60hb1MFift7YVV1hSBB5n9+U474pNcn2czYV2hZy66lZUjwEizDmQeYxpwmgp1Bz4Tcbbj/AJOFTZp2jWxaBAkzA6DoMH5RgbET6/p++WEapUOVvZw/9rUMXht/f+2I+ouosZCwYgidgTiz4MoOSqSQumZMxAwgo8N1j+HFUEkSDsW6+2Gh7bBLpFP2U4IVbLd46QKLvFz8e2/OOWKLgmXCqQNTAUKXKAIdvc2wRwvhZWsXCqipSCam6++AOM9pUoQtNWrVCoQ30osNPMSxgnYYWWxo/Y8y9QlSOQkYiO3MrWoMdgGT0YwesR/fD+txvwEIQoafEp8XnEjwmPKcSvG8s1YJRDFizBizsSQI0yJvYA2/rjkimns6pyuIXw9yabhF1sRYbDVtubc5ws4iatKNSHxEAAXJPlO9+mKTh2XCZdnS7F2CjoiGADOxm/zwsFDvqyVaisUoDWABJLEwPrf/AG4C06YvG4o+U+Hd7TAAUM6GWi8bE9Y5Ymc8nc5pe8Ls9Ihi8SDeZAN4i0Hpi44XxCnToUtbKCxYrr8MrrIG9ottjzn8ilWjWW2utADC/hXTAF7Xm+GjLi9mcNKhZleI/j82iIXpJoKllCqXJgXWCLAkaonninyXBe5ktWqVOgLT3fIrMw0RbnBvfCc9nqVOpVbSGCU10qZ8TSQ0wfzAAHDls2IUNpQgCQthMAmB6/bCZJxqimOMr2EivBsotjYVjyjzwtbMC37+mN9fhtyxyptukzquqCqVQ84GCUrnbAFOr5/pj7q88Om6A5pjB6gmb/8AGNFqi8f1wrasFu1o6nGlHOgxpjGcmhbTGVOqOl/X+2M612kIkx8ZALA3EbdMAHO3iPl+mPCcRBMSJHLc++Hc0I6DKVJkaTUZ731Rz2AgWAHK2PWYpgkkkiYkhiLja0xGA2zYneZx7FTnOFbVGRvVWfiYkdIA/SZ2OM0q6RAdzb80N7Sb4Er589frjH8WYn72wIyQsjnv/UuPxs38VNfmJFsS2sRPPFt2+ygamlUjxK2meUGTHpIxM8J4F3tbunOiBNryIBgeoMzj08Mk4WcM1UgEPJ/f0wdwnjNWhVVqY1EkAL1jaPPl74y4xw4Zes9MTAAgnczf+uCOz9ADOURUsJBBPObg3xVuLiL0y0ynbanmgaeZ/wC3K7FrsTzEEC0CcHfi6LLpBkRq25bbb3mcPsnl0rUqiqymdS6lglT5G9xOOZ5/itVqjCnVqAHwkMBJieePPyYoZJJpUX5SihRxVCK9SbamNtrHb0x5UCDaTtBMEnbpthlWTW2uAW0KHMjceGd5JIg4X1aHjEmBNovbzAx2RmtROerFyttjanXZYA5ifrjxmNOtiJF5Frf2x+o1uiybzfFtPsI2ZDsGMFtjt8udsH8Er9xXVj8JEWm3Q6fzRuAcJSb42qb+ij7YlT6GKfivGq1V4qVNSo0re08mAFiY64FqqzQe8M2vtvv98KKrm1+Yx71nQb9fucTaYGwqpl6ov8QO0EXwXwmtNSHLU2KkKdxYi3Pf9MKhUPhMmfXHviWYYBfEdjzPXASsZSLHJuXpVEFcBkbXLDTIYXHiG4ZZ/wBxwDkOK92x7yrRcxp9LzbTaZi8RiPWoWJDEsPFuZ6YHpqPFbmcMsF7sbyFzS4vlCmiqwPjYgBdQAJ1GZUSdUwQBbAGa4tRfQiFkFO6kqABJm3UeuEugCIAuBOAq1pi3i/U4HgQvlZbZftNTJqCrVktF1GkGCZkTdr2jGHHu01FmmnqMnnzm59MRiGZ/wBUe18auI2thH+PF9hWeSKyh2kIKyotEjf3kc8euI9rWEd2oCyJmTa2+3pidp7H0OBKYkGb3H3xoYYIDzTZVVe1ID1GTaAVuYnnA3EgY0znH6cE0ajamMwikrp2iW0nX8xGI1/jjlO2CK9Zo3Pz8hiviiB5ZD7N9qe8IlQo3A1E38/Xr9MfqPaBwpQvY9CCfbpiWrbYJrKNQ9P0xvFF+ibnLux3UrkwJOkf5pIi84+VOKgWVyLzsQCPW5JsMT7ObiemMau2D44oFt+ymPHahFncAfTlubj++Dct2uaSKr7bGLR5wd4nEKrG1+WDKe6+hwrxRfodSa9lhU7ZSfCtuu/05T54YZPjQqAaWJPOd4+W3piJp2Ji3i/XD7hFQy9zZQd/THPkwxitFI5JN0F9rCTQC28TqPrGPHDqerOVmUhgqKuoERML09Dj1UQNXplgGPU3++HtOkATAAlrwInGvjCkGtiHjuRFTMZZTp1eIsW/lEb9fIeeP3anh4VBWSNdI2Mbgm/tJwHwioTm6xJJI1AEnYatvTGvbyoQlMAkBiJA5+vXATacUDuyo4Z2pNHUGoqehV4mwsRogHnY4ks0yhixtJJi03vvhi//AIB6D7DE1xYzv+9sKrnLY7ejarnkLXjw7Ex+5wLn8wlwt5H1/TCoMdUTyx8qm6e+OpYUT5BT50FPhhuotbAYYbHHmqZieuPeWFji8Y0L2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MSERQUEhQWFRUWGR8aGBgYGSAbHhgaHCAgHBscHB8dHCcfGh8jGhwfIC8gIycpLCwsIB8xNTAqNSYrLCkBCQoKDgwOGg8PGiwkHyQqLCkqKSwsLCwsKSkpLCksKSwpLCksKSksLCkpLCwsLCwpLCwsLCwpLCwpLCksLCksKf/AABEIALoBDgMBIgACEQEDEQH/xAAcAAADAQEBAQEBAAAAAAAAAAAEBQYDBwIBAAj/xABAEAACAQIEAwYEBAQFBAEFAAABAhEDIQAEEjEFQVEGEyJhcYEykaGxFELB8CNS0eEVYnKC8QckM7JTFnOSovL/xAAZAQADAQEBAAAAAAAAAAAAAAABAgMABAX/xAAlEQACAgICAgIBBQAAAAAAAAAAAQIRAyESMRNBIlEEMkJhceH/2gAMAwEAAhEDEQA/AEGeqlSZeIv8RMk+cz9sD/4owbczba3ywtr5hQx0kmOcWHsca5OmWufCOp29uvtiFENhtbibA6wRA35e8Y+v2gYtBAI9evO2Pz5EGYJI29cYUeBk6gCBtH98I5IKDKOfnYewF5++C2oqpXvPc/WJnfnAwBTyrUwZIECxE/v6YU5rMk2DWHQH9/PC1y6YaHLVaJJ06gRuI2GDDwylUTUu4G2/32xJ6yV8/X988a0My0i7e256fbDeN+mYcZGkxYrJldpEwOh8r4c0eD6h47ehEH9+mJ2nxd9RAJEi5jf6b4IXiTkS2uLxqtv+9ztiUoS+xhlmeDAGUNhY3FvngPMK6KHBgLB3gSMe+G8UWoSmonpNiQPcgjBOY4KKhBDMegO0+nIYmpNPYaMcvnqtcaREHZyNhzgG59RacMMpw7QAupIG50c/Px3J6xfyws4hk6isGpq1gBaAQIv+zgjL8WbSjMOqjkDPI3+W8YZv6Zho00wTqm+5XxeQF7egHzxnV4wzCCduXOfcnHsVgR4yCd43j/djH/DkqGSfCZgDcxyjY+vrid/Yf6FGZ4kQ0rMfoenXDmlxdVpJqks4kiZO0mZ5DHwcDyx8BlupkyJ6adonA/EOyrU0apTbWzTJNiBsB8t8PUWDocZXi9OqdMbfXlb3tjWpw+VBpxvMSLjEdlcqyN4Wgi0bEzcwTY4qOFZRqtMFSEbcDl6euA410FOw/heYIcqbMeVuVoE88N118/rywHlsp+Zwuscxs3+b1nB9DMXAODGNIqhZx3jVOgo7wMQxjwi0c7mAD5TiXzfG8m6rqpqypsEYqFB5MDA26E3tik7W16dOgS+ltR8CsCQSOunmJtJGOYZ7N06rotkXk+iCvkdJM3kSTOLwiieQ0q1kWsWDlFJMafyjythlX4sop1Ihk/lYklvMiIA53vgGg1BUCtzVvEVs0TteReBa5wseo7UwAIWfqbQSfiA2vfFqskgulUAliLiLEEKQd167fLG9cUKrfF3RgzqmPILAFj54VXJB8RPObxNjMeWGLcFzEpKSassuxJtMnn54DS9hM6HZqs8FCrajHhYWiDLXsIwHkZBMkWI9zP0w3q9k66UzUlQqrJvcdAYBg+vlhGrHXpYbmT73B98C7Cxpxw6qdN+hKn1MG3ywtRmgqG5bb4psnw8VECAF/GDBbSCOYncGP0w2yvZvLUKhZnVgVeaZNxtAEbEQQT6YRTpC0R9PhtSpOhRYT0iPiJ6xgns/VWWLLVYwLUgDHrqU4teD8bpFnSjT00dMhogA7kMT8V74Co9mctXJei7QSbi+5mItEY3k+0PGJJNR1vAAUdPuScM2r0hfUCRaf6dBywqzdR4gwAeQH7JwETEx+/QYdxsQdZfjF7mZvjejx9QvUE2N/wB2xOahjwxMC03tgeNGora+YWsN5B9rc9sYfhqVwL+XK/thMdaDmJ35fpjE5hgd/wB/1wnB+jDlOChgYaADgWrk+6lT9Nvnjzk+JEDTeZ6bfPrgupWFUTz/ADA9Z5czg/JdmAaleShnY/fDCpQap4mMUxy5segj9dsY5ngtU6fDuZib4M4gW8KKAqIPDJ3J3MDr64EpIIC+aCNCgiNov6meeKDhHFZUeIGN/L2wmPCKhs1ue+87c43wq1MjbneCeX0wOMZI1tHR3qpBi8i8bb4/LkUb4gsb+vU+eJTIZ8kwhBMSdXL54LrcdZVlSvtYE9BvjmeNp6G5JjLPZMK3hVvXlPkCefXHlZQgpSmFUCBsQLwZ5zgDKcSZnVnJZf5ZkSdpIHntGH+crWGksQZvtq8v7YDbjoJOUeNw6yGhpj/JDc7dMV3B+KI6tLTpsQeS8j6YxyaiQpuGnczvY78vXywtzeSOWZzTkagVgjcEW0x+vn1weaY3QT2iyiIsqviUjSR/KZjzEH7488Iyw1ahKz4gB4b87SeuPmdzS1KdJFPiJCX3hRM9dN98A0eOmm2ip8SMVt0+W0jGSdaEdcrKwVSyhlE3hheRePbB1BAbjz/fywBwvPBwWsZPLrscG1awVSReemHi/sstgPavP0aVGaiswnw6IkGN5O07dccz4lxek+pUyyUw192n2J+2Ok1qqsPGBc+Vv74n63ZSmatNqZVV1LqE3MTqJJBkxi8ZLonJNkMvDKpK+EmTpUdW6ee84p8h2YDZYDUwuTt+fYyZMiQIjB2f4kKCM4Gpg7rTbnTIgKRyHP3wDm+19WqtKnBDeHUY0hmBsfS8Hzvh7bEqj2OALQy9bvXgWNraovAHXljOp2np06VPuaRiDMmWSSRYidJ5jyGNeL5zvssVrR3gJMqDMcoAEGwgk/PCXIZmitEh2BBjUBvMyB/mgST8sJ2BumeeHcYzFIsFBl+osSRJsbExHlfAXH8x3tUVLByBrG3iWRbyIj5Yc5esjiV0KFBCljG/xWAkAAAe3PAPDQjMzsJZpGrSAoPKCfLy5jDp1ujWMOzfG0VvHKhRMxI+l98Lu09ep3ssqiQDqUfEp23HMXj1x8qUKVOEaYIPim4PIkC0RgTMVnHhqFyrGV1/+w6fYYCSu0blYKuaYAgSRbn5f0wxqcWdaaIvhUXgcydyTO/lgarWSbreNzz62+x88Z5fN6STpG3rA+RxSrCmb52kykluZPz/AH0wPSoFpi/L/nDutR1vEeI2HkOvthlQ4MlOmoY36f3/AFwksiSFTENDhTHV4Z/r84OM6nD/AAsyXAg+YjcEcsUne0Z08/WSfblgfNZFajWBXlqG58jiayhMq9HWgP5CAT9o9B1wtrZM3G8cyMUVHJKEC7QI6x7Hz/TA1TLVQY0h08xta+1xhVlBTFfD+FFmI/LG/p+uGWYo0qWkiGccyQJ5QcC8dZkCFCVEdNh1FtvPfCWqXI1EG83w+5bHRQU+0kSwRRH26TOCf/qVWWGpqdQv54mjw1qenXEmDp8jtI/TBh4eCdJq06bxIVzpkzzMFVMX8RGA4RMrKEcXTSBbfb97QMA55w8oy2JkMIn62OFVbhVVPjU6SJDAypj/ADCxB9ZwXRzSsAB4Yi09OnXE5RS2mHrsbUcjTqUlG55lTBn5dMT9bKtTYoV22P8AT5YoaCgGW5jwm17XxvxHLKackgsTYzt6dcSjJxdmaQBlcucuqlpLnoYEcpPkPtjPO9onUMd7WBNpBgj0w1y2WBUd4ZZrsSYAH6+mGFXs7lqijUAehBPPmL+QwVJN2wpA/Zvja1tBlVdiYTc22j2GHmUzlPMM1OzMu8i3Q/fETxTsjVouHoNrVfh0/GI3n+2NOy/FzTzDF9nEN5EmzeoOGlji9oyk06G3afheh1ZNPhImTsGNrbxgVOAI1RmLeFlJEDrYR7nDnjrg1ShYEPDqQATAO3+YTffHirn2puomFUhSI8JDCAdpXqfbCxk1oXVgvDKjDQmqYZiYH5V8A8hf7YoaWcUo0x4QSTNx5xvtgLjPEly9IMQJ2AMgGOUgW98TOY4sK9eaBVSyFW1XBtfbfe21xvh0m9lbpDzM1kFI1idVNb+G/MW/tjKvxSjWyrkMO7EAyI0yLTfrGxxE8Rz+im9K/LTuALnUYI5zcdcC5fLGooWmxJMTBPkTIjYWM+WKwx6FlI0rUwj+J5pvzDXI6wdr2GGdDMaiyMmooYLCwIF7WtAE9LYR8MzQWpL+IGQJEweWN62eq1CVZognyPlJ9LYrRFhvFM9+VXnUBBEGQdwSLA8sLsnwwVairqjUeVxPucE8GyAJ1EKeYDbRIFzI68rzGGneUkqwrpOrwtoK/DaDDFhewI8j1wt8dIKE2Z4dTpIC+qWEpA36mZuJ/d8CZbiLJIMxbc7D09MP83WSnSpvCvUpk0yrGQADIIXZtyJPkYwszfEadRWXSirMqwFzuYa0mSfLbBUm+zSQLmyr1DJIXceQ5e2G/EM3SpZdaQHePvM2UHlYe84S0HIbqf0w4o5QLQqVSV1sdImYAIM+9vrjSfRloRUqWsmeYJGn/nBCZQbiCNjJ2JuAOtpx+ytMG5EtNoIm21vXH2pRliZ8XMR/UgYezWOnzJViEplS3UnUR164JfNDxTAEz8UyY3v9sBZwFajEGAb2Ek9cDJSYkGN7qOo6+QxBxQtB3fKviQCW33wDV4myCNUz53+uPVagyrq8lJg7apj7YzpcMeqJRS0kXnfyxqXsZI+1uOVORK+QN+mCOH8aYMdZN7mcacU4aqLl3N1WFqDpJPn5G/phlm+zlO7s0KseI7aeXqSLWnCvjXQwuzNT8RVUEmCef7g4K4jw2nT0d60ILwLsw6AD7m2F1fiyUpXLiT/8jcv9K8vU3wqquzEliWJ3J/rgqLGoN4hxzUT3a6AeZux5XOyjyX64wo0FNJ6jTIZVWPMFib72GBqm+Daaxlj/APeX/wBGw7VLQYnzJ516RIpuwncQb+u4OGNLiOs6qlMMZu9Pwt8gNHzAOFSAE3HPDmtwzuUpGQRVQMp59CPY2nniUtIokbU6+ppp1fEbRU8JvYwbqR6kY9ZfUkvVG3wg3UTznY4HpZVmPhBaN5v/APz88eFrMgkahP8AK0D3BmfniWugcUfOIcedm8IMbSf7fbFH2a4wrIQzXWSwPIct8Ksir1QzdyrhY1EeBrgwTpBUixvGJ1qBY1Hp6tAN589gYscUjGLVIRpxZ0fg3GBV1otwswY58jvF98IuM0tbau6anU5krZmE6haRJicL+xWeArFHMK6kE7QRtHnbbD+pnO+SqfgemR18RHlykbH1GElHhIXsWPxHW1NlEaKem/UW84lojDTM55QKZJJUsQ88tSgFQLdd+UYw4nwvvlQoLq/LYAgMCY8vqMDcWzKU6tOkh1yw1tJ3Wx0nYTPTljPdASrse9q8+i0FD0+9Umd4B6QQdyPaxxFZaGd3poEIsFny8RN5Hri0HC6NWnTZjK0gRYmADciNzG888Ruey6ise4rq2oHUVXTAMz1tEXxaDDL7BeIZsGuGZSogRMNA32iDONaWdQnXpZWCmIAlpJJBIG3Ux0wuRu7c94GNvyneejDl6YIHEV1atGqNgdvMnr6YtWiYNnKzGCF0hdpFx8hHy59cF8PZVpyzAk/EI+EH83+Y3IjnJx8PEdQC6ZggAEkg+V9hPnA88CvWX8um+4BYehIi/OBywTUHPxMLIojVq3UzcjqsxsR7csA2sSYPMtaPSNxaJGPb0Cv55sPgtuJjryE3xv8AjlgKo0RcEAEs1zdtzK8sLRjB9BQHW0n4gFJAPr9CcfUNR57t6bDyMH0hgD8pxVZPjFRcsdDKs2l2J0iLnSB4iTFtr4XZXh2Wr0qiIGNdVZxVJ+IjkQNgRsMDlQzQipcJqjxMvnBYDn88PK/DS+T8I8SQ5A6GxBM3ve2JzL8ScQNRtt/b0xddmc4GDKAtwVEibxYQfPC5GzJEWF+ErZiYMG3pbfG9CqoBLJqBiI2BuSMUFPs5VWolSusUyzFo2QdbTE8r9Mb1uz1RqKfhtNQSdUWg9I6AAefWLYzyrVA4saZ/syf+4jlTBj21fp9cNMpwQQpCwRTvKxM6jE89vTCuvxJu7c6y0nST1GjTbrHLB1PjLIFCsRAUf7dMAD/8icJZRNGP+EhmzhOkr3i0hqHRRg+rwBUq0xSCqrDZQPQEjrOBqOc10qnhRmqVGeWtBkrPkIXGicbHeQYV9M2uIsN+oAEYEhlRL8Zroq92yPVYWKgELI/mb6wvzGJvNZ+rWs5JC7DkvoOQtGOonjNTWqKEem2ok8vEArD10+mIbs8+iprf4VAm0+HUQbc+fywYy0alZPd3HL7jHocvD9fly+mOg8B7VUXeooossywLIGEgc5HhFp6Ymsm1buv4NPXUrP8AEVBCgSYEgiTHyw/Jm6EQoyCOvPn79PfB4pTlYH/zj1ju+mLvIZVu6Zq1BA6lgVVF1NpHPYBj5YB4Dkg6Zhq9FEIqU/BEhAwgNE2nVJvheVoyRELAG/3GLPhnBhWr0EcP3SUReCJJEi43Ek2kYaZrgmWMkUliJJEjbr8sGdjcq1LJO5JJNOYJ+EnYX6AC0YR7Q0e6FGR4TWArigCRUPdKYj+GpknU0gTZbeeFDZJUJBIYqDPQQCfWxxW5PiKyUTZfO319cFZbL023RdVRYNwZAtYxtGJWZ7emTWczOjL5ggiRSQTt/OAbcyThVwXhRHD6zwSH6HbTf5XwV2myRRalMEnVUpj1AFQj9MWHAOHxl1pBVYaZYG1mJHyMfTDp/EzXJ0QnZbsya9Ko5IAAIUzcVNx7EYdZXh9S5YaqjsadWBuYsT8uVtr4fZPh65dH7seFiQVkk6lazTtcC/thllElVCQZIjVbVp8XzF/lhZSbZo4/sw/wB9DIIJ2iN4p6b+fPE6/YAnMICdwWBNrCAPqSMWFJKtMMXOo6iwC8p5cp2OMznwazNBGhNjuJJkH5Th9LaG4W9gWV7J1EoulKp3bE7kBtMTMA2Mj5Y55xfs7Wy1RxUDtU0ErpXwhZPxWiwAMDrjrw4o41eAkmLCLzuR6Y9JxFj4nAiwuu1/oT+9sGM0lo0sfo4bxHglYdz4f/ACAaANxO2qTvM/P0xR1uzC0Mqzt4XEeGA15APLaesb3x0zMqh8TLTDKACWAmxNvMc7YUdoMqrZWogEl6qLJi/iHzxnOT6E8VLZzjjvDqiUgyo6gQ+toEbeEWuTMkKRc7HfCXheRLsXJIQWJtvG0E7k/PHYuN0aZydcFFP8I6QfylTAYTteL4TcM7K5RVpd7T8fdx8XhJM+JhtqkyMUjl0JLHs58KJqHuxTN1BRoIMRqBvZpEm298eeLcIGXhWJLMupVmQDqInlyE9bxjsNHhlGiqLpHhAAZomFkLyG0mw64nO2/Z7LnLVKyqdalVUAgAFmEkiJLFSN8DybN42c54g1QLS71QqlQVgbqDY9PLHnh+fNNiaLFTF9X9YtJ646Dx3gL1RTSkKCKVQNchwmkEFyeQINgN4vfEt2g7PpTrOtMqFU3llPQxuTqIkxYbYopxYsk+xVTCaY0hpvqW7A7GPbl6c8P+ziaKqnkGFx+W99RmIj64S51mRStPQUiQwWGIsbzcWMQZBw77L1AZaoACYJG0hdwBsDtH7GEyXQELuO8YqCuxDsxjRDU9NpMqVuCRbxDHzJcRzFFP4Jc6iSYEmdjY2jz5k4pePcMpd8netUZqy2YA2M/CSW0gEAjUADbEzl+LPRJRw0iRaV0gGI8IHrecBVxSQW6ZV8G4hoqvTcAqQIMbEbj3BiPLDDu1eipCKzTBIsSAY+mFT0F7zVTlQIaORIGk/PBGSzQRam3gcm55EA/ocTtlFxBnytR1p6QYgzA28bWseuM8pl/46iogOpD4SPhIEj6iN8McvmmFKnoCswCzMgQ0k7TcE4H4hxClTq0+8XxPam6kwrDkb+fywX3oCCstxPLWpUTS13KxvteCcTuerjL1tSiyrPrLt+rY04lmEzeYTSNDUY11FuvhNvOZ5+fPC/jVnqLUNljQSPiE7f0wY9jSr0F0+000KdPSdak76YjSUtz1MDJwItd2qUaSP3aKRJdoTUb+IxvFr4cdn6KNRdf4KKPzVKc1OYJU+WFGaru9RcsF0rrka7M3Qknrg+9AiumHcWzlem9cEspcydLalvuNQt8MXGPlTM1Goar3qojATcLSgAgbnGv+DMolwyqpMqBdxEiItG9+QknD3sllnrBwGNImqTNM6dKrTWwI5QQPnjnhKuy848loV8KyOZrM1MBgtTxM7qxCqvLlJawgYt8zwzMChoooxllmYmNQLEkxNgR1x7fh1ck95napvsiqtvYTjenwKiw8feVD1d2P3OA8t6HjipEbS7M11ql6j06YJJhqi3E7b9MM6XD1OkfiFGmY0qzG+91tijXhCLZERQB0nbHs0hrVNYBYEgbCBEz7kfPCJtg8CW7I7imWV6lMK7Oda6pTTGlWjc856Yo6dHu2v/JpI6AXHyxgMiO9apqBTWAAAZJSUYRE/H7Xx7qZmqWDPp07NNmJ1FR18jg/2FQfaChTkltIBPPqPlgXL0mXTF9LE3J/MST9Dj9lG0VjTYnqZM3MX1AQQZkD2wRTytRSy1aohm8OgfCBy6394xlJO0aUGqYVqJBgE+VhgU5Nizk/nsecL+UefP540OVAhzUayklQZmPI+eCC+pOUsCQACp09PkR9cU0apGbUSShM+ERbmcZ51CysJiYiOUbxgBdIVqiO6pTEDU0AAG8zMxaDzxtlsx4yDVmDqYxcKRqG4sLgYHNdUZ45adm2YyhqQT0g33I/vjDimV8CTyqIevPn8seu8YVVfvLg6SgMLqgmT7EHHrN5NnrU6gdyG8OkCQu/QiPFeTM2GCkoqycrfbAeL5VhReCfyhfMMwkfP6DBlTKkpFgGtMwTFh8h9sD5/iSwS40qTHiGkqqu0kC8SRvNxhZRyKIwquXqNUJfSYOkEAIxAtIEcoE4RyiHi3sfvRbwlx8IMmQBfeZ9MKOL8LY0nEgrUqUzG8HUB7+EfQYb03BYqAwlQNwQIJHnB2M85x5rZICoTpJLlQWmQQI6xBG3pGG66NtmdHLuRqEbeEEc4gT5cscx7WcLzRY1s0AqsYEctNgBNwpMwDjoOeemmZQ1A/eJpFMgwHQnxGNp8N/UYA7U9n6ma7sFp3gmYA3NhEzbfphsU1F6Jzg6s5TSzIXSSZiDt5zA6YpuzxSC+mQTOkEWGxt1tPthR2s7Ntk6iqYOpAZBm+xHzGGHZiswSFK6uQsNgd5ny+WOrJuNkFod9rqGYemjK4FOJ0g/CyiSAfzb+ftthHw3iGYUStJKmw1EcjcCQes4K4llsy9B++2DAhQNQAa5E8gLX62wryvDK5XUtJ2QHSQJs2+wbpv54ENKrRn2NjmSXiQV8uuPVesR4SCdR2AkmBPLkB1w54yKbg06KgVAhqCFUa5LSqgbkG/XBvEO0tHL5XWCmqB3VOIaCNMmwO8yZwO+gKG2CZTh9V6a1EB0MIC9YsCBG3n0GAuI01q0WVzbly0n+aeXPG+U4umZR3bXSqESdiNJWEUGLU5G24ib74Jr8Co1aRVao0Ky6vD4vEJ2mCAeZtf0wGuLHUUQvBUJlAY7wgT0GDc7llOZZXqWGky53MeQ+2KXh/ZrKUCNdSow1fGbJPIkqLRbc4/ds+x1OgO/VjpMah8QG5BBi4P9MZyV2M4y9ijK5inSEVXo1EJ5G95w54nw9H/DpTJZiQtImNRBBJBLEbRucTOX4YlVFZF0jxSxsIn4j5AEeZ2GGVXjhOYy6UxLowCg8htfqx//AFjnGFUbehoypUyo4MpGaNDMOiMy/wANSZlY2B2aefU+mPfZHIGg9Wk8SlZ5g2INMFWvviczvatanE6VVAG7uVBkgNNjf+Wb7b4pOK5qqrK6Qa1aoxKzIRAoCgkWgLefPyxOaUdeyqv9Xoojxaisk1EGkw19jtHrjxxDjNOi1NTdnMICwWfnhD2Y4IuTFY5go9R6rFfzaeZAmbw0kgCx3w0q8B7ytSruwZqJOgkeGHAgA7wu0xvNsLxSZVZG0EcQ43TTRqYAFgrxcoD/AHI25Y1XIuKpc1B3Sjw6xyPMtG3MnyE48Nk1SotZwCxZZWJhiNIItM2tbBOV4vSzXeUl8QUMrxIn8pgkDzvvjV2LyfQvo5+m7sVM6VWGH5tVy19xqFsD12LZhQD4WUmOjSAT7i8Yyz3Dhkxp0toIBFTctpEaSFvIAA88ZpxNQBmBIQggAi5ZbH/T6G+IyXwv+SsZVKkHrT1ZpBeNSyeRCSEHzM/LAfCVapm8wagqU0psQo8QVzN2BsTHIcpJwh49xbMOIyrQdWtnBgKovDE2AxY9k+InNUNL6GdQA4Ewwa6sZ6/PDRj8TTl8j3w3iBanqrAaiNA5SyyXAG07e4wKXrVKaMJLGpdZgBRLaRykQBPO/XBKV6DBqjFWGWNRWHI6RM+bbCfPG+a46n4RK4Eq/dlQORZhb2vPvinG0rIt0e6xjWNOoC5DRt089yMeMnllUaUUBoLMJ5n15cgMDLmAHq0yOZAPODcffBfDsyAWci5IHyH9DhZxVoeLEnaqlrNE07Mj6m8SwQIB1CZJG0RgXJ5xqQRVSFE6g7r4pa5B18txFuWPvFKKjPt8I7xAyg7Frg+XnGC+LqpywoFVgjwOgBVFmQSNxEX0yBc4o3pURScm9DDiPGlAA06k8JqkbKjWEkzqJ6Dlc7jE1RFRKtTuv4ikSn+WlGoRNzyHrh13IelUy7N3ZqqAugjwgbMDzkAX6csIONdlcylWjUoVAgFIUXJM6TT2tz1CG5c8LKKlJM3JxVD7hubLg1CIBYiVG51EBSOthJH98Z1M4hUNUdERmJ1ao+GYJvaYBx+4LlSadWnVXSrGfC1zO5J5GSdsCZbhFGgrqFGhWAOslgUEETP5hJ9xilWxLpUY8XrqaSNUrIiq0XN9LEBSDB3Am2+D0zRdUrIwYKxGoXBUyvhi20Yh/wDqJlmFSmSESkJIWmSSVlQHbpM6BHMH1x74NX1UqFOg6mpVdncA6RTvAXooC32ucK8WnJMaOT9rRS53K5LNgPXv3Q0liWXSDtMbAxZjiK4xwP8AB117pi1GqCUYEdfEnmRYzzF8V+V4oHqPQdT3iiHIiSJ3Ui53Hlhd2uprVGWCxrNUpC7wovbn1B88MpPoWUUw3gOYWGp1VsyiQwsYvt+nkMUOVyqICaaqus6jyknn62xKUKIyarRKNrOkEmCCuohmEHf9DOCM3x4qoLDUuoqNI6AGTM9YxJZH9D+NIVZbjmUp12ZmLladmfbVOqApuDYe+Pf/ANM/ji9fMn8OCi9yv8ok6S45KVvFgJxBZeoO9VnuAwJnY46324z9FuG94p/8iDQo5a4BnnCgTfwyBzjHc48dIjHa2B8A4aqNTRV70FSNQ21MIZzP5e7gDoLCJwy7ZqEoCjRM1G0KWMatEwOXXaenlhJwbMVay5Ze7dYQjSJU6RAVyVhiDE3xYZLhdGXZrMSsmbkgWmb3mfbEptpBxpNknxLgdfK1KJoF3pVJUh2DywEknkJvbYm3PC7jVbW6ZWoWWgChgbrq2UbSQW0wTyxfcU4OzoBSqkBEIVbHxcjcfFM45TVqVPxP8dXdKbguBeyXNwY9TiUJO9l50kUHHeEUcs6JSqOQq+JGK/w2Yyk33KrsTynEe1dqWZSobywb+v0w/o8SLt37G9apLc5DEqBfcKAPPCDilQPUAUaVW3mTNz88UwSbmyOaCikzWhRprmGUmFkhTzE7HFpn+LikuXquP4lN0FSnPxCCp08iChMe3TEFmnLVS2+30/4xX9o8igz2Terai9NC0mAoWZ9PbE8kU8iZ1wm44WqLjg2dpVNLpDsi6UZGDtosBqUeJWAEG3IYH/xGnSqmhRvIB31ETsL3HS9/vhnkkyzd3ppIXMBCoA7tN1Mi49d742zvZmgTr0gVgD/EG7f6+Te98H+UR2tCbN8bNG9eADVpqqrcyGBkkWHh5G/TAXZastHNVOjs8D/cDf548cRKjL1HQAalLNaxZbzHWRBO5wl4bmijUahgl9TE/wCtTMe4AxOSdpoyaZ0XtVlkrZdqVRigcWdd0cXUj3G2EvCeAOuUo0QA1y7kgwWgwY5gm5v9zj9xLjK6stU+OGICyAPhLTexMLAwypdp1rUldCVQsFPJ5J0kR+W53wJLl30MmovXZAcTzz973Jp98y3lhCTcT3a+EgGAJx0zs32dTL0lt/EaGdhbU0WB5QNojE1xDKU0zhJu1QqYmYAEx5yxnF3SqQt/3OKY4pISUnJs5pxfIjKmvl2JNLMuShFiJIJWYuQL+YjriwyPAkbJJSCgeBY8mWCp9m/XE12gcPxGrSaSDodP8tZKfL/UkqfMLiz4RmtVImNrfQH7nA/cw1as53lOMVDmijrDs4Dc4M6SPMAjGOY4nmkzb0praKr+FxP8NEJBaNMQfPkMPc/w2hVzxMrrkMwDCdtys++KmjlF5sxHSAsz5j9MKm3phSpEE/aMVGrVETV3dMhAQZJF2McvDthp2d7Q084HAUAIoIvJBIsQTtEfXE/2yrUMvWFPKrpY02LGSRNQwImdgp+mA+DhsvRzGiVY01VItfxCfbfC6WmVjFtN0MMpxoImqgpqd1qVSxgKXfpBssgx0EAb42yfH7pT8AVmdgEvMeEs3MzE7z5WxlQ4YKffETpqDWBFzrGoARc3xvwrhqNTFIpC/mGnSWAILLO8MAdt8Wco0jiuUpMKodpytUquh0YwCGBhhspM2BUT6jAvFO0eXp6hVY+OSUjVfYnyG3lPrhTxrsjSo5icq5VGXvNJUkfGSomYGmI5m+JXtZme8zNRojwqCOUxePU3jGxVLJSf+DzTULZlxntA9e0KqwBZbtp+HUd7dBAF7Xx0TsvlxmKlPMZbugqUwjIgCkMR4ieYJIJnpjkhXyxbf9LOODLVK0gkOEW3XUb+wJxfLBKGicJVJWVfbHOtlXqV+4PihSygXUBYLE7C5WbxAxBcIzQq5oVmHiaopCjZSx0jzMRH/OOx8Rzy1F7rSH1cmEgja48xOOZ9oOA08vmQaHgDaGCT/wCMqSfWLSMckMiqn2dEo/Kxh2nzdMV0JAhAAfUgHcX+GwHr54Oyr0DLuSUbSQGuJiJAFwRBGOd8bruWbVeWHtAGG/Ecvro5YyQTTMjz1HA49Nse1tJE3TpsXAVZabDqfS/PF/k+NZjOVDTzVABAupAUIClSCDfe1hGAex+QRqbFhJZrmL2+GPTFTnQKa6l/KvwzuDY+hG/tjulPdUcSAeE8YZc0zgydNiFuekAiBPnERi5yYc0VquRMat9j0Jgzz9+mOednci7Ma1Md4sknxBYmT59CY/ri44Lm3pL3VZYY6tIF5E4SW9DQewscUdqtOkqErGp35ATZfXmZ5dccz7Q57MZLPZulRZQlVtWkqCCD4xEgxucXXHuJ/gEGYFM1U+BlBjSTdTMWG4/5xx7jvHamazD5h/CWIgDZQICgHew+d+uJQivZaZtm2LUATurEH1knpA3Btgvgz5Su4p5o9yQPDUTwgkfCKkA238Ue+AuE5Z6r90D/AOQEgk81vzHSfphlw3swYzYa5pU9wLat7eYjGhUbBOTdJgD5YDMBVYOuuAyzBuIiQD9MW3a7jjLksk9NUcOGBDrMQJ9tyMJOzXZhq9M1rL4yFkG4AiRFt8UNPs6avDssGDVCpqEqG0xJi0iOWxtha3bKylcUkR+V49VSrTq6EpFdJ8AjVTJgySek2M4va/bRDUVaKmqomWBgEn+WdwOuJPM9myBTZtdNlQLGkEbkmQdwZxnlAKBXxeG8ssAmdjpKkco+uM5xfRJcoj6lWFSkBMLUJLR/KTBAJESdgcfKHCqhWnPdhUB8BJaDB3OzG/QeuAKnFNBX+GwtCsyBdXORAAIwXS44CBP0viMp10h4wR54y8ZUJoUEMDc6dJAt4jZbkX5xBxU9iuHU6dGAp1MAXLDc7nfz54gO1PGiKYCNpaZB5+2+OjdhUjKpUeoalRhfYBP8sCL9Sb4rGLlGxdcya4pm3XN96w3CkDmtpvNiJ546RkyGpKZmYvjnnFNNRkpkm1NGJmLNax6Yc8f4kctlVVUYuykDQbKObeVpAwYukBLbZO52p3merZiDCVJWOijfzOmPniiyfEnSjXUCGADrvcR6c4N9r4jcpx3TYggX358tjyI+eHY4up7t9QhgyW3Hn0iSOXXEN9oaLVGnBe7y34nNOdVasx0g7RuJ5W/SMOOw2SK0TVb87Flm8KbTefbyxCVM13rpTJPifSTNwN9vQHHWMtpWkFGyry5RisXfY0dnL+0fD8yM4R3TOAF0sosVExJjfeehnBGX4Zmy9KKSqhbSwZhJVrGw6WPtgn/qXn69N6H4dypbXMRcAjqOWEvYziVSpmy9Vi0IYk7HbbzMDCSg/wBWivm1wKLtbxpcrUFFKet1VVBY2AAEWG5Ivy9cRtLiOZq108RtUFk8ItPTf3Jwf2k4ilbOPUYNokCwEkKIJE+Yt5E4L4f2syB0fw2phbA6ZM7GWBk7b41OrSIJ/Ls3raMtTSiWl3JO5kkknnso29sQPFhNSpp6ge4An64tON8VyNRUOWUd4XGpwDMDzJ69fPbENnVZtTlSFLTsR8Ux9sU/FhxyOT+g/kZFKCigRKJLAASSYAnc4u+y3Y6pSTXUYKWOwMkRtPIzJ2xCMCsEbj/mcdUzPaZaVGgXUjvhIYEQp0ix9zi/5TdKK9nPjSdthfY/hFUu9WuzAloUD80WBPQDkBvc4WcZqq/EnWAQtMAzcagPrvhL2mL1K1NQA6lBo/iaQCPC0R5iT5nAuezz0sw+qQYAW8yAAFI3sRiUoao3MM7U8KUCibKJhj1sDb3nCPivFAWkEldlEjYc/KZn3w07UZw/h6KsZYsTPlH0F8T1PKa1nVEHzP2HrhscLVsdz+iz7EtNL3iPfHziXFS9FSCviZjHVVJ+4BHvgXstXanl6pjadPrf5CcIslXGlKdXqeX8xFv/AGPvi3FOTIt6Ohdlxpy4JpRqqODpP8tP+uKipTVnpNoI8VyT/Mo/piV7PZmmKGXAqEE985B5+Fj7b4d0OMKwVU1MwWiw6CVMk++Fmk0PjdND3tHwxa+UrUYkuh02/Mt1PzGP584hlitNf9Ue+O38Xdq2XamxMOIJEggHYjzBviH4pU0qtLO0UeodXdVlGoOQNINVBpOqAPEPKcSjL5KjokqTsUcBytR6lI0QupUZjqsOSi/Uz9MU/Dlr0+/7zLMe9e5psGAXTE7y0HcATid7MfiqRdiJp6CAoiA35NVtWm5Jgzhr2s4rWp0VehmipMTTFISGPJXudMzvfbCVvVbBaatlDwOvppU07utCqBq7uADcmxhjJ6Dnhjw7iyrNIJWJDsZFNgAGhhcjqT8sc37N9vc0lUpmT3qBSzagA6gCbHn6HFue0tJc2KLsytVCimpSwaSIMbagQQfLDuLTDGSY8rlTY2nAObyVMoZ0r1bRrP8AtUC56TYYLVGMlTMnbVMcrdPTH5c2VGksVP75Yi6T2WavoBOQp1VVHpHRogF21NfmfzahzJ62xNcX7JJRKVUqN3SOutSurwkxsN94v1JxW0asEanLf6gAfoAMbVXBBUgEG8fI4Tluw+O1sVcJ4JlkcVihqVSQBruFMSQpIhjM35xAiMOc3xcrCmm4DE3pqWAHUwJA5c/THr8RNsfXcypB239MCU7FWHj7E/EeBUa4plX7tgulWS0AbDSd42vhhw7IOtPRWKuQxhhaQf5gdiDymL4+1Of1tgmjU0zex5YHJ1VDLGu2KeI9laFUyUgjmv7jEpx7sTWQE0WNRRsNmF/WD7Y6H3o+eJinx5qmeNIL/DQlTLganFhadUTeANoOM7jtCPHFkU+WrUKuXepSIU3B/mBBBv8AlMY6VXp18xlR3LKjkQCW/wDaBYkYxrZFBTiwp3eSrFBJkgD7RGMHySK6Gj3yg38AXT6wxDHqYnbDrKn2KoOBnnuz9ep3D5jSppkgiQVbVyDTY7biDiXTgmYoO0UWB0lRe1+YIN7YseLcPassNULNAiRqUgEMPD6i5F8F90D1ta8n743a0DjfZy6twyo9RaIX+I/hWbAnfnaBuTyAOGuf7G0kWoe/SaSgkUwSuqBILHwgkzAAPsMCdr6FZ8+wNREXuitMswUBAoLCORYkjzxv2QahUy5pVKqCoWJCzB8idgTjo41CzmpXQLkeEDwVI8OhWEmBrYT9BhnWpd/SqURGoiB7AFWI5X9vnhi/Dz+Ho02amhRIPjFyLA3tB64HyPDQlRSGDaxpkGRbz32+2Od297KcVVHN82GEgiCDB9dj9sdD/BLmMhSpOdwkRcqYmR/TCXj3ZKo9WrUFlLg3BBhhuJFxqth7kMloahMECFMbSAROH/JyKbhT3dgxJrlZDVKdXLQlemrgiUBJgQYJUqwKnqPTGa8U7yqNYAFgL7BfMyTg3thnS2ZKC60hb1MFift7YVV1hSBB5n9+U474pNcn2czYV2hZy66lZUjwEizDmQeYxpwmgp1Bz4Tcbbj/AJOFTZp2jWxaBAkzA6DoMH5RgbET6/p++WEapUOVvZw/9rUMXht/f+2I+ouosZCwYgidgTiz4MoOSqSQumZMxAwgo8N1j+HFUEkSDsW6+2Gh7bBLpFP2U4IVbLd46QKLvFz8e2/OOWKLgmXCqQNTAUKXKAIdvc2wRwvhZWsXCqipSCam6++AOM9pUoQtNWrVCoQ30osNPMSxgnYYWWxo/Y8y9QlSOQkYiO3MrWoMdgGT0YwesR/fD+txvwEIQoafEp8XnEjwmPKcSvG8s1YJRDFizBizsSQI0yJvYA2/rjkimns6pyuIXw9yabhF1sRYbDVtubc5ws4iatKNSHxEAAXJPlO9+mKTh2XCZdnS7F2CjoiGADOxm/zwsFDvqyVaisUoDWABJLEwPrf/AG4C06YvG4o+U+Hd7TAAUM6GWi8bE9Y5Ymc8nc5pe8Ls9Ihi8SDeZAN4i0Hpi44XxCnToUtbKCxYrr8MrrIG9ottjzn8ilWjWW2utADC/hXTAF7Xm+GjLi9mcNKhZleI/j82iIXpJoKllCqXJgXWCLAkaonninyXBe5ktWqVOgLT3fIrMw0RbnBvfCc9nqVOpVbSGCU10qZ8TSQ0wfzAAHDls2IUNpQgCQthMAmB6/bCZJxqimOMr2EivBsotjYVjyjzwtbMC37+mN9fhtyxyptukzquqCqVQ84GCUrnbAFOr5/pj7q88Om6A5pjB6gmb/8AGNFqi8f1wrasFu1o6nGlHOgxpjGcmhbTGVOqOl/X+2M612kIkx8ZALA3EbdMAHO3iPl+mPCcRBMSJHLc++Hc0I6DKVJkaTUZ731Rz2AgWAHK2PWYpgkkkiYkhiLja0xGA2zYneZx7FTnOFbVGRvVWfiYkdIA/SZ2OM0q6RAdzb80N7Sb4Er589frjH8WYn72wIyQsjnv/UuPxs38VNfmJFsS2sRPPFt2+ygamlUjxK2meUGTHpIxM8J4F3tbunOiBNryIBgeoMzj08Mk4WcM1UgEPJ/f0wdwnjNWhVVqY1EkAL1jaPPl74y4xw4Zes9MTAAgnczf+uCOz9ADOURUsJBBPObg3xVuLiL0y0ynbanmgaeZ/wC3K7FrsTzEEC0CcHfi6LLpBkRq25bbb3mcPsnl0rUqiqymdS6lglT5G9xOOZ5/itVqjCnVqAHwkMBJieePPyYoZJJpUX5SihRxVCK9SbamNtrHb0x5UCDaTtBMEnbpthlWTW2uAW0KHMjceGd5JIg4X1aHjEmBNovbzAx2RmtROerFyttjanXZYA5ifrjxmNOtiJF5Frf2x+o1uiybzfFtPsI2ZDsGMFtjt8udsH8Er9xXVj8JEWm3Q6fzRuAcJSb42qb+ij7YlT6GKfivGq1V4qVNSo0re08mAFiY64FqqzQe8M2vtvv98KKrm1+Yx71nQb9fucTaYGwqpl6ov8QO0EXwXwmtNSHLU2KkKdxYi3Pf9MKhUPhMmfXHviWYYBfEdjzPXASsZSLHJuXpVEFcBkbXLDTIYXHiG4ZZ/wBxwDkOK92x7yrRcxp9LzbTaZi8RiPWoWJDEsPFuZ6YHpqPFbmcMsF7sbyFzS4vlCmiqwPjYgBdQAJ1GZUSdUwQBbAGa4tRfQiFkFO6kqABJm3UeuEugCIAuBOAq1pi3i/U4HgQvlZbZftNTJqCrVktF1GkGCZkTdr2jGHHu01FmmnqMnnzm59MRiGZ/wBUe18auI2thH+PF9hWeSKyh2kIKyotEjf3kc8euI9rWEd2oCyJmTa2+3pidp7H0OBKYkGb3H3xoYYIDzTZVVe1ID1GTaAVuYnnA3EgY0znH6cE0ajamMwikrp2iW0nX8xGI1/jjlO2CK9Zo3Pz8hiviiB5ZD7N9qe8IlQo3A1E38/Xr9MfqPaBwpQvY9CCfbpiWrbYJrKNQ9P0xvFF+ibnLux3UrkwJOkf5pIi84+VOKgWVyLzsQCPW5JsMT7ObiemMau2D44oFt+ymPHahFncAfTlubj++Dct2uaSKr7bGLR5wd4nEKrG1+WDKe6+hwrxRfodSa9lhU7ZSfCtuu/05T54YZPjQqAaWJPOd4+W3piJp2Ji3i/XD7hFQy9zZQd/THPkwxitFI5JN0F9rCTQC28TqPrGPHDqerOVmUhgqKuoERML09Dj1UQNXplgGPU3++HtOkATAAlrwInGvjCkGtiHjuRFTMZZTp1eIsW/lEb9fIeeP3anh4VBWSNdI2Mbgm/tJwHwioTm6xJJI1AEnYatvTGvbyoQlMAkBiJA5+vXATacUDuyo4Z2pNHUGoqehV4mwsRogHnY4ks0yhixtJJi03vvhi//AIB6D7DE1xYzv+9sKrnLY7ejarnkLXjw7Ex+5wLn8wlwt5H1/TCoMdUTyx8qm6e+OpYUT5BT50FPhhuotbAYYbHHmqZieuPeWFji8Y0L2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MSERQUEhQWFRUWGR8aGBgYGSAbHhgaHCAgHBscHB8dHCcfGh8jGhwfIC8gIycpLCwsIB8xNTAqNSYrLCkBCQoKDgwOGg8PGiwkHyQqLCkqKSwsLCwsKSkpLCksKSwpLCksKSksLCkpLCwsLCwpLCwsLCwpLCwpLCksLCksKf/AABEIALoBDgMBIgACEQEDEQH/xAAcAAADAQEBAQEBAAAAAAAAAAAEBQYDBwIBAAj/xABAEAACAQIEAwYEBAQFBAEFAAABAhEDIQAEEjEFQVEGEyJhcYEykaGxFELB8CNS0eEVYnKC8QckM7JTFnOSovL/xAAZAQADAQEBAAAAAAAAAAAAAAABAgMABAX/xAAlEQACAgICAgIBBQAAAAAAAAAAAQIRAyESMRNBIlEEMkJhceH/2gAMAwEAAhEDEQA/AEGeqlSZeIv8RMk+cz9sD/4owbczba3ywtr5hQx0kmOcWHsca5OmWufCOp29uvtiFENhtbibA6wRA35e8Y+v2gYtBAI9evO2Pz5EGYJI29cYUeBk6gCBtH98I5IKDKOfnYewF5++C2oqpXvPc/WJnfnAwBTyrUwZIECxE/v6YU5rMk2DWHQH9/PC1y6YaHLVaJJ06gRuI2GDDwylUTUu4G2/32xJ6yV8/X988a0My0i7e256fbDeN+mYcZGkxYrJldpEwOh8r4c0eD6h47ehEH9+mJ2nxd9RAJEi5jf6b4IXiTkS2uLxqtv+9ztiUoS+xhlmeDAGUNhY3FvngPMK6KHBgLB3gSMe+G8UWoSmonpNiQPcgjBOY4KKhBDMegO0+nIYmpNPYaMcvnqtcaREHZyNhzgG59RacMMpw7QAupIG50c/Px3J6xfyws4hk6isGpq1gBaAQIv+zgjL8WbSjMOqjkDPI3+W8YZv6Zho00wTqm+5XxeQF7egHzxnV4wzCCduXOfcnHsVgR4yCd43j/djH/DkqGSfCZgDcxyjY+vrid/Yf6FGZ4kQ0rMfoenXDmlxdVpJqks4kiZO0mZ5DHwcDyx8BlupkyJ6adonA/EOyrU0apTbWzTJNiBsB8t8PUWDocZXi9OqdMbfXlb3tjWpw+VBpxvMSLjEdlcqyN4Wgi0bEzcwTY4qOFZRqtMFSEbcDl6euA410FOw/heYIcqbMeVuVoE88N118/rywHlsp+Zwuscxs3+b1nB9DMXAODGNIqhZx3jVOgo7wMQxjwi0c7mAD5TiXzfG8m6rqpqypsEYqFB5MDA26E3tik7W16dOgS+ltR8CsCQSOunmJtJGOYZ7N06rotkXk+iCvkdJM3kSTOLwiieQ0q1kWsWDlFJMafyjythlX4sop1Ihk/lYklvMiIA53vgGg1BUCtzVvEVs0TteReBa5wseo7UwAIWfqbQSfiA2vfFqskgulUAliLiLEEKQd167fLG9cUKrfF3RgzqmPILAFj54VXJB8RPObxNjMeWGLcFzEpKSassuxJtMnn54DS9hM6HZqs8FCrajHhYWiDLXsIwHkZBMkWI9zP0w3q9k66UzUlQqrJvcdAYBg+vlhGrHXpYbmT73B98C7Cxpxw6qdN+hKn1MG3ywtRmgqG5bb4psnw8VECAF/GDBbSCOYncGP0w2yvZvLUKhZnVgVeaZNxtAEbEQQT6YRTpC0R9PhtSpOhRYT0iPiJ6xgns/VWWLLVYwLUgDHrqU4teD8bpFnSjT00dMhogA7kMT8V74Co9mctXJei7QSbi+5mItEY3k+0PGJJNR1vAAUdPuScM2r0hfUCRaf6dBywqzdR4gwAeQH7JwETEx+/QYdxsQdZfjF7mZvjejx9QvUE2N/wB2xOahjwxMC03tgeNGora+YWsN5B9rc9sYfhqVwL+XK/thMdaDmJ35fpjE5hgd/wB/1wnB+jDlOChgYaADgWrk+6lT9Nvnjzk+JEDTeZ6bfPrgupWFUTz/ADA9Z5czg/JdmAaleShnY/fDCpQap4mMUxy5segj9dsY5ngtU6fDuZib4M4gW8KKAqIPDJ3J3MDr64EpIIC+aCNCgiNov6meeKDhHFZUeIGN/L2wmPCKhs1ue+87c43wq1MjbneCeX0wOMZI1tHR3qpBi8i8bb4/LkUb4gsb+vU+eJTIZ8kwhBMSdXL54LrcdZVlSvtYE9BvjmeNp6G5JjLPZMK3hVvXlPkCefXHlZQgpSmFUCBsQLwZ5zgDKcSZnVnJZf5ZkSdpIHntGH+crWGksQZvtq8v7YDbjoJOUeNw6yGhpj/JDc7dMV3B+KI6tLTpsQeS8j6YxyaiQpuGnczvY78vXywtzeSOWZzTkagVgjcEW0x+vn1weaY3QT2iyiIsqviUjSR/KZjzEH7488Iyw1ahKz4gB4b87SeuPmdzS1KdJFPiJCX3hRM9dN98A0eOmm2ip8SMVt0+W0jGSdaEdcrKwVSyhlE3hheRePbB1BAbjz/fywBwvPBwWsZPLrscG1awVSReemHi/sstgPavP0aVGaiswnw6IkGN5O07dccz4lxek+pUyyUw192n2J+2Ok1qqsPGBc+Vv74n63ZSmatNqZVV1LqE3MTqJJBkxi8ZLonJNkMvDKpK+EmTpUdW6ee84p8h2YDZYDUwuTt+fYyZMiQIjB2f4kKCM4Gpg7rTbnTIgKRyHP3wDm+19WqtKnBDeHUY0hmBsfS8Hzvh7bEqj2OALQy9bvXgWNraovAHXljOp2np06VPuaRiDMmWSSRYidJ5jyGNeL5zvssVrR3gJMqDMcoAEGwgk/PCXIZmitEh2BBjUBvMyB/mgST8sJ2BumeeHcYzFIsFBl+osSRJsbExHlfAXH8x3tUVLByBrG3iWRbyIj5Yc5esjiV0KFBCljG/xWAkAAAe3PAPDQjMzsJZpGrSAoPKCfLy5jDp1ujWMOzfG0VvHKhRMxI+l98Lu09ep3ssqiQDqUfEp23HMXj1x8qUKVOEaYIPim4PIkC0RgTMVnHhqFyrGV1/+w6fYYCSu0blYKuaYAgSRbn5f0wxqcWdaaIvhUXgcydyTO/lgarWSbreNzz62+x88Z5fN6STpG3rA+RxSrCmb52kykluZPz/AH0wPSoFpi/L/nDutR1vEeI2HkOvthlQ4MlOmoY36f3/AFwksiSFTENDhTHV4Z/r84OM6nD/AAsyXAg+YjcEcsUne0Z08/WSfblgfNZFajWBXlqG58jiayhMq9HWgP5CAT9o9B1wtrZM3G8cyMUVHJKEC7QI6x7Hz/TA1TLVQY0h08xta+1xhVlBTFfD+FFmI/LG/p+uGWYo0qWkiGccyQJ5QcC8dZkCFCVEdNh1FtvPfCWqXI1EG83w+5bHRQU+0kSwRRH26TOCf/qVWWGpqdQv54mjw1qenXEmDp8jtI/TBh4eCdJq06bxIVzpkzzMFVMX8RGA4RMrKEcXTSBbfb97QMA55w8oy2JkMIn62OFVbhVVPjU6SJDAypj/ADCxB9ZwXRzSsAB4Yi09OnXE5RS2mHrsbUcjTqUlG55lTBn5dMT9bKtTYoV22P8AT5YoaCgGW5jwm17XxvxHLKackgsTYzt6dcSjJxdmaQBlcucuqlpLnoYEcpPkPtjPO9onUMd7WBNpBgj0w1y2WBUd4ZZrsSYAH6+mGFXs7lqijUAehBPPmL+QwVJN2wpA/Zvja1tBlVdiYTc22j2GHmUzlPMM1OzMu8i3Q/fETxTsjVouHoNrVfh0/GI3n+2NOy/FzTzDF9nEN5EmzeoOGlji9oyk06G3afheh1ZNPhImTsGNrbxgVOAI1RmLeFlJEDrYR7nDnjrg1ShYEPDqQATAO3+YTffHirn2puomFUhSI8JDCAdpXqfbCxk1oXVgvDKjDQmqYZiYH5V8A8hf7YoaWcUo0x4QSTNx5xvtgLjPEly9IMQJ2AMgGOUgW98TOY4sK9eaBVSyFW1XBtfbfe21xvh0m9lbpDzM1kFI1idVNb+G/MW/tjKvxSjWyrkMO7EAyI0yLTfrGxxE8Rz+im9K/LTuALnUYI5zcdcC5fLGooWmxJMTBPkTIjYWM+WKwx6FlI0rUwj+J5pvzDXI6wdr2GGdDMaiyMmooYLCwIF7WtAE9LYR8MzQWpL+IGQJEweWN62eq1CVZognyPlJ9LYrRFhvFM9+VXnUBBEGQdwSLA8sLsnwwVairqjUeVxPucE8GyAJ1EKeYDbRIFzI68rzGGneUkqwrpOrwtoK/DaDDFhewI8j1wt8dIKE2Z4dTpIC+qWEpA36mZuJ/d8CZbiLJIMxbc7D09MP83WSnSpvCvUpk0yrGQADIIXZtyJPkYwszfEadRWXSirMqwFzuYa0mSfLbBUm+zSQLmyr1DJIXceQ5e2G/EM3SpZdaQHePvM2UHlYe84S0HIbqf0w4o5QLQqVSV1sdImYAIM+9vrjSfRloRUqWsmeYJGn/nBCZQbiCNjJ2JuAOtpx+ytMG5EtNoIm21vXH2pRliZ8XMR/UgYezWOnzJViEplS3UnUR164JfNDxTAEz8UyY3v9sBZwFajEGAb2Ek9cDJSYkGN7qOo6+QxBxQtB3fKviQCW33wDV4myCNUz53+uPVagyrq8lJg7apj7YzpcMeqJRS0kXnfyxqXsZI+1uOVORK+QN+mCOH8aYMdZN7mcacU4aqLl3N1WFqDpJPn5G/phlm+zlO7s0KseI7aeXqSLWnCvjXQwuzNT8RVUEmCef7g4K4jw2nT0d60ILwLsw6AD7m2F1fiyUpXLiT/8jcv9K8vU3wqquzEliWJ3J/rgqLGoN4hxzUT3a6AeZux5XOyjyX64wo0FNJ6jTIZVWPMFib72GBqm+Daaxlj/APeX/wBGw7VLQYnzJ516RIpuwncQb+u4OGNLiOs6qlMMZu9Pwt8gNHzAOFSAE3HPDmtwzuUpGQRVQMp59CPY2nniUtIokbU6+ppp1fEbRU8JvYwbqR6kY9ZfUkvVG3wg3UTznY4HpZVmPhBaN5v/APz88eFrMgkahP8AK0D3BmfniWugcUfOIcedm8IMbSf7fbFH2a4wrIQzXWSwPIct8Ksir1QzdyrhY1EeBrgwTpBUixvGJ1qBY1Hp6tAN589gYscUjGLVIRpxZ0fg3GBV1otwswY58jvF98IuM0tbau6anU5krZmE6haRJicL+xWeArFHMK6kE7QRtHnbbD+pnO+SqfgemR18RHlykbH1GElHhIXsWPxHW1NlEaKem/UW84lojDTM55QKZJJUsQ88tSgFQLdd+UYw4nwvvlQoLq/LYAgMCY8vqMDcWzKU6tOkh1yw1tJ3Wx0nYTPTljPdASrse9q8+i0FD0+9Umd4B6QQdyPaxxFZaGd3poEIsFny8RN5Hri0HC6NWnTZjK0gRYmADciNzG888Ruey6ise4rq2oHUVXTAMz1tEXxaDDL7BeIZsGuGZSogRMNA32iDONaWdQnXpZWCmIAlpJJBIG3Ux0wuRu7c94GNvyneejDl6YIHEV1atGqNgdvMnr6YtWiYNnKzGCF0hdpFx8hHy59cF8PZVpyzAk/EI+EH83+Y3IjnJx8PEdQC6ZggAEkg+V9hPnA88CvWX8um+4BYehIi/OBywTUHPxMLIojVq3UzcjqsxsR7csA2sSYPMtaPSNxaJGPb0Cv55sPgtuJjryE3xv8AjlgKo0RcEAEs1zdtzK8sLRjB9BQHW0n4gFJAPr9CcfUNR57t6bDyMH0hgD8pxVZPjFRcsdDKs2l2J0iLnSB4iTFtr4XZXh2Wr0qiIGNdVZxVJ+IjkQNgRsMDlQzQipcJqjxMvnBYDn88PK/DS+T8I8SQ5A6GxBM3ve2JzL8ScQNRtt/b0xddmc4GDKAtwVEibxYQfPC5GzJEWF+ErZiYMG3pbfG9CqoBLJqBiI2BuSMUFPs5VWolSusUyzFo2QdbTE8r9Mb1uz1RqKfhtNQSdUWg9I6AAefWLYzyrVA4saZ/syf+4jlTBj21fp9cNMpwQQpCwRTvKxM6jE89vTCuvxJu7c6y0nST1GjTbrHLB1PjLIFCsRAUf7dMAD/8icJZRNGP+EhmzhOkr3i0hqHRRg+rwBUq0xSCqrDZQPQEjrOBqOc10qnhRmqVGeWtBkrPkIXGicbHeQYV9M2uIsN+oAEYEhlRL8Zroq92yPVYWKgELI/mb6wvzGJvNZ+rWs5JC7DkvoOQtGOonjNTWqKEem2ok8vEArD10+mIbs8+iprf4VAm0+HUQbc+fywYy0alZPd3HL7jHocvD9fly+mOg8B7VUXeooossywLIGEgc5HhFp6Ymsm1buv4NPXUrP8AEVBCgSYEgiTHyw/Jm6EQoyCOvPn79PfB4pTlYH/zj1ju+mLvIZVu6Zq1BA6lgVVF1NpHPYBj5YB4Dkg6Zhq9FEIqU/BEhAwgNE2nVJvheVoyRELAG/3GLPhnBhWr0EcP3SUReCJJEi43Ek2kYaZrgmWMkUliJJEjbr8sGdjcq1LJO5JJNOYJ+EnYX6AC0YR7Q0e6FGR4TWArigCRUPdKYj+GpknU0gTZbeeFDZJUJBIYqDPQQCfWxxW5PiKyUTZfO319cFZbL023RdVRYNwZAtYxtGJWZ7emTWczOjL5ggiRSQTt/OAbcyThVwXhRHD6zwSH6HbTf5XwV2myRRalMEnVUpj1AFQj9MWHAOHxl1pBVYaZYG1mJHyMfTDp/EzXJ0QnZbsya9Ko5IAAIUzcVNx7EYdZXh9S5YaqjsadWBuYsT8uVtr4fZPh65dH7seFiQVkk6lazTtcC/thllElVCQZIjVbVp8XzF/lhZSbZo4/sw/wB9DIIJ2iN4p6b+fPE6/YAnMICdwWBNrCAPqSMWFJKtMMXOo6iwC8p5cp2OMznwazNBGhNjuJJkH5Th9LaG4W9gWV7J1EoulKp3bE7kBtMTMA2Mj5Y55xfs7Wy1RxUDtU0ErpXwhZPxWiwAMDrjrw4o41eAkmLCLzuR6Y9JxFj4nAiwuu1/oT+9sGM0lo0sfo4bxHglYdz4f/ACAaANxO2qTvM/P0xR1uzC0Mqzt4XEeGA15APLaesb3x0zMqh8TLTDKACWAmxNvMc7YUdoMqrZWogEl6qLJi/iHzxnOT6E8VLZzjjvDqiUgyo6gQ+toEbeEWuTMkKRc7HfCXheRLsXJIQWJtvG0E7k/PHYuN0aZydcFFP8I6QfylTAYTteL4TcM7K5RVpd7T8fdx8XhJM+JhtqkyMUjl0JLHs58KJqHuxTN1BRoIMRqBvZpEm298eeLcIGXhWJLMupVmQDqInlyE9bxjsNHhlGiqLpHhAAZomFkLyG0mw64nO2/Z7LnLVKyqdalVUAgAFmEkiJLFSN8DybN42c54g1QLS71QqlQVgbqDY9PLHnh+fNNiaLFTF9X9YtJ646Dx3gL1RTSkKCKVQNchwmkEFyeQINgN4vfEt2g7PpTrOtMqFU3llPQxuTqIkxYbYopxYsk+xVTCaY0hpvqW7A7GPbl6c8P+ziaKqnkGFx+W99RmIj64S51mRStPQUiQwWGIsbzcWMQZBw77L1AZaoACYJG0hdwBsDtH7GEyXQELuO8YqCuxDsxjRDU9NpMqVuCRbxDHzJcRzFFP4Jc6iSYEmdjY2jz5k4pePcMpd8netUZqy2YA2M/CSW0gEAjUADbEzl+LPRJRw0iRaV0gGI8IHrecBVxSQW6ZV8G4hoqvTcAqQIMbEbj3BiPLDDu1eipCKzTBIsSAY+mFT0F7zVTlQIaORIGk/PBGSzQRam3gcm55EA/ocTtlFxBnytR1p6QYgzA28bWseuM8pl/46iogOpD4SPhIEj6iN8McvmmFKnoCswCzMgQ0k7TcE4H4hxClTq0+8XxPam6kwrDkb+fywX3oCCstxPLWpUTS13KxvteCcTuerjL1tSiyrPrLt+rY04lmEzeYTSNDUY11FuvhNvOZ5+fPC/jVnqLUNljQSPiE7f0wY9jSr0F0+000KdPSdak76YjSUtz1MDJwItd2qUaSP3aKRJdoTUb+IxvFr4cdn6KNRdf4KKPzVKc1OYJU+WFGaru9RcsF0rrka7M3Qknrg+9AiumHcWzlem9cEspcydLalvuNQt8MXGPlTM1Goar3qojATcLSgAgbnGv+DMolwyqpMqBdxEiItG9+QknD3sllnrBwGNImqTNM6dKrTWwI5QQPnjnhKuy848loV8KyOZrM1MBgtTxM7qxCqvLlJawgYt8zwzMChoooxllmYmNQLEkxNgR1x7fh1ck95napvsiqtvYTjenwKiw8feVD1d2P3OA8t6HjipEbS7M11ql6j06YJJhqi3E7b9MM6XD1OkfiFGmY0qzG+91tijXhCLZERQB0nbHs0hrVNYBYEgbCBEz7kfPCJtg8CW7I7imWV6lMK7Oda6pTTGlWjc856Yo6dHu2v/JpI6AXHyxgMiO9apqBTWAAAZJSUYRE/H7Xx7qZmqWDPp07NNmJ1FR18jg/2FQfaChTkltIBPPqPlgXL0mXTF9LE3J/MST9Dj9lG0VjTYnqZM3MX1AQQZkD2wRTytRSy1aohm8OgfCBy6394xlJO0aUGqYVqJBgE+VhgU5Nizk/nsecL+UefP540OVAhzUayklQZmPI+eCC+pOUsCQACp09PkR9cU0apGbUSShM+ERbmcZ51CysJiYiOUbxgBdIVqiO6pTEDU0AAG8zMxaDzxtlsx4yDVmDqYxcKRqG4sLgYHNdUZ45adm2YyhqQT0g33I/vjDimV8CTyqIevPn8seu8YVVfvLg6SgMLqgmT7EHHrN5NnrU6gdyG8OkCQu/QiPFeTM2GCkoqycrfbAeL5VhReCfyhfMMwkfP6DBlTKkpFgGtMwTFh8h9sD5/iSwS40qTHiGkqqu0kC8SRvNxhZRyKIwquXqNUJfSYOkEAIxAtIEcoE4RyiHi3sfvRbwlx8IMmQBfeZ9MKOL8LY0nEgrUqUzG8HUB7+EfQYb03BYqAwlQNwQIJHnB2M85x5rZICoTpJLlQWmQQI6xBG3pGG66NtmdHLuRqEbeEEc4gT5cscx7WcLzRY1s0AqsYEctNgBNwpMwDjoOeemmZQ1A/eJpFMgwHQnxGNp8N/UYA7U9n6ma7sFp3gmYA3NhEzbfphsU1F6Jzg6s5TSzIXSSZiDt5zA6YpuzxSC+mQTOkEWGxt1tPthR2s7Ntk6iqYOpAZBm+xHzGGHZiswSFK6uQsNgd5ny+WOrJuNkFod9rqGYemjK4FOJ0g/CyiSAfzb+ftthHw3iGYUStJKmw1EcjcCQes4K4llsy9B++2DAhQNQAa5E8gLX62wryvDK5XUtJ2QHSQJs2+wbpv54ENKrRn2NjmSXiQV8uuPVesR4SCdR2AkmBPLkB1w54yKbg06KgVAhqCFUa5LSqgbkG/XBvEO0tHL5XWCmqB3VOIaCNMmwO8yZwO+gKG2CZTh9V6a1EB0MIC9YsCBG3n0GAuI01q0WVzbly0n+aeXPG+U4umZR3bXSqESdiNJWEUGLU5G24ib74Jr8Co1aRVao0Ky6vD4vEJ2mCAeZtf0wGuLHUUQvBUJlAY7wgT0GDc7llOZZXqWGky53MeQ+2KXh/ZrKUCNdSow1fGbJPIkqLRbc4/ds+x1OgO/VjpMah8QG5BBi4P9MZyV2M4y9ijK5inSEVXo1EJ5G95w54nw9H/DpTJZiQtImNRBBJBLEbRucTOX4YlVFZF0jxSxsIn4j5AEeZ2GGVXjhOYy6UxLowCg8htfqx//AFjnGFUbehoypUyo4MpGaNDMOiMy/wANSZlY2B2aefU+mPfZHIGg9Wk8SlZ5g2INMFWvviczvatanE6VVAG7uVBkgNNjf+Wb7b4pOK5qqrK6Qa1aoxKzIRAoCgkWgLefPyxOaUdeyqv9Xoojxaisk1EGkw19jtHrjxxDjNOi1NTdnMICwWfnhD2Y4IuTFY5go9R6rFfzaeZAmbw0kgCx3w0q8B7ytSruwZqJOgkeGHAgA7wu0xvNsLxSZVZG0EcQ43TTRqYAFgrxcoD/AHI25Y1XIuKpc1B3Sjw6xyPMtG3MnyE48Nk1SotZwCxZZWJhiNIItM2tbBOV4vSzXeUl8QUMrxIn8pgkDzvvjV2LyfQvo5+m7sVM6VWGH5tVy19xqFsD12LZhQD4WUmOjSAT7i8Yyz3Dhkxp0toIBFTctpEaSFvIAA88ZpxNQBmBIQggAi5ZbH/T6G+IyXwv+SsZVKkHrT1ZpBeNSyeRCSEHzM/LAfCVapm8wagqU0psQo8QVzN2BsTHIcpJwh49xbMOIyrQdWtnBgKovDE2AxY9k+InNUNL6GdQA4Ewwa6sZ6/PDRj8TTl8j3w3iBanqrAaiNA5SyyXAG07e4wKXrVKaMJLGpdZgBRLaRykQBPO/XBKV6DBqjFWGWNRWHI6RM+bbCfPG+a46n4RK4Eq/dlQORZhb2vPvinG0rIt0e6xjWNOoC5DRt089yMeMnllUaUUBoLMJ5n15cgMDLmAHq0yOZAPODcffBfDsyAWci5IHyH9DhZxVoeLEnaqlrNE07Mj6m8SwQIB1CZJG0RgXJ5xqQRVSFE6g7r4pa5B18txFuWPvFKKjPt8I7xAyg7Frg+XnGC+LqpywoFVgjwOgBVFmQSNxEX0yBc4o3pURScm9DDiPGlAA06k8JqkbKjWEkzqJ6Dlc7jE1RFRKtTuv4ikSn+WlGoRNzyHrh13IelUy7N3ZqqAugjwgbMDzkAX6csIONdlcylWjUoVAgFIUXJM6TT2tz1CG5c8LKKlJM3JxVD7hubLg1CIBYiVG51EBSOthJH98Z1M4hUNUdERmJ1ao+GYJvaYBx+4LlSadWnVXSrGfC1zO5J5GSdsCZbhFGgrqFGhWAOslgUEETP5hJ9xilWxLpUY8XrqaSNUrIiq0XN9LEBSDB3Am2+D0zRdUrIwYKxGoXBUyvhi20Yh/wDqJlmFSmSESkJIWmSSVlQHbpM6BHMH1x74NX1UqFOg6mpVdncA6RTvAXooC32ucK8WnJMaOT9rRS53K5LNgPXv3Q0liWXSDtMbAxZjiK4xwP8AB117pi1GqCUYEdfEnmRYzzF8V+V4oHqPQdT3iiHIiSJ3Ui53Hlhd2uprVGWCxrNUpC7wovbn1B88MpPoWUUw3gOYWGp1VsyiQwsYvt+nkMUOVyqICaaqus6jyknn62xKUKIyarRKNrOkEmCCuohmEHf9DOCM3x4qoLDUuoqNI6AGTM9YxJZH9D+NIVZbjmUp12ZmLladmfbVOqApuDYe+Pf/ANM/ji9fMn8OCi9yv8ok6S45KVvFgJxBZeoO9VnuAwJnY46324z9FuG94p/8iDQo5a4BnnCgTfwyBzjHc48dIjHa2B8A4aqNTRV70FSNQ21MIZzP5e7gDoLCJwy7ZqEoCjRM1G0KWMatEwOXXaenlhJwbMVay5Ze7dYQjSJU6RAVyVhiDE3xYZLhdGXZrMSsmbkgWmb3mfbEptpBxpNknxLgdfK1KJoF3pVJUh2DywEknkJvbYm3PC7jVbW6ZWoWWgChgbrq2UbSQW0wTyxfcU4OzoBSqkBEIVbHxcjcfFM45TVqVPxP8dXdKbguBeyXNwY9TiUJO9l50kUHHeEUcs6JSqOQq+JGK/w2Yyk33KrsTynEe1dqWZSobywb+v0w/o8SLt37G9apLc5DEqBfcKAPPCDilQPUAUaVW3mTNz88UwSbmyOaCikzWhRprmGUmFkhTzE7HFpn+LikuXquP4lN0FSnPxCCp08iChMe3TEFmnLVS2+30/4xX9o8igz2Terai9NC0mAoWZ9PbE8kU8iZ1wm44WqLjg2dpVNLpDsi6UZGDtosBqUeJWAEG3IYH/xGnSqmhRvIB31ETsL3HS9/vhnkkyzd3ppIXMBCoA7tN1Mi49d742zvZmgTr0gVgD/EG7f6+Te98H+UR2tCbN8bNG9eADVpqqrcyGBkkWHh5G/TAXZastHNVOjs8D/cDf548cRKjL1HQAalLNaxZbzHWRBO5wl4bmijUahgl9TE/wCtTMe4AxOSdpoyaZ0XtVlkrZdqVRigcWdd0cXUj3G2EvCeAOuUo0QA1y7kgwWgwY5gm5v9zj9xLjK6stU+OGICyAPhLTexMLAwypdp1rUldCVQsFPJ5J0kR+W53wJLl30MmovXZAcTzz973Jp98y3lhCTcT3a+EgGAJx0zs32dTL0lt/EaGdhbU0WB5QNojE1xDKU0zhJu1QqYmYAEx5yxnF3SqQt/3OKY4pISUnJs5pxfIjKmvl2JNLMuShFiJIJWYuQL+YjriwyPAkbJJSCgeBY8mWCp9m/XE12gcPxGrSaSDodP8tZKfL/UkqfMLiz4RmtVImNrfQH7nA/cw1as53lOMVDmijrDs4Dc4M6SPMAjGOY4nmkzb0praKr+FxP8NEJBaNMQfPkMPc/w2hVzxMrrkMwDCdtys++KmjlF5sxHSAsz5j9MKm3phSpEE/aMVGrVETV3dMhAQZJF2McvDthp2d7Q084HAUAIoIvJBIsQTtEfXE/2yrUMvWFPKrpY02LGSRNQwImdgp+mA+DhsvRzGiVY01VItfxCfbfC6WmVjFtN0MMpxoImqgpqd1qVSxgKXfpBssgx0EAb42yfH7pT8AVmdgEvMeEs3MzE7z5WxlQ4YKffETpqDWBFzrGoARc3xvwrhqNTFIpC/mGnSWAILLO8MAdt8Wco0jiuUpMKodpytUquh0YwCGBhhspM2BUT6jAvFO0eXp6hVY+OSUjVfYnyG3lPrhTxrsjSo5icq5VGXvNJUkfGSomYGmI5m+JXtZme8zNRojwqCOUxePU3jGxVLJSf+DzTULZlxntA9e0KqwBZbtp+HUd7dBAF7Xx0TsvlxmKlPMZbugqUwjIgCkMR4ieYJIJnpjkhXyxbf9LOODLVK0gkOEW3XUb+wJxfLBKGicJVJWVfbHOtlXqV+4PihSygXUBYLE7C5WbxAxBcIzQq5oVmHiaopCjZSx0jzMRH/OOx8Rzy1F7rSH1cmEgja48xOOZ9oOA08vmQaHgDaGCT/wCMqSfWLSMckMiqn2dEo/Kxh2nzdMV0JAhAAfUgHcX+GwHr54Oyr0DLuSUbSQGuJiJAFwRBGOd8bruWbVeWHtAGG/Ecvro5YyQTTMjz1HA49Nse1tJE3TpsXAVZabDqfS/PF/k+NZjOVDTzVABAupAUIClSCDfe1hGAex+QRqbFhJZrmL2+GPTFTnQKa6l/KvwzuDY+hG/tjulPdUcSAeE8YZc0zgydNiFuekAiBPnERi5yYc0VquRMat9j0Jgzz9+mOednci7Ma1Md4sknxBYmT59CY/ri44Lm3pL3VZYY6tIF5E4SW9DQewscUdqtOkqErGp35ATZfXmZ5dccz7Q57MZLPZulRZQlVtWkqCCD4xEgxucXXHuJ/gEGYFM1U+BlBjSTdTMWG4/5xx7jvHamazD5h/CWIgDZQICgHew+d+uJQivZaZtm2LUATurEH1knpA3Btgvgz5Su4p5o9yQPDUTwgkfCKkA238Ue+AuE5Z6r90D/AOQEgk81vzHSfphlw3swYzYa5pU9wLat7eYjGhUbBOTdJgD5YDMBVYOuuAyzBuIiQD9MW3a7jjLksk9NUcOGBDrMQJ9tyMJOzXZhq9M1rL4yFkG4AiRFt8UNPs6avDssGDVCpqEqG0xJi0iOWxtha3bKylcUkR+V49VSrTq6EpFdJ8AjVTJgySek2M4va/bRDUVaKmqomWBgEn+WdwOuJPM9myBTZtdNlQLGkEbkmQdwZxnlAKBXxeG8ssAmdjpKkco+uM5xfRJcoj6lWFSkBMLUJLR/KTBAJESdgcfKHCqhWnPdhUB8BJaDB3OzG/QeuAKnFNBX+GwtCsyBdXORAAIwXS44CBP0viMp10h4wR54y8ZUJoUEMDc6dJAt4jZbkX5xBxU9iuHU6dGAp1MAXLDc7nfz54gO1PGiKYCNpaZB5+2+OjdhUjKpUeoalRhfYBP8sCL9Sb4rGLlGxdcya4pm3XN96w3CkDmtpvNiJ546RkyGpKZmYvjnnFNNRkpkm1NGJmLNax6Yc8f4kctlVVUYuykDQbKObeVpAwYukBLbZO52p3merZiDCVJWOijfzOmPniiyfEnSjXUCGADrvcR6c4N9r4jcpx3TYggX358tjyI+eHY4up7t9QhgyW3Hn0iSOXXEN9oaLVGnBe7y34nNOdVasx0g7RuJ5W/SMOOw2SK0TVb87Flm8KbTefbyxCVM13rpTJPifSTNwN9vQHHWMtpWkFGyry5RisXfY0dnL+0fD8yM4R3TOAF0sosVExJjfeehnBGX4Zmy9KKSqhbSwZhJVrGw6WPtgn/qXn69N6H4dypbXMRcAjqOWEvYziVSpmy9Vi0IYk7HbbzMDCSg/wBWivm1wKLtbxpcrUFFKet1VVBY2AAEWG5Ivy9cRtLiOZq108RtUFk8ItPTf3Jwf2k4ilbOPUYNokCwEkKIJE+Yt5E4L4f2syB0fw2phbA6ZM7GWBk7b41OrSIJ/Ls3raMtTSiWl3JO5kkknnso29sQPFhNSpp6ge4An64tON8VyNRUOWUd4XGpwDMDzJ69fPbENnVZtTlSFLTsR8Ux9sU/FhxyOT+g/kZFKCigRKJLAASSYAnc4u+y3Y6pSTXUYKWOwMkRtPIzJ2xCMCsEbj/mcdUzPaZaVGgXUjvhIYEQp0ix9zi/5TdKK9nPjSdthfY/hFUu9WuzAloUD80WBPQDkBvc4WcZqq/EnWAQtMAzcagPrvhL2mL1K1NQA6lBo/iaQCPC0R5iT5nAuezz0sw+qQYAW8yAAFI3sRiUoao3MM7U8KUCibKJhj1sDb3nCPivFAWkEldlEjYc/KZn3w07UZw/h6KsZYsTPlH0F8T1PKa1nVEHzP2HrhscLVsdz+iz7EtNL3iPfHziXFS9FSCviZjHVVJ+4BHvgXstXanl6pjadPrf5CcIslXGlKdXqeX8xFv/AGPvi3FOTIt6Ohdlxpy4JpRqqODpP8tP+uKipTVnpNoI8VyT/Mo/piV7PZmmKGXAqEE985B5+Fj7b4d0OMKwVU1MwWiw6CVMk++Fmk0PjdND3tHwxa+UrUYkuh02/Mt1PzGP584hlitNf9Ue+O38Xdq2XamxMOIJEggHYjzBviH4pU0qtLO0UeodXdVlGoOQNINVBpOqAPEPKcSjL5KjokqTsUcBytR6lI0QupUZjqsOSi/Uz9MU/Dlr0+/7zLMe9e5psGAXTE7y0HcATid7MfiqRdiJp6CAoiA35NVtWm5Jgzhr2s4rWp0VehmipMTTFISGPJXudMzvfbCVvVbBaatlDwOvppU07utCqBq7uADcmxhjJ6Dnhjw7iyrNIJWJDsZFNgAGhhcjqT8sc37N9vc0lUpmT3qBSzagA6gCbHn6HFue0tJc2KLsytVCimpSwaSIMbagQQfLDuLTDGSY8rlTY2nAObyVMoZ0r1bRrP8AtUC56TYYLVGMlTMnbVMcrdPTH5c2VGksVP75Yi6T2WavoBOQp1VVHpHRogF21NfmfzahzJ62xNcX7JJRKVUqN3SOutSurwkxsN94v1JxW0asEanLf6gAfoAMbVXBBUgEG8fI4Tluw+O1sVcJ4JlkcVihqVSQBruFMSQpIhjM35xAiMOc3xcrCmm4DE3pqWAHUwJA5c/THr8RNsfXcypB239MCU7FWHj7E/EeBUa4plX7tgulWS0AbDSd42vhhw7IOtPRWKuQxhhaQf5gdiDymL4+1Of1tgmjU0zex5YHJ1VDLGu2KeI9laFUyUgjmv7jEpx7sTWQE0WNRRsNmF/WD7Y6H3o+eJinx5qmeNIL/DQlTLganFhadUTeANoOM7jtCPHFkU+WrUKuXepSIU3B/mBBBv8AlMY6VXp18xlR3LKjkQCW/wDaBYkYxrZFBTiwp3eSrFBJkgD7RGMHySK6Gj3yg38AXT6wxDHqYnbDrKn2KoOBnnuz9ep3D5jSppkgiQVbVyDTY7biDiXTgmYoO0UWB0lRe1+YIN7YseLcPassNULNAiRqUgEMPD6i5F8F90D1ta8n743a0DjfZy6twyo9RaIX+I/hWbAnfnaBuTyAOGuf7G0kWoe/SaSgkUwSuqBILHwgkzAAPsMCdr6FZ8+wNREXuitMswUBAoLCORYkjzxv2QahUy5pVKqCoWJCzB8idgTjo41CzmpXQLkeEDwVI8OhWEmBrYT9BhnWpd/SqURGoiB7AFWI5X9vnhi/Dz+Ho02amhRIPjFyLA3tB64HyPDQlRSGDaxpkGRbz32+2Od297KcVVHN82GEgiCDB9dj9sdD/BLmMhSpOdwkRcqYmR/TCXj3ZKo9WrUFlLg3BBhhuJFxqth7kMloahMECFMbSAROH/JyKbhT3dgxJrlZDVKdXLQlemrgiUBJgQYJUqwKnqPTGa8U7yqNYAFgL7BfMyTg3thnS2ZKC60hb1MFift7YVV1hSBB5n9+U474pNcn2czYV2hZy66lZUjwEizDmQeYxpwmgp1Bz4Tcbbj/AJOFTZp2jWxaBAkzA6DoMH5RgbET6/p++WEapUOVvZw/9rUMXht/f+2I+ouosZCwYgidgTiz4MoOSqSQumZMxAwgo8N1j+HFUEkSDsW6+2Gh7bBLpFP2U4IVbLd46QKLvFz8e2/OOWKLgmXCqQNTAUKXKAIdvc2wRwvhZWsXCqipSCam6++AOM9pUoQtNWrVCoQ30osNPMSxgnYYWWxo/Y8y9QlSOQkYiO3MrWoMdgGT0YwesR/fD+txvwEIQoafEp8XnEjwmPKcSvG8s1YJRDFizBizsSQI0yJvYA2/rjkimns6pyuIXw9yabhF1sRYbDVtubc5ws4iatKNSHxEAAXJPlO9+mKTh2XCZdnS7F2CjoiGADOxm/zwsFDvqyVaisUoDWABJLEwPrf/AG4C06YvG4o+U+Hd7TAAUM6GWi8bE9Y5Ymc8nc5pe8Ls9Ihi8SDeZAN4i0Hpi44XxCnToUtbKCxYrr8MrrIG9ottjzn8ilWjWW2utADC/hXTAF7Xm+GjLi9mcNKhZleI/j82iIXpJoKllCqXJgXWCLAkaonninyXBe5ktWqVOgLT3fIrMw0RbnBvfCc9nqVOpVbSGCU10qZ8TSQ0wfzAAHDls2IUNpQgCQthMAmB6/bCZJxqimOMr2EivBsotjYVjyjzwtbMC37+mN9fhtyxyptukzquqCqVQ84GCUrnbAFOr5/pj7q88Om6A5pjB6gmb/8AGNFqi8f1wrasFu1o6nGlHOgxpjGcmhbTGVOqOl/X+2M612kIkx8ZALA3EbdMAHO3iPl+mPCcRBMSJHLc++Hc0I6DKVJkaTUZ731Rz2AgWAHK2PWYpgkkkiYkhiLja0xGA2zYneZx7FTnOFbVGRvVWfiYkdIA/SZ2OM0q6RAdzb80N7Sb4Er589frjH8WYn72wIyQsjnv/UuPxs38VNfmJFsS2sRPPFt2+ygamlUjxK2meUGTHpIxM8J4F3tbunOiBNryIBgeoMzj08Mk4WcM1UgEPJ/f0wdwnjNWhVVqY1EkAL1jaPPl74y4xw4Zes9MTAAgnczf+uCOz9ADOURUsJBBPObg3xVuLiL0y0ynbanmgaeZ/wC3K7FrsTzEEC0CcHfi6LLpBkRq25bbb3mcPsnl0rUqiqymdS6lglT5G9xOOZ5/itVqjCnVqAHwkMBJieePPyYoZJJpUX5SihRxVCK9SbamNtrHb0x5UCDaTtBMEnbpthlWTW2uAW0KHMjceGd5JIg4X1aHjEmBNovbzAx2RmtROerFyttjanXZYA5ifrjxmNOtiJF5Frf2x+o1uiybzfFtPsI2ZDsGMFtjt8udsH8Er9xXVj8JEWm3Q6fzRuAcJSb42qb+ij7YlT6GKfivGq1V4qVNSo0re08mAFiY64FqqzQe8M2vtvv98KKrm1+Yx71nQb9fucTaYGwqpl6ov8QO0EXwXwmtNSHLU2KkKdxYi3Pf9MKhUPhMmfXHviWYYBfEdjzPXASsZSLHJuXpVEFcBkbXLDTIYXHiG4ZZ/wBxwDkOK92x7yrRcxp9LzbTaZi8RiPWoWJDEsPFuZ6YHpqPFbmcMsF7sbyFzS4vlCmiqwPjYgBdQAJ1GZUSdUwQBbAGa4tRfQiFkFO6kqABJm3UeuEugCIAuBOAq1pi3i/U4HgQvlZbZftNTJqCrVktF1GkGCZkTdr2jGHHu01FmmnqMnnzm59MRiGZ/wBUe18auI2thH+PF9hWeSKyh2kIKyotEjf3kc8euI9rWEd2oCyJmTa2+3pidp7H0OBKYkGb3H3xoYYIDzTZVVe1ID1GTaAVuYnnA3EgY0znH6cE0ajamMwikrp2iW0nX8xGI1/jjlO2CK9Zo3Pz8hiviiB5ZD7N9qe8IlQo3A1E38/Xr9MfqPaBwpQvY9CCfbpiWrbYJrKNQ9P0xvFF+ibnLux3UrkwJOkf5pIi84+VOKgWVyLzsQCPW5JsMT7ObiemMau2D44oFt+ymPHahFncAfTlubj++Dct2uaSKr7bGLR5wd4nEKrG1+WDKe6+hwrxRfodSa9lhU7ZSfCtuu/05T54YZPjQqAaWJPOd4+W3piJp2Ji3i/XD7hFQy9zZQd/THPkwxitFI5JN0F9rCTQC28TqPrGPHDqerOVmUhgqKuoERML09Dj1UQNXplgGPU3++HtOkATAAlrwInGvjCkGtiHjuRFTMZZTp1eIsW/lEb9fIeeP3anh4VBWSNdI2Mbgm/tJwHwioTm6xJJI1AEnYatvTGvbyoQlMAkBiJA5+vXATacUDuyo4Z2pNHUGoqehV4mwsRogHnY4ks0yhixtJJi03vvhi//AIB6D7DE1xYzv+9sKrnLY7ejarnkLXjw7Ex+5wLn8wlwt5H1/TCoMdUTyx8qm6e+OpYUT5BT50FPhhuotbAYYbHHmqZieuPeWFji8Y0L2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MSERQUEhQWFRUWGR8aGBgYGSAbHhgaHCAgHBscHB8dHCcfGh8jGhwfIC8gIycpLCwsIB8xNTAqNSYrLCkBCQoKDgwOGg8PGiwkHyQqLCkqKSwsLCwsKSkpLCksKSwpLCksKSksLCkpLCwsLCwpLCwsLCwpLCwpLCksLCksKf/AABEIALoBDgMBIgACEQEDEQH/xAAcAAADAQEBAQEBAAAAAAAAAAAEBQYDBwIBAAj/xABAEAACAQIEAwYEBAQFBAEFAAABAhEDIQAEEjEFQVEGEyJhcYEykaGxFELB8CNS0eEVYnKC8QckM7JTFnOSovL/xAAZAQADAQEBAAAAAAAAAAAAAAABAgMABAX/xAAlEQACAgICAgIBBQAAAAAAAAAAAQIRAyESMRNBIlEEMkJhceH/2gAMAwEAAhEDEQA/AEGeqlSZeIv8RMk+cz9sD/4owbczba3ywtr5hQx0kmOcWHsca5OmWufCOp29uvtiFENhtbibA6wRA35e8Y+v2gYtBAI9evO2Pz5EGYJI29cYUeBk6gCBtH98I5IKDKOfnYewF5++C2oqpXvPc/WJnfnAwBTyrUwZIECxE/v6YU5rMk2DWHQH9/PC1y6YaHLVaJJ06gRuI2GDDwylUTUu4G2/32xJ6yV8/X988a0My0i7e256fbDeN+mYcZGkxYrJldpEwOh8r4c0eD6h47ehEH9+mJ2nxd9RAJEi5jf6b4IXiTkS2uLxqtv+9ztiUoS+xhlmeDAGUNhY3FvngPMK6KHBgLB3gSMe+G8UWoSmonpNiQPcgjBOY4KKhBDMegO0+nIYmpNPYaMcvnqtcaREHZyNhzgG59RacMMpw7QAupIG50c/Px3J6xfyws4hk6isGpq1gBaAQIv+zgjL8WbSjMOqjkDPI3+W8YZv6Zho00wTqm+5XxeQF7egHzxnV4wzCCduXOfcnHsVgR4yCd43j/djH/DkqGSfCZgDcxyjY+vrid/Yf6FGZ4kQ0rMfoenXDmlxdVpJqks4kiZO0mZ5DHwcDyx8BlupkyJ6adonA/EOyrU0apTbWzTJNiBsB8t8PUWDocZXi9OqdMbfXlb3tjWpw+VBpxvMSLjEdlcqyN4Wgi0bEzcwTY4qOFZRqtMFSEbcDl6euA410FOw/heYIcqbMeVuVoE88N118/rywHlsp+Zwuscxs3+b1nB9DMXAODGNIqhZx3jVOgo7wMQxjwi0c7mAD5TiXzfG8m6rqpqypsEYqFB5MDA26E3tik7W16dOgS+ltR8CsCQSOunmJtJGOYZ7N06rotkXk+iCvkdJM3kSTOLwiieQ0q1kWsWDlFJMafyjythlX4sop1Ihk/lYklvMiIA53vgGg1BUCtzVvEVs0TteReBa5wseo7UwAIWfqbQSfiA2vfFqskgulUAliLiLEEKQd167fLG9cUKrfF3RgzqmPILAFj54VXJB8RPObxNjMeWGLcFzEpKSassuxJtMnn54DS9hM6HZqs8FCrajHhYWiDLXsIwHkZBMkWI9zP0w3q9k66UzUlQqrJvcdAYBg+vlhGrHXpYbmT73B98C7Cxpxw6qdN+hKn1MG3ywtRmgqG5bb4psnw8VECAF/GDBbSCOYncGP0w2yvZvLUKhZnVgVeaZNxtAEbEQQT6YRTpC0R9PhtSpOhRYT0iPiJ6xgns/VWWLLVYwLUgDHrqU4teD8bpFnSjT00dMhogA7kMT8V74Co9mctXJei7QSbi+5mItEY3k+0PGJJNR1vAAUdPuScM2r0hfUCRaf6dBywqzdR4gwAeQH7JwETEx+/QYdxsQdZfjF7mZvjejx9QvUE2N/wB2xOahjwxMC03tgeNGora+YWsN5B9rc9sYfhqVwL+XK/thMdaDmJ35fpjE5hgd/wB/1wnB+jDlOChgYaADgWrk+6lT9Nvnjzk+JEDTeZ6bfPrgupWFUTz/ADA9Z5czg/JdmAaleShnY/fDCpQap4mMUxy5segj9dsY5ngtU6fDuZib4M4gW8KKAqIPDJ3J3MDr64EpIIC+aCNCgiNov6meeKDhHFZUeIGN/L2wmPCKhs1ue+87c43wq1MjbneCeX0wOMZI1tHR3qpBi8i8bb4/LkUb4gsb+vU+eJTIZ8kwhBMSdXL54LrcdZVlSvtYE9BvjmeNp6G5JjLPZMK3hVvXlPkCefXHlZQgpSmFUCBsQLwZ5zgDKcSZnVnJZf5ZkSdpIHntGH+crWGksQZvtq8v7YDbjoJOUeNw6yGhpj/JDc7dMV3B+KI6tLTpsQeS8j6YxyaiQpuGnczvY78vXywtzeSOWZzTkagVgjcEW0x+vn1weaY3QT2iyiIsqviUjSR/KZjzEH7488Iyw1ahKz4gB4b87SeuPmdzS1KdJFPiJCX3hRM9dN98A0eOmm2ip8SMVt0+W0jGSdaEdcrKwVSyhlE3hheRePbB1BAbjz/fywBwvPBwWsZPLrscG1awVSReemHi/sstgPavP0aVGaiswnw6IkGN5O07dccz4lxek+pUyyUw192n2J+2Ok1qqsPGBc+Vv74n63ZSmatNqZVV1LqE3MTqJJBkxi8ZLonJNkMvDKpK+EmTpUdW6ee84p8h2YDZYDUwuTt+fYyZMiQIjB2f4kKCM4Gpg7rTbnTIgKRyHP3wDm+19WqtKnBDeHUY0hmBsfS8Hzvh7bEqj2OALQy9bvXgWNraovAHXljOp2np06VPuaRiDMmWSSRYidJ5jyGNeL5zvssVrR3gJMqDMcoAEGwgk/PCXIZmitEh2BBjUBvMyB/mgST8sJ2BumeeHcYzFIsFBl+osSRJsbExHlfAXH8x3tUVLByBrG3iWRbyIj5Yc5esjiV0KFBCljG/xWAkAAAe3PAPDQjMzsJZpGrSAoPKCfLy5jDp1ujWMOzfG0VvHKhRMxI+l98Lu09ep3ssqiQDqUfEp23HMXj1x8qUKVOEaYIPim4PIkC0RgTMVnHhqFyrGV1/+w6fYYCSu0blYKuaYAgSRbn5f0wxqcWdaaIvhUXgcydyTO/lgarWSbreNzz62+x88Z5fN6STpG3rA+RxSrCmb52kykluZPz/AH0wPSoFpi/L/nDutR1vEeI2HkOvthlQ4MlOmoY36f3/AFwksiSFTENDhTHV4Z/r84OM6nD/AAsyXAg+YjcEcsUne0Z08/WSfblgfNZFajWBXlqG58jiayhMq9HWgP5CAT9o9B1wtrZM3G8cyMUVHJKEC7QI6x7Hz/TA1TLVQY0h08xta+1xhVlBTFfD+FFmI/LG/p+uGWYo0qWkiGccyQJ5QcC8dZkCFCVEdNh1FtvPfCWqXI1EG83w+5bHRQU+0kSwRRH26TOCf/qVWWGpqdQv54mjw1qenXEmDp8jtI/TBh4eCdJq06bxIVzpkzzMFVMX8RGA4RMrKEcXTSBbfb97QMA55w8oy2JkMIn62OFVbhVVPjU6SJDAypj/ADCxB9ZwXRzSsAB4Yi09OnXE5RS2mHrsbUcjTqUlG55lTBn5dMT9bKtTYoV22P8AT5YoaCgGW5jwm17XxvxHLKackgsTYzt6dcSjJxdmaQBlcucuqlpLnoYEcpPkPtjPO9onUMd7WBNpBgj0w1y2WBUd4ZZrsSYAH6+mGFXs7lqijUAehBPPmL+QwVJN2wpA/Zvja1tBlVdiYTc22j2GHmUzlPMM1OzMu8i3Q/fETxTsjVouHoNrVfh0/GI3n+2NOy/FzTzDF9nEN5EmzeoOGlji9oyk06G3afheh1ZNPhImTsGNrbxgVOAI1RmLeFlJEDrYR7nDnjrg1ShYEPDqQATAO3+YTffHirn2puomFUhSI8JDCAdpXqfbCxk1oXVgvDKjDQmqYZiYH5V8A8hf7YoaWcUo0x4QSTNx5xvtgLjPEly9IMQJ2AMgGOUgW98TOY4sK9eaBVSyFW1XBtfbfe21xvh0m9lbpDzM1kFI1idVNb+G/MW/tjKvxSjWyrkMO7EAyI0yLTfrGxxE8Rz+im9K/LTuALnUYI5zcdcC5fLGooWmxJMTBPkTIjYWM+WKwx6FlI0rUwj+J5pvzDXI6wdr2GGdDMaiyMmooYLCwIF7WtAE9LYR8MzQWpL+IGQJEweWN62eq1CVZognyPlJ9LYrRFhvFM9+VXnUBBEGQdwSLA8sLsnwwVairqjUeVxPucE8GyAJ1EKeYDbRIFzI68rzGGneUkqwrpOrwtoK/DaDDFhewI8j1wt8dIKE2Z4dTpIC+qWEpA36mZuJ/d8CZbiLJIMxbc7D09MP83WSnSpvCvUpk0yrGQADIIXZtyJPkYwszfEadRWXSirMqwFzuYa0mSfLbBUm+zSQLmyr1DJIXceQ5e2G/EM3SpZdaQHePvM2UHlYe84S0HIbqf0w4o5QLQqVSV1sdImYAIM+9vrjSfRloRUqWsmeYJGn/nBCZQbiCNjJ2JuAOtpx+ytMG5EtNoIm21vXH2pRliZ8XMR/UgYezWOnzJViEplS3UnUR164JfNDxTAEz8UyY3v9sBZwFajEGAb2Ek9cDJSYkGN7qOo6+QxBxQtB3fKviQCW33wDV4myCNUz53+uPVagyrq8lJg7apj7YzpcMeqJRS0kXnfyxqXsZI+1uOVORK+QN+mCOH8aYMdZN7mcacU4aqLl3N1WFqDpJPn5G/phlm+zlO7s0KseI7aeXqSLWnCvjXQwuzNT8RVUEmCef7g4K4jw2nT0d60ILwLsw6AD7m2F1fiyUpXLiT/8jcv9K8vU3wqquzEliWJ3J/rgqLGoN4hxzUT3a6AeZux5XOyjyX64wo0FNJ6jTIZVWPMFib72GBqm+Daaxlj/APeX/wBGw7VLQYnzJ516RIpuwncQb+u4OGNLiOs6qlMMZu9Pwt8gNHzAOFSAE3HPDmtwzuUpGQRVQMp59CPY2nniUtIokbU6+ppp1fEbRU8JvYwbqR6kY9ZfUkvVG3wg3UTznY4HpZVmPhBaN5v/APz88eFrMgkahP8AK0D3BmfniWugcUfOIcedm8IMbSf7fbFH2a4wrIQzXWSwPIct8Ksir1QzdyrhY1EeBrgwTpBUixvGJ1qBY1Hp6tAN589gYscUjGLVIRpxZ0fg3GBV1otwswY58jvF98IuM0tbau6anU5krZmE6haRJicL+xWeArFHMK6kE7QRtHnbbD+pnO+SqfgemR18RHlykbH1GElHhIXsWPxHW1NlEaKem/UW84lojDTM55QKZJJUsQ88tSgFQLdd+UYw4nwvvlQoLq/LYAgMCY8vqMDcWzKU6tOkh1yw1tJ3Wx0nYTPTljPdASrse9q8+i0FD0+9Umd4B6QQdyPaxxFZaGd3poEIsFny8RN5Hri0HC6NWnTZjK0gRYmADciNzG888Ruey6ise4rq2oHUVXTAMz1tEXxaDDL7BeIZsGuGZSogRMNA32iDONaWdQnXpZWCmIAlpJJBIG3Ux0wuRu7c94GNvyneejDl6YIHEV1atGqNgdvMnr6YtWiYNnKzGCF0hdpFx8hHy59cF8PZVpyzAk/EI+EH83+Y3IjnJx8PEdQC6ZggAEkg+V9hPnA88CvWX8um+4BYehIi/OBywTUHPxMLIojVq3UzcjqsxsR7csA2sSYPMtaPSNxaJGPb0Cv55sPgtuJjryE3xv8AjlgKo0RcEAEs1zdtzK8sLRjB9BQHW0n4gFJAPr9CcfUNR57t6bDyMH0hgD8pxVZPjFRcsdDKs2l2J0iLnSB4iTFtr4XZXh2Wr0qiIGNdVZxVJ+IjkQNgRsMDlQzQipcJqjxMvnBYDn88PK/DS+T8I8SQ5A6GxBM3ve2JzL8ScQNRtt/b0xddmc4GDKAtwVEibxYQfPC5GzJEWF+ErZiYMG3pbfG9CqoBLJqBiI2BuSMUFPs5VWolSusUyzFo2QdbTE8r9Mb1uz1RqKfhtNQSdUWg9I6AAefWLYzyrVA4saZ/syf+4jlTBj21fp9cNMpwQQpCwRTvKxM6jE89vTCuvxJu7c6y0nST1GjTbrHLB1PjLIFCsRAUf7dMAD/8icJZRNGP+EhmzhOkr3i0hqHRRg+rwBUq0xSCqrDZQPQEjrOBqOc10qnhRmqVGeWtBkrPkIXGicbHeQYV9M2uIsN+oAEYEhlRL8Zroq92yPVYWKgELI/mb6wvzGJvNZ+rWs5JC7DkvoOQtGOonjNTWqKEem2ok8vEArD10+mIbs8+iprf4VAm0+HUQbc+fywYy0alZPd3HL7jHocvD9fly+mOg8B7VUXeooossywLIGEgc5HhFp6Ymsm1buv4NPXUrP8AEVBCgSYEgiTHyw/Jm6EQoyCOvPn79PfB4pTlYH/zj1ju+mLvIZVu6Zq1BA6lgVVF1NpHPYBj5YB4Dkg6Zhq9FEIqU/BEhAwgNE2nVJvheVoyRELAG/3GLPhnBhWr0EcP3SUReCJJEi43Ek2kYaZrgmWMkUliJJEjbr8sGdjcq1LJO5JJNOYJ+EnYX6AC0YR7Q0e6FGR4TWArigCRUPdKYj+GpknU0gTZbeeFDZJUJBIYqDPQQCfWxxW5PiKyUTZfO319cFZbL023RdVRYNwZAtYxtGJWZ7emTWczOjL5ggiRSQTt/OAbcyThVwXhRHD6zwSH6HbTf5XwV2myRRalMEnVUpj1AFQj9MWHAOHxl1pBVYaZYG1mJHyMfTDp/EzXJ0QnZbsya9Ko5IAAIUzcVNx7EYdZXh9S5YaqjsadWBuYsT8uVtr4fZPh65dH7seFiQVkk6lazTtcC/thllElVCQZIjVbVp8XzF/lhZSbZo4/sw/wB9DIIJ2iN4p6b+fPE6/YAnMICdwWBNrCAPqSMWFJKtMMXOo6iwC8p5cp2OMznwazNBGhNjuJJkH5Th9LaG4W9gWV7J1EoulKp3bE7kBtMTMA2Mj5Y55xfs7Wy1RxUDtU0ErpXwhZPxWiwAMDrjrw4o41eAkmLCLzuR6Y9JxFj4nAiwuu1/oT+9sGM0lo0sfo4bxHglYdz4f/ACAaANxO2qTvM/P0xR1uzC0Mqzt4XEeGA15APLaesb3x0zMqh8TLTDKACWAmxNvMc7YUdoMqrZWogEl6qLJi/iHzxnOT6E8VLZzjjvDqiUgyo6gQ+toEbeEWuTMkKRc7HfCXheRLsXJIQWJtvG0E7k/PHYuN0aZydcFFP8I6QfylTAYTteL4TcM7K5RVpd7T8fdx8XhJM+JhtqkyMUjl0JLHs58KJqHuxTN1BRoIMRqBvZpEm298eeLcIGXhWJLMupVmQDqInlyE9bxjsNHhlGiqLpHhAAZomFkLyG0mw64nO2/Z7LnLVKyqdalVUAgAFmEkiJLFSN8DybN42c54g1QLS71QqlQVgbqDY9PLHnh+fNNiaLFTF9X9YtJ646Dx3gL1RTSkKCKVQNchwmkEFyeQINgN4vfEt2g7PpTrOtMqFU3llPQxuTqIkxYbYopxYsk+xVTCaY0hpvqW7A7GPbl6c8P+ziaKqnkGFx+W99RmIj64S51mRStPQUiQwWGIsbzcWMQZBw77L1AZaoACYJG0hdwBsDtH7GEyXQELuO8YqCuxDsxjRDU9NpMqVuCRbxDHzJcRzFFP4Jc6iSYEmdjY2jz5k4pePcMpd8netUZqy2YA2M/CSW0gEAjUADbEzl+LPRJRw0iRaV0gGI8IHrecBVxSQW6ZV8G4hoqvTcAqQIMbEbj3BiPLDDu1eipCKzTBIsSAY+mFT0F7zVTlQIaORIGk/PBGSzQRam3gcm55EA/ocTtlFxBnytR1p6QYgzA28bWseuM8pl/46iogOpD4SPhIEj6iN8McvmmFKnoCswCzMgQ0k7TcE4H4hxClTq0+8XxPam6kwrDkb+fywX3oCCstxPLWpUTS13KxvteCcTuerjL1tSiyrPrLt+rY04lmEzeYTSNDUY11FuvhNvOZ5+fPC/jVnqLUNljQSPiE7f0wY9jSr0F0+000KdPSdak76YjSUtz1MDJwItd2qUaSP3aKRJdoTUb+IxvFr4cdn6KNRdf4KKPzVKc1OYJU+WFGaru9RcsF0rrka7M3Qknrg+9AiumHcWzlem9cEspcydLalvuNQt8MXGPlTM1Goar3qojATcLSgAgbnGv+DMolwyqpMqBdxEiItG9+QknD3sllnrBwGNImqTNM6dKrTWwI5QQPnjnhKuy848loV8KyOZrM1MBgtTxM7qxCqvLlJawgYt8zwzMChoooxllmYmNQLEkxNgR1x7fh1ck95napvsiqtvYTjenwKiw8feVD1d2P3OA8t6HjipEbS7M11ql6j06YJJhqi3E7b9MM6XD1OkfiFGmY0qzG+91tijXhCLZERQB0nbHs0hrVNYBYEgbCBEz7kfPCJtg8CW7I7imWV6lMK7Oda6pTTGlWjc856Yo6dHu2v/JpI6AXHyxgMiO9apqBTWAAAZJSUYRE/H7Xx7qZmqWDPp07NNmJ1FR18jg/2FQfaChTkltIBPPqPlgXL0mXTF9LE3J/MST9Dj9lG0VjTYnqZM3MX1AQQZkD2wRTytRSy1aohm8OgfCBy6394xlJO0aUGqYVqJBgE+VhgU5Nizk/nsecL+UefP540OVAhzUayklQZmPI+eCC+pOUsCQACp09PkR9cU0apGbUSShM+ERbmcZ51CysJiYiOUbxgBdIVqiO6pTEDU0AAG8zMxaDzxtlsx4yDVmDqYxcKRqG4sLgYHNdUZ45adm2YyhqQT0g33I/vjDimV8CTyqIevPn8seu8YVVfvLg6SgMLqgmT7EHHrN5NnrU6gdyG8OkCQu/QiPFeTM2GCkoqycrfbAeL5VhReCfyhfMMwkfP6DBlTKkpFgGtMwTFh8h9sD5/iSwS40qTHiGkqqu0kC8SRvNxhZRyKIwquXqNUJfSYOkEAIxAtIEcoE4RyiHi3sfvRbwlx8IMmQBfeZ9MKOL8LY0nEgrUqUzG8HUB7+EfQYb03BYqAwlQNwQIJHnB2M85x5rZICoTpJLlQWmQQI6xBG3pGG66NtmdHLuRqEbeEEc4gT5cscx7WcLzRY1s0AqsYEctNgBNwpMwDjoOeemmZQ1A/eJpFMgwHQnxGNp8N/UYA7U9n6ma7sFp3gmYA3NhEzbfphsU1F6Jzg6s5TSzIXSSZiDt5zA6YpuzxSC+mQTOkEWGxt1tPthR2s7Ntk6iqYOpAZBm+xHzGGHZiswSFK6uQsNgd5ny+WOrJuNkFod9rqGYemjK4FOJ0g/CyiSAfzb+ftthHw3iGYUStJKmw1EcjcCQes4K4llsy9B++2DAhQNQAa5E8gLX62wryvDK5XUtJ2QHSQJs2+wbpv54ENKrRn2NjmSXiQV8uuPVesR4SCdR2AkmBPLkB1w54yKbg06KgVAhqCFUa5LSqgbkG/XBvEO0tHL5XWCmqB3VOIaCNMmwO8yZwO+gKG2CZTh9V6a1EB0MIC9YsCBG3n0GAuI01q0WVzbly0n+aeXPG+U4umZR3bXSqESdiNJWEUGLU5G24ib74Jr8Co1aRVao0Ky6vD4vEJ2mCAeZtf0wGuLHUUQvBUJlAY7wgT0GDc7llOZZXqWGky53MeQ+2KXh/ZrKUCNdSow1fGbJPIkqLRbc4/ds+x1OgO/VjpMah8QG5BBi4P9MZyV2M4y9ijK5inSEVXo1EJ5G95w54nw9H/DpTJZiQtImNRBBJBLEbRucTOX4YlVFZF0jxSxsIn4j5AEeZ2GGVXjhOYy6UxLowCg8htfqx//AFjnGFUbehoypUyo4MpGaNDMOiMy/wANSZlY2B2aefU+mPfZHIGg9Wk8SlZ5g2INMFWvviczvatanE6VVAG7uVBkgNNjf+Wb7b4pOK5qqrK6Qa1aoxKzIRAoCgkWgLefPyxOaUdeyqv9Xoojxaisk1EGkw19jtHrjxxDjNOi1NTdnMICwWfnhD2Y4IuTFY5go9R6rFfzaeZAmbw0kgCx3w0q8B7ytSruwZqJOgkeGHAgA7wu0xvNsLxSZVZG0EcQ43TTRqYAFgrxcoD/AHI25Y1XIuKpc1B3Sjw6xyPMtG3MnyE48Nk1SotZwCxZZWJhiNIItM2tbBOV4vSzXeUl8QUMrxIn8pgkDzvvjV2LyfQvo5+m7sVM6VWGH5tVy19xqFsD12LZhQD4WUmOjSAT7i8Yyz3Dhkxp0toIBFTctpEaSFvIAA88ZpxNQBmBIQggAi5ZbH/T6G+IyXwv+SsZVKkHrT1ZpBeNSyeRCSEHzM/LAfCVapm8wagqU0psQo8QVzN2BsTHIcpJwh49xbMOIyrQdWtnBgKovDE2AxY9k+InNUNL6GdQA4Ewwa6sZ6/PDRj8TTl8j3w3iBanqrAaiNA5SyyXAG07e4wKXrVKaMJLGpdZgBRLaRykQBPO/XBKV6DBqjFWGWNRWHI6RM+bbCfPG+a46n4RK4Eq/dlQORZhb2vPvinG0rIt0e6xjWNOoC5DRt089yMeMnllUaUUBoLMJ5n15cgMDLmAHq0yOZAPODcffBfDsyAWci5IHyH9DhZxVoeLEnaqlrNE07Mj6m8SwQIB1CZJG0RgXJ5xqQRVSFE6g7r4pa5B18txFuWPvFKKjPt8I7xAyg7Frg+XnGC+LqpywoFVgjwOgBVFmQSNxEX0yBc4o3pURScm9DDiPGlAA06k8JqkbKjWEkzqJ6Dlc7jE1RFRKtTuv4ikSn+WlGoRNzyHrh13IelUy7N3ZqqAugjwgbMDzkAX6csIONdlcylWjUoVAgFIUXJM6TT2tz1CG5c8LKKlJM3JxVD7hubLg1CIBYiVG51EBSOthJH98Z1M4hUNUdERmJ1ao+GYJvaYBx+4LlSadWnVXSrGfC1zO5J5GSdsCZbhFGgrqFGhWAOslgUEETP5hJ9xilWxLpUY8XrqaSNUrIiq0XN9LEBSDB3Am2+D0zRdUrIwYKxGoXBUyvhi20Yh/wDqJlmFSmSESkJIWmSSVlQHbpM6BHMH1x74NX1UqFOg6mpVdncA6RTvAXooC32ucK8WnJMaOT9rRS53K5LNgPXv3Q0liWXSDtMbAxZjiK4xwP8AB117pi1GqCUYEdfEnmRYzzF8V+V4oHqPQdT3iiHIiSJ3Ui53Hlhd2uprVGWCxrNUpC7wovbn1B88MpPoWUUw3gOYWGp1VsyiQwsYvt+nkMUOVyqICaaqus6jyknn62xKUKIyarRKNrOkEmCCuohmEHf9DOCM3x4qoLDUuoqNI6AGTM9YxJZH9D+NIVZbjmUp12ZmLladmfbVOqApuDYe+Pf/ANM/ji9fMn8OCi9yv8ok6S45KVvFgJxBZeoO9VnuAwJnY46324z9FuG94p/8iDQo5a4BnnCgTfwyBzjHc48dIjHa2B8A4aqNTRV70FSNQ21MIZzP5e7gDoLCJwy7ZqEoCjRM1G0KWMatEwOXXaenlhJwbMVay5Ze7dYQjSJU6RAVyVhiDE3xYZLhdGXZrMSsmbkgWmb3mfbEptpBxpNknxLgdfK1KJoF3pVJUh2DywEknkJvbYm3PC7jVbW6ZWoWWgChgbrq2UbSQW0wTyxfcU4OzoBSqkBEIVbHxcjcfFM45TVqVPxP8dXdKbguBeyXNwY9TiUJO9l50kUHHeEUcs6JSqOQq+JGK/w2Yyk33KrsTynEe1dqWZSobywb+v0w/o8SLt37G9apLc5DEqBfcKAPPCDilQPUAUaVW3mTNz88UwSbmyOaCikzWhRprmGUmFkhTzE7HFpn+LikuXquP4lN0FSnPxCCp08iChMe3TEFmnLVS2+30/4xX9o8igz2Terai9NC0mAoWZ9PbE8kU8iZ1wm44WqLjg2dpVNLpDsi6UZGDtosBqUeJWAEG3IYH/xGnSqmhRvIB31ETsL3HS9/vhnkkyzd3ppIXMBCoA7tN1Mi49d742zvZmgTr0gVgD/EG7f6+Te98H+UR2tCbN8bNG9eADVpqqrcyGBkkWHh5G/TAXZastHNVOjs8D/cDf548cRKjL1HQAalLNaxZbzHWRBO5wl4bmijUahgl9TE/wCtTMe4AxOSdpoyaZ0XtVlkrZdqVRigcWdd0cXUj3G2EvCeAOuUo0QA1y7kgwWgwY5gm5v9zj9xLjK6stU+OGICyAPhLTexMLAwypdp1rUldCVQsFPJ5J0kR+W53wJLl30MmovXZAcTzz973Jp98y3lhCTcT3a+EgGAJx0zs32dTL0lt/EaGdhbU0WB5QNojE1xDKU0zhJu1QqYmYAEx5yxnF3SqQt/3OKY4pISUnJs5pxfIjKmvl2JNLMuShFiJIJWYuQL+YjriwyPAkbJJSCgeBY8mWCp9m/XE12gcPxGrSaSDodP8tZKfL/UkqfMLiz4RmtVImNrfQH7nA/cw1as53lOMVDmijrDs4Dc4M6SPMAjGOY4nmkzb0praKr+FxP8NEJBaNMQfPkMPc/w2hVzxMrrkMwDCdtys++KmjlF5sxHSAsz5j9MKm3phSpEE/aMVGrVETV3dMhAQZJF2McvDthp2d7Q084HAUAIoIvJBIsQTtEfXE/2yrUMvWFPKrpY02LGSRNQwImdgp+mA+DhsvRzGiVY01VItfxCfbfC6WmVjFtN0MMpxoImqgpqd1qVSxgKXfpBssgx0EAb42yfH7pT8AVmdgEvMeEs3MzE7z5WxlQ4YKffETpqDWBFzrGoARc3xvwrhqNTFIpC/mGnSWAILLO8MAdt8Wco0jiuUpMKodpytUquh0YwCGBhhspM2BUT6jAvFO0eXp6hVY+OSUjVfYnyG3lPrhTxrsjSo5icq5VGXvNJUkfGSomYGmI5m+JXtZme8zNRojwqCOUxePU3jGxVLJSf+DzTULZlxntA9e0KqwBZbtp+HUd7dBAF7Xx0TsvlxmKlPMZbugqUwjIgCkMR4ieYJIJnpjkhXyxbf9LOODLVK0gkOEW3XUb+wJxfLBKGicJVJWVfbHOtlXqV+4PihSygXUBYLE7C5WbxAxBcIzQq5oVmHiaopCjZSx0jzMRH/OOx8Rzy1F7rSH1cmEgja48xOOZ9oOA08vmQaHgDaGCT/wCMqSfWLSMckMiqn2dEo/Kxh2nzdMV0JAhAAfUgHcX+GwHr54Oyr0DLuSUbSQGuJiJAFwRBGOd8bruWbVeWHtAGG/Ecvro5YyQTTMjz1HA49Nse1tJE3TpsXAVZabDqfS/PF/k+NZjOVDTzVABAupAUIClSCDfe1hGAex+QRqbFhJZrmL2+GPTFTnQKa6l/KvwzuDY+hG/tjulPdUcSAeE8YZc0zgydNiFuekAiBPnERi5yYc0VquRMat9j0Jgzz9+mOednci7Ma1Md4sknxBYmT59CY/ri44Lm3pL3VZYY6tIF5E4SW9DQewscUdqtOkqErGp35ATZfXmZ5dccz7Q57MZLPZulRZQlVtWkqCCD4xEgxucXXHuJ/gEGYFM1U+BlBjSTdTMWG4/5xx7jvHamazD5h/CWIgDZQICgHew+d+uJQivZaZtm2LUATurEH1knpA3Btgvgz5Su4p5o9yQPDUTwgkfCKkA238Ue+AuE5Z6r90D/AOQEgk81vzHSfphlw3swYzYa5pU9wLat7eYjGhUbBOTdJgD5YDMBVYOuuAyzBuIiQD9MW3a7jjLksk9NUcOGBDrMQJ9tyMJOzXZhq9M1rL4yFkG4AiRFt8UNPs6avDssGDVCpqEqG0xJi0iOWxtha3bKylcUkR+V49VSrTq6EpFdJ8AjVTJgySek2M4va/bRDUVaKmqomWBgEn+WdwOuJPM9myBTZtdNlQLGkEbkmQdwZxnlAKBXxeG8ssAmdjpKkco+uM5xfRJcoj6lWFSkBMLUJLR/KTBAJESdgcfKHCqhWnPdhUB8BJaDB3OzG/QeuAKnFNBX+GwtCsyBdXORAAIwXS44CBP0viMp10h4wR54y8ZUJoUEMDc6dJAt4jZbkX5xBxU9iuHU6dGAp1MAXLDc7nfz54gO1PGiKYCNpaZB5+2+OjdhUjKpUeoalRhfYBP8sCL9Sb4rGLlGxdcya4pm3XN96w3CkDmtpvNiJ546RkyGpKZmYvjnnFNNRkpkm1NGJmLNax6Yc8f4kctlVVUYuykDQbKObeVpAwYukBLbZO52p3merZiDCVJWOijfzOmPniiyfEnSjXUCGADrvcR6c4N9r4jcpx3TYggX358tjyI+eHY4up7t9QhgyW3Hn0iSOXXEN9oaLVGnBe7y34nNOdVasx0g7RuJ5W/SMOOw2SK0TVb87Flm8KbTefbyxCVM13rpTJPifSTNwN9vQHHWMtpWkFGyry5RisXfY0dnL+0fD8yM4R3TOAF0sosVExJjfeehnBGX4Zmy9KKSqhbSwZhJVrGw6WPtgn/qXn69N6H4dypbXMRcAjqOWEvYziVSpmy9Vi0IYk7HbbzMDCSg/wBWivm1wKLtbxpcrUFFKet1VVBY2AAEWG5Ivy9cRtLiOZq108RtUFk8ItPTf3Jwf2k4ilbOPUYNokCwEkKIJE+Yt5E4L4f2syB0fw2phbA6ZM7GWBk7b41OrSIJ/Ls3raMtTSiWl3JO5kkknnso29sQPFhNSpp6ge4An64tON8VyNRUOWUd4XGpwDMDzJ69fPbENnVZtTlSFLTsR8Ux9sU/FhxyOT+g/kZFKCigRKJLAASSYAnc4u+y3Y6pSTXUYKWOwMkRtPIzJ2xCMCsEbj/mcdUzPaZaVGgXUjvhIYEQp0ix9zi/5TdKK9nPjSdthfY/hFUu9WuzAloUD80WBPQDkBvc4WcZqq/EnWAQtMAzcagPrvhL2mL1K1NQA6lBo/iaQCPC0R5iT5nAuezz0sw+qQYAW8yAAFI3sRiUoao3MM7U8KUCibKJhj1sDb3nCPivFAWkEldlEjYc/KZn3w07UZw/h6KsZYsTPlH0F8T1PKa1nVEHzP2HrhscLVsdz+iz7EtNL3iPfHziXFS9FSCviZjHVVJ+4BHvgXstXanl6pjadPrf5CcIslXGlKdXqeX8xFv/AGPvi3FOTIt6Ohdlxpy4JpRqqODpP8tP+uKipTVnpNoI8VyT/Mo/piV7PZmmKGXAqEE985B5+Fj7b4d0OMKwVU1MwWiw6CVMk++Fmk0PjdND3tHwxa+UrUYkuh02/Mt1PzGP584hlitNf9Ue+O38Xdq2XamxMOIJEggHYjzBviH4pU0qtLO0UeodXdVlGoOQNINVBpOqAPEPKcSjL5KjokqTsUcBytR6lI0QupUZjqsOSi/Uz9MU/Dlr0+/7zLMe9e5psGAXTE7y0HcATid7MfiqRdiJp6CAoiA35NVtWm5Jgzhr2s4rWp0VehmipMTTFISGPJXudMzvfbCVvVbBaatlDwOvppU07utCqBq7uADcmxhjJ6Dnhjw7iyrNIJWJDsZFNgAGhhcjqT8sc37N9vc0lUpmT3qBSzagA6gCbHn6HFue0tJc2KLsytVCimpSwaSIMbagQQfLDuLTDGSY8rlTY2nAObyVMoZ0r1bRrP8AtUC56TYYLVGMlTMnbVMcrdPTH5c2VGksVP75Yi6T2WavoBOQp1VVHpHRogF21NfmfzahzJ62xNcX7JJRKVUqN3SOutSurwkxsN94v1JxW0asEanLf6gAfoAMbVXBBUgEG8fI4Tluw+O1sVcJ4JlkcVihqVSQBruFMSQpIhjM35xAiMOc3xcrCmm4DE3pqWAHUwJA5c/THr8RNsfXcypB239MCU7FWHj7E/EeBUa4plX7tgulWS0AbDSd42vhhw7IOtPRWKuQxhhaQf5gdiDymL4+1Of1tgmjU0zex5YHJ1VDLGu2KeI9laFUyUgjmv7jEpx7sTWQE0WNRRsNmF/WD7Y6H3o+eJinx5qmeNIL/DQlTLganFhadUTeANoOM7jtCPHFkU+WrUKuXepSIU3B/mBBBv8AlMY6VXp18xlR3LKjkQCW/wDaBYkYxrZFBTiwp3eSrFBJkgD7RGMHySK6Gj3yg38AXT6wxDHqYnbDrKn2KoOBnnuz9ep3D5jSppkgiQVbVyDTY7biDiXTgmYoO0UWB0lRe1+YIN7YseLcPassNULNAiRqUgEMPD6i5F8F90D1ta8n743a0DjfZy6twyo9RaIX+I/hWbAnfnaBuTyAOGuf7G0kWoe/SaSgkUwSuqBILHwgkzAAPsMCdr6FZ8+wNREXuitMswUBAoLCORYkjzxv2QahUy5pVKqCoWJCzB8idgTjo41CzmpXQLkeEDwVI8OhWEmBrYT9BhnWpd/SqURGoiB7AFWI5X9vnhi/Dz+Ho02amhRIPjFyLA3tB64HyPDQlRSGDaxpkGRbz32+2Od297KcVVHN82GEgiCDB9dj9sdD/BLmMhSpOdwkRcqYmR/TCXj3ZKo9WrUFlLg3BBhhuJFxqth7kMloahMECFMbSAROH/JyKbhT3dgxJrlZDVKdXLQlemrgiUBJgQYJUqwKnqPTGa8U7yqNYAFgL7BfMyTg3thnS2ZKC60hb1MFift7YVV1hSBB5n9+U474pNcn2czYV2hZy66lZUjwEizDmQeYxpwmgp1Bz4Tcbbj/AJOFTZp2jWxaBAkzA6DoMH5RgbET6/p++WEapUOVvZw/9rUMXht/f+2I+ouosZCwYgidgTiz4MoOSqSQumZMxAwgo8N1j+HFUEkSDsW6+2Gh7bBLpFP2U4IVbLd46QKLvFz8e2/OOWKLgmXCqQNTAUKXKAIdvc2wRwvhZWsXCqipSCam6++AOM9pUoQtNWrVCoQ30osNPMSxgnYYWWxo/Y8y9QlSOQkYiO3MrWoMdgGT0YwesR/fD+txvwEIQoafEp8XnEjwmPKcSvG8s1YJRDFizBizsSQI0yJvYA2/rjkimns6pyuIXw9yabhF1sRYbDVtubc5ws4iatKNSHxEAAXJPlO9+mKTh2XCZdnS7F2CjoiGADOxm/zwsFDvqyVaisUoDWABJLEwPrf/AG4C06YvG4o+U+Hd7TAAUM6GWi8bE9Y5Ymc8nc5pe8Ls9Ihi8SDeZAN4i0Hpi44XxCnToUtbKCxYrr8MrrIG9ottjzn8ilWjWW2utADC/hXTAF7Xm+GjLi9mcNKhZleI/j82iIXpJoKllCqXJgXWCLAkaonninyXBe5ktWqVOgLT3fIrMw0RbnBvfCc9nqVOpVbSGCU10qZ8TSQ0wfzAAHDls2IUNpQgCQthMAmB6/bCZJxqimOMr2EivBsotjYVjyjzwtbMC37+mN9fhtyxyptukzquqCqVQ84GCUrnbAFOr5/pj7q88Om6A5pjB6gmb/8AGNFqi8f1wrasFu1o6nGlHOgxpjGcmhbTGVOqOl/X+2M612kIkx8ZALA3EbdMAHO3iPl+mPCcRBMSJHLc++Hc0I6DKVJkaTUZ731Rz2AgWAHK2PWYpgkkkiYkhiLja0xGA2zYneZx7FTnOFbVGRvVWfiYkdIA/SZ2OM0q6RAdzb80N7Sb4Er589frjH8WYn72wIyQsjnv/UuPxs38VNfmJFsS2sRPPFt2+ygamlUjxK2meUGTHpIxM8J4F3tbunOiBNryIBgeoMzj08Mk4WcM1UgEPJ/f0wdwnjNWhVVqY1EkAL1jaPPl74y4xw4Zes9MTAAgnczf+uCOz9ADOURUsJBBPObg3xVuLiL0y0ynbanmgaeZ/wC3K7FrsTzEEC0CcHfi6LLpBkRq25bbb3mcPsnl0rUqiqymdS6lglT5G9xOOZ5/itVqjCnVqAHwkMBJieePPyYoZJJpUX5SihRxVCK9SbamNtrHb0x5UCDaTtBMEnbpthlWTW2uAW0KHMjceGd5JIg4X1aHjEmBNovbzAx2RmtROerFyttjanXZYA5ifrjxmNOtiJF5Frf2x+o1uiybzfFtPsI2ZDsGMFtjt8udsH8Er9xXVj8JEWm3Q6fzRuAcJSb42qb+ij7YlT6GKfivGq1V4qVNSo0re08mAFiY64FqqzQe8M2vtvv98KKrm1+Yx71nQb9fucTaYGwqpl6ov8QO0EXwXwmtNSHLU2KkKdxYi3Pf9MKhUPhMmfXHviWYYBfEdjzPXASsZSLHJuXpVEFcBkbXLDTIYXHiG4ZZ/wBxwDkOK92x7yrRcxp9LzbTaZi8RiPWoWJDEsPFuZ6YHpqPFbmcMsF7sbyFzS4vlCmiqwPjYgBdQAJ1GZUSdUwQBbAGa4tRfQiFkFO6kqABJm3UeuEugCIAuBOAq1pi3i/U4HgQvlZbZftNTJqCrVktF1GkGCZkTdr2jGHHu01FmmnqMnnzm59MRiGZ/wBUe18auI2thH+PF9hWeSKyh2kIKyotEjf3kc8euI9rWEd2oCyJmTa2+3pidp7H0OBKYkGb3H3xoYYIDzTZVVe1ID1GTaAVuYnnA3EgY0znH6cE0ajamMwikrp2iW0nX8xGI1/jjlO2CK9Zo3Pz8hiviiB5ZD7N9qe8IlQo3A1E38/Xr9MfqPaBwpQvY9CCfbpiWrbYJrKNQ9P0xvFF+ibnLux3UrkwJOkf5pIi84+VOKgWVyLzsQCPW5JsMT7ObiemMau2D44oFt+ymPHahFncAfTlubj++Dct2uaSKr7bGLR5wd4nEKrG1+WDKe6+hwrxRfodSa9lhU7ZSfCtuu/05T54YZPjQqAaWJPOd4+W3piJp2Ji3i/XD7hFQy9zZQd/THPkwxitFI5JN0F9rCTQC28TqPrGPHDqerOVmUhgqKuoERML09Dj1UQNXplgGPU3++HtOkATAAlrwInGvjCkGtiHjuRFTMZZTp1eIsW/lEb9fIeeP3anh4VBWSNdI2Mbgm/tJwHwioTm6xJJI1AEnYatvTGvbyoQlMAkBiJA5+vXATacUDuyo4Z2pNHUGoqehV4mwsRogHnY4ks0yhixtJJi03vvhi//AIB6D7DE1xYzv+9sKrnLY7ejarnkLXjw7Ex+5wLn8wlwt5H1/TCoMdUTyx8qm6e+OpYUT5BT50FPhhuotbAYYbHHmqZieuPeWFji8Y0L2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MSERQUEhQWFRUWGR8aGBgYGSAbHhgaHCAgHBscHB8dHCcfGh8jGhwfIC8gIycpLCwsIB8xNTAqNSYrLCkBCQoKDgwOGg8PGiwkHyQqLCkqKSwsLCwsKSkpLCksKSwpLCksKSksLCkpLCwsLCwpLCwsLCwpLCwpLCksLCksKf/AABEIALoBDgMBIgACEQEDEQH/xAAcAAADAQEBAQEBAAAAAAAAAAAEBQYDBwIBAAj/xABAEAACAQIEAwYEBAQFBAEFAAABAhEDIQAEEjEFQVEGEyJhcYEykaGxFELB8CNS0eEVYnKC8QckM7JTFnOSovL/xAAZAQADAQEBAAAAAAAAAAAAAAABAgMABAX/xAAlEQACAgICAgIBBQAAAAAAAAAAAQIRAyESMRNBIlEEMkJhceH/2gAMAwEAAhEDEQA/AEGeqlSZeIv8RMk+cz9sD/4owbczba3ywtr5hQx0kmOcWHsca5OmWufCOp29uvtiFENhtbibA6wRA35e8Y+v2gYtBAI9evO2Pz5EGYJI29cYUeBk6gCBtH98I5IKDKOfnYewF5++C2oqpXvPc/WJnfnAwBTyrUwZIECxE/v6YU5rMk2DWHQH9/PC1y6YaHLVaJJ06gRuI2GDDwylUTUu4G2/32xJ6yV8/X988a0My0i7e256fbDeN+mYcZGkxYrJldpEwOh8r4c0eD6h47ehEH9+mJ2nxd9RAJEi5jf6b4IXiTkS2uLxqtv+9ztiUoS+xhlmeDAGUNhY3FvngPMK6KHBgLB3gSMe+G8UWoSmonpNiQPcgjBOY4KKhBDMegO0+nIYmpNPYaMcvnqtcaREHZyNhzgG59RacMMpw7QAupIG50c/Px3J6xfyws4hk6isGpq1gBaAQIv+zgjL8WbSjMOqjkDPI3+W8YZv6Zho00wTqm+5XxeQF7egHzxnV4wzCCduXOfcnHsVgR4yCd43j/djH/DkqGSfCZgDcxyjY+vrid/Yf6FGZ4kQ0rMfoenXDmlxdVpJqks4kiZO0mZ5DHwcDyx8BlupkyJ6adonA/EOyrU0apTbWzTJNiBsB8t8PUWDocZXi9OqdMbfXlb3tjWpw+VBpxvMSLjEdlcqyN4Wgi0bEzcwTY4qOFZRqtMFSEbcDl6euA410FOw/heYIcqbMeVuVoE88N118/rywHlsp+Zwuscxs3+b1nB9DMXAODGNIqhZx3jVOgo7wMQxjwi0c7mAD5TiXzfG8m6rqpqypsEYqFB5MDA26E3tik7W16dOgS+ltR8CsCQSOunmJtJGOYZ7N06rotkXk+iCvkdJM3kSTOLwiieQ0q1kWsWDlFJMafyjythlX4sop1Ihk/lYklvMiIA53vgGg1BUCtzVvEVs0TteReBa5wseo7UwAIWfqbQSfiA2vfFqskgulUAliLiLEEKQd167fLG9cUKrfF3RgzqmPILAFj54VXJB8RPObxNjMeWGLcFzEpKSassuxJtMnn54DS9hM6HZqs8FCrajHhYWiDLXsIwHkZBMkWI9zP0w3q9k66UzUlQqrJvcdAYBg+vlhGrHXpYbmT73B98C7Cxpxw6qdN+hKn1MG3ywtRmgqG5bb4psnw8VECAF/GDBbSCOYncGP0w2yvZvLUKhZnVgVeaZNxtAEbEQQT6YRTpC0R9PhtSpOhRYT0iPiJ6xgns/VWWLLVYwLUgDHrqU4teD8bpFnSjT00dMhogA7kMT8V74Co9mctXJei7QSbi+5mItEY3k+0PGJJNR1vAAUdPuScM2r0hfUCRaf6dBywqzdR4gwAeQH7JwETEx+/QYdxsQdZfjF7mZvjejx9QvUE2N/wB2xOahjwxMC03tgeNGora+YWsN5B9rc9sYfhqVwL+XK/thMdaDmJ35fpjE5hgd/wB/1wnB+jDlOChgYaADgWrk+6lT9Nvnjzk+JEDTeZ6bfPrgupWFUTz/ADA9Z5czg/JdmAaleShnY/fDCpQap4mMUxy5segj9dsY5ngtU6fDuZib4M4gW8KKAqIPDJ3J3MDr64EpIIC+aCNCgiNov6meeKDhHFZUeIGN/L2wmPCKhs1ue+87c43wq1MjbneCeX0wOMZI1tHR3qpBi8i8bb4/LkUb4gsb+vU+eJTIZ8kwhBMSdXL54LrcdZVlSvtYE9BvjmeNp6G5JjLPZMK3hVvXlPkCefXHlZQgpSmFUCBsQLwZ5zgDKcSZnVnJZf5ZkSdpIHntGH+crWGksQZvtq8v7YDbjoJOUeNw6yGhpj/JDc7dMV3B+KI6tLTpsQeS8j6YxyaiQpuGnczvY78vXywtzeSOWZzTkagVgjcEW0x+vn1weaY3QT2iyiIsqviUjSR/KZjzEH7488Iyw1ahKz4gB4b87SeuPmdzS1KdJFPiJCX3hRM9dN98A0eOmm2ip8SMVt0+W0jGSdaEdcrKwVSyhlE3hheRePbB1BAbjz/fywBwvPBwWsZPLrscG1awVSReemHi/sstgPavP0aVGaiswnw6IkGN5O07dccz4lxek+pUyyUw192n2J+2Ok1qqsPGBc+Vv74n63ZSmatNqZVV1LqE3MTqJJBkxi8ZLonJNkMvDKpK+EmTpUdW6ee84p8h2YDZYDUwuTt+fYyZMiQIjB2f4kKCM4Gpg7rTbnTIgKRyHP3wDm+19WqtKnBDeHUY0hmBsfS8Hzvh7bEqj2OALQy9bvXgWNraovAHXljOp2np06VPuaRiDMmWSSRYidJ5jyGNeL5zvssVrR3gJMqDMcoAEGwgk/PCXIZmitEh2BBjUBvMyB/mgST8sJ2BumeeHcYzFIsFBl+osSRJsbExHlfAXH8x3tUVLByBrG3iWRbyIj5Yc5esjiV0KFBCljG/xWAkAAAe3PAPDQjMzsJZpGrSAoPKCfLy5jDp1ujWMOzfG0VvHKhRMxI+l98Lu09ep3ssqiQDqUfEp23HMXj1x8qUKVOEaYIPim4PIkC0RgTMVnHhqFyrGV1/+w6fYYCSu0blYKuaYAgSRbn5f0wxqcWdaaIvhUXgcydyTO/lgarWSbreNzz62+x88Z5fN6STpG3rA+RxSrCmb52kykluZPz/AH0wPSoFpi/L/nDutR1vEeI2HkOvthlQ4MlOmoY36f3/AFwksiSFTENDhTHV4Z/r84OM6nD/AAsyXAg+YjcEcsUne0Z08/WSfblgfNZFajWBXlqG58jiayhMq9HWgP5CAT9o9B1wtrZM3G8cyMUVHJKEC7QI6x7Hz/TA1TLVQY0h08xta+1xhVlBTFfD+FFmI/LG/p+uGWYo0qWkiGccyQJ5QcC8dZkCFCVEdNh1FtvPfCWqXI1EG83w+5bHRQU+0kSwRRH26TOCf/qVWWGpqdQv54mjw1qenXEmDp8jtI/TBh4eCdJq06bxIVzpkzzMFVMX8RGA4RMrKEcXTSBbfb97QMA55w8oy2JkMIn62OFVbhVVPjU6SJDAypj/ADCxB9ZwXRzSsAB4Yi09OnXE5RS2mHrsbUcjTqUlG55lTBn5dMT9bKtTYoV22P8AT5YoaCgGW5jwm17XxvxHLKackgsTYzt6dcSjJxdmaQBlcucuqlpLnoYEcpPkPtjPO9onUMd7WBNpBgj0w1y2WBUd4ZZrsSYAH6+mGFXs7lqijUAehBPPmL+QwVJN2wpA/Zvja1tBlVdiYTc22j2GHmUzlPMM1OzMu8i3Q/fETxTsjVouHoNrVfh0/GI3n+2NOy/FzTzDF9nEN5EmzeoOGlji9oyk06G3afheh1ZNPhImTsGNrbxgVOAI1RmLeFlJEDrYR7nDnjrg1ShYEPDqQATAO3+YTffHirn2puomFUhSI8JDCAdpXqfbCxk1oXVgvDKjDQmqYZiYH5V8A8hf7YoaWcUo0x4QSTNx5xvtgLjPEly9IMQJ2AMgGOUgW98TOY4sK9eaBVSyFW1XBtfbfe21xvh0m9lbpDzM1kFI1idVNb+G/MW/tjKvxSjWyrkMO7EAyI0yLTfrGxxE8Rz+im9K/LTuALnUYI5zcdcC5fLGooWmxJMTBPkTIjYWM+WKwx6FlI0rUwj+J5pvzDXI6wdr2GGdDMaiyMmooYLCwIF7WtAE9LYR8MzQWpL+IGQJEweWN62eq1CVZognyPlJ9LYrRFhvFM9+VXnUBBEGQdwSLA8sLsnwwVairqjUeVxPucE8GyAJ1EKeYDbRIFzI68rzGGneUkqwrpOrwtoK/DaDDFhewI8j1wt8dIKE2Z4dTpIC+qWEpA36mZuJ/d8CZbiLJIMxbc7D09MP83WSnSpvCvUpk0yrGQADIIXZtyJPkYwszfEadRWXSirMqwFzuYa0mSfLbBUm+zSQLmyr1DJIXceQ5e2G/EM3SpZdaQHePvM2UHlYe84S0HIbqf0w4o5QLQqVSV1sdImYAIM+9vrjSfRloRUqWsmeYJGn/nBCZQbiCNjJ2JuAOtpx+ytMG5EtNoIm21vXH2pRliZ8XMR/UgYezWOnzJViEplS3UnUR164JfNDxTAEz8UyY3v9sBZwFajEGAb2Ek9cDJSYkGN7qOo6+QxBxQtB3fKviQCW33wDV4myCNUz53+uPVagyrq8lJg7apj7YzpcMeqJRS0kXnfyxqXsZI+1uOVORK+QN+mCOH8aYMdZN7mcacU4aqLl3N1WFqDpJPn5G/phlm+zlO7s0KseI7aeXqSLWnCvjXQwuzNT8RVUEmCef7g4K4jw2nT0d60ILwLsw6AD7m2F1fiyUpXLiT/8jcv9K8vU3wqquzEliWJ3J/rgqLGoN4hxzUT3a6AeZux5XOyjyX64wo0FNJ6jTIZVWPMFib72GBqm+Daaxlj/APeX/wBGw7VLQYnzJ516RIpuwncQb+u4OGNLiOs6qlMMZu9Pwt8gNHzAOFSAE3HPDmtwzuUpGQRVQMp59CPY2nniUtIokbU6+ppp1fEbRU8JvYwbqR6kY9ZfUkvVG3wg3UTznY4HpZVmPhBaN5v/APz88eFrMgkahP8AK0D3BmfniWugcUfOIcedm8IMbSf7fbFH2a4wrIQzXWSwPIct8Ksir1QzdyrhY1EeBrgwTpBUixvGJ1qBY1Hp6tAN589gYscUjGLVIRpxZ0fg3GBV1otwswY58jvF98IuM0tbau6anU5krZmE6haRJicL+xWeArFHMK6kE7QRtHnbbD+pnO+SqfgemR18RHlykbH1GElHhIXsWPxHW1NlEaKem/UW84lojDTM55QKZJJUsQ88tSgFQLdd+UYw4nwvvlQoLq/LYAgMCY8vqMDcWzKU6tOkh1yw1tJ3Wx0nYTPTljPdASrse9q8+i0FD0+9Umd4B6QQdyPaxxFZaGd3poEIsFny8RN5Hri0HC6NWnTZjK0gRYmADciNzG888Ruey6ise4rq2oHUVXTAMz1tEXxaDDL7BeIZsGuGZSogRMNA32iDONaWdQnXpZWCmIAlpJJBIG3Ux0wuRu7c94GNvyneejDl6YIHEV1atGqNgdvMnr6YtWiYNnKzGCF0hdpFx8hHy59cF8PZVpyzAk/EI+EH83+Y3IjnJx8PEdQC6ZggAEkg+V9hPnA88CvWX8um+4BYehIi/OBywTUHPxMLIojVq3UzcjqsxsR7csA2sSYPMtaPSNxaJGPb0Cv55sPgtuJjryE3xv8AjlgKo0RcEAEs1zdtzK8sLRjB9BQHW0n4gFJAPr9CcfUNR57t6bDyMH0hgD8pxVZPjFRcsdDKs2l2J0iLnSB4iTFtr4XZXh2Wr0qiIGNdVZxVJ+IjkQNgRsMDlQzQipcJqjxMvnBYDn88PK/DS+T8I8SQ5A6GxBM3ve2JzL8ScQNRtt/b0xddmc4GDKAtwVEibxYQfPC5GzJEWF+ErZiYMG3pbfG9CqoBLJqBiI2BuSMUFPs5VWolSusUyzFo2QdbTE8r9Mb1uz1RqKfhtNQSdUWg9I6AAefWLYzyrVA4saZ/syf+4jlTBj21fp9cNMpwQQpCwRTvKxM6jE89vTCuvxJu7c6y0nST1GjTbrHLB1PjLIFCsRAUf7dMAD/8icJZRNGP+EhmzhOkr3i0hqHRRg+rwBUq0xSCqrDZQPQEjrOBqOc10qnhRmqVGeWtBkrPkIXGicbHeQYV9M2uIsN+oAEYEhlRL8Zroq92yPVYWKgELI/mb6wvzGJvNZ+rWs5JC7DkvoOQtGOonjNTWqKEem2ok8vEArD10+mIbs8+iprf4VAm0+HUQbc+fywYy0alZPd3HL7jHocvD9fly+mOg8B7VUXeooossywLIGEgc5HhFp6Ymsm1buv4NPXUrP8AEVBCgSYEgiTHyw/Jm6EQoyCOvPn79PfB4pTlYH/zj1ju+mLvIZVu6Zq1BA6lgVVF1NpHPYBj5YB4Dkg6Zhq9FEIqU/BEhAwgNE2nVJvheVoyRELAG/3GLPhnBhWr0EcP3SUReCJJEi43Ek2kYaZrgmWMkUliJJEjbr8sGdjcq1LJO5JJNOYJ+EnYX6AC0YR7Q0e6FGR4TWArigCRUPdKYj+GpknU0gTZbeeFDZJUJBIYqDPQQCfWxxW5PiKyUTZfO319cFZbL023RdVRYNwZAtYxtGJWZ7emTWczOjL5ggiRSQTt/OAbcyThVwXhRHD6zwSH6HbTf5XwV2myRRalMEnVUpj1AFQj9MWHAOHxl1pBVYaZYG1mJHyMfTDp/EzXJ0QnZbsya9Ko5IAAIUzcVNx7EYdZXh9S5YaqjsadWBuYsT8uVtr4fZPh65dH7seFiQVkk6lazTtcC/thllElVCQZIjVbVp8XzF/lhZSbZo4/sw/wB9DIIJ2iN4p6b+fPE6/YAnMICdwWBNrCAPqSMWFJKtMMXOo6iwC8p5cp2OMznwazNBGhNjuJJkH5Th9LaG4W9gWV7J1EoulKp3bE7kBtMTMA2Mj5Y55xfs7Wy1RxUDtU0ErpXwhZPxWiwAMDrjrw4o41eAkmLCLzuR6Y9JxFj4nAiwuu1/oT+9sGM0lo0sfo4bxHglYdz4f/ACAaANxO2qTvM/P0xR1uzC0Mqzt4XEeGA15APLaesb3x0zMqh8TLTDKACWAmxNvMc7YUdoMqrZWogEl6qLJi/iHzxnOT6E8VLZzjjvDqiUgyo6gQ+toEbeEWuTMkKRc7HfCXheRLsXJIQWJtvG0E7k/PHYuN0aZydcFFP8I6QfylTAYTteL4TcM7K5RVpd7T8fdx8XhJM+JhtqkyMUjl0JLHs58KJqHuxTN1BRoIMRqBvZpEm298eeLcIGXhWJLMupVmQDqInlyE9bxjsNHhlGiqLpHhAAZomFkLyG0mw64nO2/Z7LnLVKyqdalVUAgAFmEkiJLFSN8DybN42c54g1QLS71QqlQVgbqDY9PLHnh+fNNiaLFTF9X9YtJ646Dx3gL1RTSkKCKVQNchwmkEFyeQINgN4vfEt2g7PpTrOtMqFU3llPQxuTqIkxYbYopxYsk+xVTCaY0hpvqW7A7GPbl6c8P+ziaKqnkGFx+W99RmIj64S51mRStPQUiQwWGIsbzcWMQZBw77L1AZaoACYJG0hdwBsDtH7GEyXQELuO8YqCuxDsxjRDU9NpMqVuCRbxDHzJcRzFFP4Jc6iSYEmdjY2jz5k4pePcMpd8netUZqy2YA2M/CSW0gEAjUADbEzl+LPRJRw0iRaV0gGI8IHrecBVxSQW6ZV8G4hoqvTcAqQIMbEbj3BiPLDDu1eipCKzTBIsSAY+mFT0F7zVTlQIaORIGk/PBGSzQRam3gcm55EA/ocTtlFxBnytR1p6QYgzA28bWseuM8pl/46iogOpD4SPhIEj6iN8McvmmFKnoCswCzMgQ0k7TcE4H4hxClTq0+8XxPam6kwrDkb+fywX3oCCstxPLWpUTS13KxvteCcTuerjL1tSiyrPrLt+rY04lmEzeYTSNDUY11FuvhNvOZ5+fPC/jVnqLUNljQSPiE7f0wY9jSr0F0+000KdPSdak76YjSUtz1MDJwItd2qUaSP3aKRJdoTUb+IxvFr4cdn6KNRdf4KKPzVKc1OYJU+WFGaru9RcsF0rrka7M3Qknrg+9AiumHcWzlem9cEspcydLalvuNQt8MXGPlTM1Goar3qojATcLSgAgbnGv+DMolwyqpMqBdxEiItG9+QknD3sllnrBwGNImqTNM6dKrTWwI5QQPnjnhKuy848loV8KyOZrM1MBgtTxM7qxCqvLlJawgYt8zwzMChoooxllmYmNQLEkxNgR1x7fh1ck95napvsiqtvYTjenwKiw8feVD1d2P3OA8t6HjipEbS7M11ql6j06YJJhqi3E7b9MM6XD1OkfiFGmY0qzG+91tijXhCLZERQB0nbHs0hrVNYBYEgbCBEz7kfPCJtg8CW7I7imWV6lMK7Oda6pTTGlWjc856Yo6dHu2v/JpI6AXHyxgMiO9apqBTWAAAZJSUYRE/H7Xx7qZmqWDPp07NNmJ1FR18jg/2FQfaChTkltIBPPqPlgXL0mXTF9LE3J/MST9Dj9lG0VjTYnqZM3MX1AQQZkD2wRTytRSy1aohm8OgfCBy6394xlJO0aUGqYVqJBgE+VhgU5Nizk/nsecL+UefP540OVAhzUayklQZmPI+eCC+pOUsCQACp09PkR9cU0apGbUSShM+ERbmcZ51CysJiYiOUbxgBdIVqiO6pTEDU0AAG8zMxaDzxtlsx4yDVmDqYxcKRqG4sLgYHNdUZ45adm2YyhqQT0g33I/vjDimV8CTyqIevPn8seu8YVVfvLg6SgMLqgmT7EHHrN5NnrU6gdyG8OkCQu/QiPFeTM2GCkoqycrfbAeL5VhReCfyhfMMwkfP6DBlTKkpFgGtMwTFh8h9sD5/iSwS40qTHiGkqqu0kC8SRvNxhZRyKIwquXqNUJfSYOkEAIxAtIEcoE4RyiHi3sfvRbwlx8IMmQBfeZ9MKOL8LY0nEgrUqUzG8HUB7+EfQYb03BYqAwlQNwQIJHnB2M85x5rZICoTpJLlQWmQQI6xBG3pGG66NtmdHLuRqEbeEEc4gT5cscx7WcLzRY1s0AqsYEctNgBNwpMwDjoOeemmZQ1A/eJpFMgwHQnxGNp8N/UYA7U9n6ma7sFp3gmYA3NhEzbfphsU1F6Jzg6s5TSzIXSSZiDt5zA6YpuzxSC+mQTOkEWGxt1tPthR2s7Ntk6iqYOpAZBm+xHzGGHZiswSFK6uQsNgd5ny+WOrJuNkFod9rqGYemjK4FOJ0g/CyiSAfzb+ftthHw3iGYUStJKmw1EcjcCQes4K4llsy9B++2DAhQNQAa5E8gLX62wryvDK5XUtJ2QHSQJs2+wbpv54ENKrRn2NjmSXiQV8uuPVesR4SCdR2AkmBPLkB1w54yKbg06KgVAhqCFUa5LSqgbkG/XBvEO0tHL5XWCmqB3VOIaCNMmwO8yZwO+gKG2CZTh9V6a1EB0MIC9YsCBG3n0GAuI01q0WVzbly0n+aeXPG+U4umZR3bXSqESdiNJWEUGLU5G24ib74Jr8Co1aRVao0Ky6vD4vEJ2mCAeZtf0wGuLHUUQvBUJlAY7wgT0GDc7llOZZXqWGky53MeQ+2KXh/ZrKUCNdSow1fGbJPIkqLRbc4/ds+x1OgO/VjpMah8QG5BBi4P9MZyV2M4y9ijK5inSEVXo1EJ5G95w54nw9H/DpTJZiQtImNRBBJBLEbRucTOX4YlVFZF0jxSxsIn4j5AEeZ2GGVXjhOYy6UxLowCg8htfqx//AFjnGFUbehoypUyo4MpGaNDMOiMy/wANSZlY2B2aefU+mPfZHIGg9Wk8SlZ5g2INMFWvviczvatanE6VVAG7uVBkgNNjf+Wb7b4pOK5qqrK6Qa1aoxKzIRAoCgkWgLefPyxOaUdeyqv9Xoojxaisk1EGkw19jtHrjxxDjNOi1NTdnMICwWfnhD2Y4IuTFY5go9R6rFfzaeZAmbw0kgCx3w0q8B7ytSruwZqJOgkeGHAgA7wu0xvNsLxSZVZG0EcQ43TTRqYAFgrxcoD/AHI25Y1XIuKpc1B3Sjw6xyPMtG3MnyE48Nk1SotZwCxZZWJhiNIItM2tbBOV4vSzXeUl8QUMrxIn8pgkDzvvjV2LyfQvo5+m7sVM6VWGH5tVy19xqFsD12LZhQD4WUmOjSAT7i8Yyz3Dhkxp0toIBFTctpEaSFvIAA88ZpxNQBmBIQggAi5ZbH/T6G+IyXwv+SsZVKkHrT1ZpBeNSyeRCSEHzM/LAfCVapm8wagqU0psQo8QVzN2BsTHIcpJwh49xbMOIyrQdWtnBgKovDE2AxY9k+InNUNL6GdQA4Ewwa6sZ6/PDRj8TTl8j3w3iBanqrAaiNA5SyyXAG07e4wKXrVKaMJLGpdZgBRLaRykQBPO/XBKV6DBqjFWGWNRWHI6RM+bbCfPG+a46n4RK4Eq/dlQORZhb2vPvinG0rIt0e6xjWNOoC5DRt089yMeMnllUaUUBoLMJ5n15cgMDLmAHq0yOZAPODcffBfDsyAWci5IHyH9DhZxVoeLEnaqlrNE07Mj6m8SwQIB1CZJG0RgXJ5xqQRVSFE6g7r4pa5B18txFuWPvFKKjPt8I7xAyg7Frg+XnGC+LqpywoFVgjwOgBVFmQSNxEX0yBc4o3pURScm9DDiPGlAA06k8JqkbKjWEkzqJ6Dlc7jE1RFRKtTuv4ikSn+WlGoRNzyHrh13IelUy7N3ZqqAugjwgbMDzkAX6csIONdlcylWjUoVAgFIUXJM6TT2tz1CG5c8LKKlJM3JxVD7hubLg1CIBYiVG51EBSOthJH98Z1M4hUNUdERmJ1ao+GYJvaYBx+4LlSadWnVXSrGfC1zO5J5GSdsCZbhFGgrqFGhWAOslgUEETP5hJ9xilWxLpUY8XrqaSNUrIiq0XN9LEBSDB3Am2+D0zRdUrIwYKxGoXBUyvhi20Yh/wDqJlmFSmSESkJIWmSSVlQHbpM6BHMH1x74NX1UqFOg6mpVdncA6RTvAXooC32ucK8WnJMaOT9rRS53K5LNgPXv3Q0liWXSDtMbAxZjiK4xwP8AB117pi1GqCUYEdfEnmRYzzF8V+V4oHqPQdT3iiHIiSJ3Ui53Hlhd2uprVGWCxrNUpC7wovbn1B88MpPoWUUw3gOYWGp1VsyiQwsYvt+nkMUOVyqICaaqus6jyknn62xKUKIyarRKNrOkEmCCuohmEHf9DOCM3x4qoLDUuoqNI6AGTM9YxJZH9D+NIVZbjmUp12ZmLladmfbVOqApuDYe+Pf/ANM/ji9fMn8OCi9yv8ok6S45KVvFgJxBZeoO9VnuAwJnY46324z9FuG94p/8iDQo5a4BnnCgTfwyBzjHc48dIjHa2B8A4aqNTRV70FSNQ21MIZzP5e7gDoLCJwy7ZqEoCjRM1G0KWMatEwOXXaenlhJwbMVay5Ze7dYQjSJU6RAVyVhiDE3xYZLhdGXZrMSsmbkgWmb3mfbEptpBxpNknxLgdfK1KJoF3pVJUh2DywEknkJvbYm3PC7jVbW6ZWoWWgChgbrq2UbSQW0wTyxfcU4OzoBSqkBEIVbHxcjcfFM45TVqVPxP8dXdKbguBeyXNwY9TiUJO9l50kUHHeEUcs6JSqOQq+JGK/w2Yyk33KrsTynEe1dqWZSobywb+v0w/o8SLt37G9apLc5DEqBfcKAPPCDilQPUAUaVW3mTNz88UwSbmyOaCikzWhRprmGUmFkhTzE7HFpn+LikuXquP4lN0FSnPxCCp08iChMe3TEFmnLVS2+30/4xX9o8igz2Terai9NC0mAoWZ9PbE8kU8iZ1wm44WqLjg2dpVNLpDsi6UZGDtosBqUeJWAEG3IYH/xGnSqmhRvIB31ETsL3HS9/vhnkkyzd3ppIXMBCoA7tN1Mi49d742zvZmgTr0gVgD/EG7f6+Te98H+UR2tCbN8bNG9eADVpqqrcyGBkkWHh5G/TAXZastHNVOjs8D/cDf548cRKjL1HQAalLNaxZbzHWRBO5wl4bmijUahgl9TE/wCtTMe4AxOSdpoyaZ0XtVlkrZdqVRigcWdd0cXUj3G2EvCeAOuUo0QA1y7kgwWgwY5gm5v9zj9xLjK6stU+OGICyAPhLTexMLAwypdp1rUldCVQsFPJ5J0kR+W53wJLl30MmovXZAcTzz973Jp98y3lhCTcT3a+EgGAJx0zs32dTL0lt/EaGdhbU0WB5QNojE1xDKU0zhJu1QqYmYAEx5yxnF3SqQt/3OKY4pISUnJs5pxfIjKmvl2JNLMuShFiJIJWYuQL+YjriwyPAkbJJSCgeBY8mWCp9m/XE12gcPxGrSaSDodP8tZKfL/UkqfMLiz4RmtVImNrfQH7nA/cw1as53lOMVDmijrDs4Dc4M6SPMAjGOY4nmkzb0praKr+FxP8NEJBaNMQfPkMPc/w2hVzxMrrkMwDCdtys++KmjlF5sxHSAsz5j9MKm3phSpEE/aMVGrVETV3dMhAQZJF2McvDthp2d7Q084HAUAIoIvJBIsQTtEfXE/2yrUMvWFPKrpY02LGSRNQwImdgp+mA+DhsvRzGiVY01VItfxCfbfC6WmVjFtN0MMpxoImqgpqd1qVSxgKXfpBssgx0EAb42yfH7pT8AVmdgEvMeEs3MzE7z5WxlQ4YKffETpqDWBFzrGoARc3xvwrhqNTFIpC/mGnSWAILLO8MAdt8Wco0jiuUpMKodpytUquh0YwCGBhhspM2BUT6jAvFO0eXp6hVY+OSUjVfYnyG3lPrhTxrsjSo5icq5VGXvNJUkfGSomYGmI5m+JXtZme8zNRojwqCOUxePU3jGxVLJSf+DzTULZlxntA9e0KqwBZbtp+HUd7dBAF7Xx0TsvlxmKlPMZbugqUwjIgCkMR4ieYJIJnpjkhXyxbf9LOODLVK0gkOEW3XUb+wJxfLBKGicJVJWVfbHOtlXqV+4PihSygXUBYLE7C5WbxAxBcIzQq5oVmHiaopCjZSx0jzMRH/OOx8Rzy1F7rSH1cmEgja48xOOZ9oOA08vmQaHgDaGCT/wCMqSfWLSMckMiqn2dEo/Kxh2nzdMV0JAhAAfUgHcX+GwHr54Oyr0DLuSUbSQGuJiJAFwRBGOd8bruWbVeWHtAGG/Ecvro5YyQTTMjz1HA49Nse1tJE3TpsXAVZabDqfS/PF/k+NZjOVDTzVABAupAUIClSCDfe1hGAex+QRqbFhJZrmL2+GPTFTnQKa6l/KvwzuDY+hG/tjulPdUcSAeE8YZc0zgydNiFuekAiBPnERi5yYc0VquRMat9j0Jgzz9+mOednci7Ma1Md4sknxBYmT59CY/ri44Lm3pL3VZYY6tIF5E4SW9DQewscUdqtOkqErGp35ATZfXmZ5dccz7Q57MZLPZulRZQlVtWkqCCD4xEgxucXXHuJ/gEGYFM1U+BlBjSTdTMWG4/5xx7jvHamazD5h/CWIgDZQICgHew+d+uJQivZaZtm2LUATurEH1knpA3Btgvgz5Su4p5o9yQPDUTwgkfCKkA238Ue+AuE5Z6r90D/AOQEgk81vzHSfphlw3swYzYa5pU9wLat7eYjGhUbBOTdJgD5YDMBVYOuuAyzBuIiQD9MW3a7jjLksk9NUcOGBDrMQJ9tyMJOzXZhq9M1rL4yFkG4AiRFt8UNPs6avDssGDVCpqEqG0xJi0iOWxtha3bKylcUkR+V49VSrTq6EpFdJ8AjVTJgySek2M4va/bRDUVaKmqomWBgEn+WdwOuJPM9myBTZtdNlQLGkEbkmQdwZxnlAKBXxeG8ssAmdjpKkco+uM5xfRJcoj6lWFSkBMLUJLR/KTBAJESdgcfKHCqhWnPdhUB8BJaDB3OzG/QeuAKnFNBX+GwtCsyBdXORAAIwXS44CBP0viMp10h4wR54y8ZUJoUEMDc6dJAt4jZbkX5xBxU9iuHU6dGAp1MAXLDc7nfz54gO1PGiKYCNpaZB5+2+OjdhUjKpUeoalRhfYBP8sCL9Sb4rGLlGxdcya4pm3XN96w3CkDmtpvNiJ546RkyGpKZmYvjnnFNNRkpkm1NGJmLNax6Yc8f4kctlVVUYuykDQbKObeVpAwYukBLbZO52p3merZiDCVJWOijfzOmPniiyfEnSjXUCGADrvcR6c4N9r4jcpx3TYggX358tjyI+eHY4up7t9QhgyW3Hn0iSOXXEN9oaLVGnBe7y34nNOdVasx0g7RuJ5W/SMOOw2SK0TVb87Flm8KbTefbyxCVM13rpTJPifSTNwN9vQHHWMtpWkFGyry5RisXfY0dnL+0fD8yM4R3TOAF0sosVExJjfeehnBGX4Zmy9KKSqhbSwZhJVrGw6WPtgn/qXn69N6H4dypbXMRcAjqOWEvYziVSpmy9Vi0IYk7HbbzMDCSg/wBWivm1wKLtbxpcrUFFKet1VVBY2AAEWG5Ivy9cRtLiOZq108RtUFk8ItPTf3Jwf2k4ilbOPUYNokCwEkKIJE+Yt5E4L4f2syB0fw2phbA6ZM7GWBk7b41OrSIJ/Ls3raMtTSiWl3JO5kkknnso29sQPFhNSpp6ge4An64tON8VyNRUOWUd4XGpwDMDzJ69fPbENnVZtTlSFLTsR8Ux9sU/FhxyOT+g/kZFKCigRKJLAASSYAnc4u+y3Y6pSTXUYKWOwMkRtPIzJ2xCMCsEbj/mcdUzPaZaVGgXUjvhIYEQp0ix9zi/5TdKK9nPjSdthfY/hFUu9WuzAloUD80WBPQDkBvc4WcZqq/EnWAQtMAzcagPrvhL2mL1K1NQA6lBo/iaQCPC0R5iT5nAuezz0sw+qQYAW8yAAFI3sRiUoao3MM7U8KUCibKJhj1sDb3nCPivFAWkEldlEjYc/KZn3w07UZw/h6KsZYsTPlH0F8T1PKa1nVEHzP2HrhscLVsdz+iz7EtNL3iPfHziXFS9FSCviZjHVVJ+4BHvgXstXanl6pjadPrf5CcIslXGlKdXqeX8xFv/AGPvi3FOTIt6Ohdlxpy4JpRqqODpP8tP+uKipTVnpNoI8VyT/Mo/piV7PZmmKGXAqEE985B5+Fj7b4d0OMKwVU1MwWiw6CVMk++Fmk0PjdND3tHwxa+UrUYkuh02/Mt1PzGP584hlitNf9Ue+O38Xdq2XamxMOIJEggHYjzBviH4pU0qtLO0UeodXdVlGoOQNINVBpOqAPEPKcSjL5KjokqTsUcBytR6lI0QupUZjqsOSi/Uz9MU/Dlr0+/7zLMe9e5psGAXTE7y0HcATid7MfiqRdiJp6CAoiA35NVtWm5Jgzhr2s4rWp0VehmipMTTFISGPJXudMzvfbCVvVbBaatlDwOvppU07utCqBq7uADcmxhjJ6Dnhjw7iyrNIJWJDsZFNgAGhhcjqT8sc37N9vc0lUpmT3qBSzagA6gCbHn6HFue0tJc2KLsytVCimpSwaSIMbagQQfLDuLTDGSY8rlTY2nAObyVMoZ0r1bRrP8AtUC56TYYLVGMlTMnbVMcrdPTH5c2VGksVP75Yi6T2WavoBOQp1VVHpHRogF21NfmfzahzJ62xNcX7JJRKVUqN3SOutSurwkxsN94v1JxW0asEanLf6gAfoAMbVXBBUgEG8fI4Tluw+O1sVcJ4JlkcVihqVSQBruFMSQpIhjM35xAiMOc3xcrCmm4DE3pqWAHUwJA5c/THr8RNsfXcypB239MCU7FWHj7E/EeBUa4plX7tgulWS0AbDSd42vhhw7IOtPRWKuQxhhaQf5gdiDymL4+1Of1tgmjU0zex5YHJ1VDLGu2KeI9laFUyUgjmv7jEpx7sTWQE0WNRRsNmF/WD7Y6H3o+eJinx5qmeNIL/DQlTLganFhadUTeANoOM7jtCPHFkU+WrUKuXepSIU3B/mBBBv8AlMY6VXp18xlR3LKjkQCW/wDaBYkYxrZFBTiwp3eSrFBJkgD7RGMHySK6Gj3yg38AXT6wxDHqYnbDrKn2KoOBnnuz9ep3D5jSppkgiQVbVyDTY7biDiXTgmYoO0UWB0lRe1+YIN7YseLcPassNULNAiRqUgEMPD6i5F8F90D1ta8n743a0DjfZy6twyo9RaIX+I/hWbAnfnaBuTyAOGuf7G0kWoe/SaSgkUwSuqBILHwgkzAAPsMCdr6FZ8+wNREXuitMswUBAoLCORYkjzxv2QahUy5pVKqCoWJCzB8idgTjo41CzmpXQLkeEDwVI8OhWEmBrYT9BhnWpd/SqURGoiB7AFWI5X9vnhi/Dz+Ho02amhRIPjFyLA3tB64HyPDQlRSGDaxpkGRbz32+2Od297KcVVHN82GEgiCDB9dj9sdD/BLmMhSpOdwkRcqYmR/TCXj3ZKo9WrUFlLg3BBhhuJFxqth7kMloahMECFMbSAROH/JyKbhT3dgxJrlZDVKdXLQlemrgiUBJgQYJUqwKnqPTGa8U7yqNYAFgL7BfMyTg3thnS2ZKC60hb1MFift7YVV1hSBB5n9+U474pNcn2czYV2hZy66lZUjwEizDmQeYxpwmgp1Bz4Tcbbj/AJOFTZp2jWxaBAkzA6DoMH5RgbET6/p++WEapUOVvZw/9rUMXht/f+2I+ouosZCwYgidgTiz4MoOSqSQumZMxAwgo8N1j+HFUEkSDsW6+2Gh7bBLpFP2U4IVbLd46QKLvFz8e2/OOWKLgmXCqQNTAUKXKAIdvc2wRwvhZWsXCqipSCam6++AOM9pUoQtNWrVCoQ30osNPMSxgnYYWWxo/Y8y9QlSOQkYiO3MrWoMdgGT0YwesR/fD+txvwEIQoafEp8XnEjwmPKcSvG8s1YJRDFizBizsSQI0yJvYA2/rjkimns6pyuIXw9yabhF1sRYbDVtubc5ws4iatKNSHxEAAXJPlO9+mKTh2XCZdnS7F2CjoiGADOxm/zwsFDvqyVaisUoDWABJLEwPrf/AG4C06YvG4o+U+Hd7TAAUM6GWi8bE9Y5Ymc8nc5pe8Ls9Ihi8SDeZAN4i0Hpi44XxCnToUtbKCxYrr8MrrIG9ottjzn8ilWjWW2utADC/hXTAF7Xm+GjLi9mcNKhZleI/j82iIXpJoKllCqXJgXWCLAkaonninyXBe5ktWqVOgLT3fIrMw0RbnBvfCc9nqVOpVbSGCU10qZ8TSQ0wfzAAHDls2IUNpQgCQthMAmB6/bCZJxqimOMr2EivBsotjYVjyjzwtbMC37+mN9fhtyxyptukzquqCqVQ84GCUrnbAFOr5/pj7q88Om6A5pjB6gmb/8AGNFqi8f1wrasFu1o6nGlHOgxpjGcmhbTGVOqOl/X+2M612kIkx8ZALA3EbdMAHO3iPl+mPCcRBMSJHLc++Hc0I6DKVJkaTUZ731Rz2AgWAHK2PWYpgkkkiYkhiLja0xGA2zYneZx7FTnOFbVGRvVWfiYkdIA/SZ2OM0q6RAdzb80N7Sb4Er589frjH8WYn72wIyQsjnv/UuPxs38VNfmJFsS2sRPPFt2+ygamlUjxK2meUGTHpIxM8J4F3tbunOiBNryIBgeoMzj08Mk4WcM1UgEPJ/f0wdwnjNWhVVqY1EkAL1jaPPl74y4xw4Zes9MTAAgnczf+uCOz9ADOURUsJBBPObg3xVuLiL0y0ynbanmgaeZ/wC3K7FrsTzEEC0CcHfi6LLpBkRq25bbb3mcPsnl0rUqiqymdS6lglT5G9xOOZ5/itVqjCnVqAHwkMBJieePPyYoZJJpUX5SihRxVCK9SbamNtrHb0x5UCDaTtBMEnbpthlWTW2uAW0KHMjceGd5JIg4X1aHjEmBNovbzAx2RmtROerFyttjanXZYA5ifrjxmNOtiJF5Frf2x+o1uiybzfFtPsI2ZDsGMFtjt8udsH8Er9xXVj8JEWm3Q6fzRuAcJSb42qb+ij7YlT6GKfivGq1V4qVNSo0re08mAFiY64FqqzQe8M2vtvv98KKrm1+Yx71nQb9fucTaYGwqpl6ov8QO0EXwXwmtNSHLU2KkKdxYi3Pf9MKhUPhMmfXHviWYYBfEdjzPXASsZSLHJuXpVEFcBkbXLDTIYXHiG4ZZ/wBxwDkOK92x7yrRcxp9LzbTaZi8RiPWoWJDEsPFuZ6YHpqPFbmcMsF7sbyFzS4vlCmiqwPjYgBdQAJ1GZUSdUwQBbAGa4tRfQiFkFO6kqABJm3UeuEugCIAuBOAq1pi3i/U4HgQvlZbZftNTJqCrVktF1GkGCZkTdr2jGHHu01FmmnqMnnzm59MRiGZ/wBUe18auI2thH+PF9hWeSKyh2kIKyotEjf3kc8euI9rWEd2oCyJmTa2+3pidp7H0OBKYkGb3H3xoYYIDzTZVVe1ID1GTaAVuYnnA3EgY0znH6cE0ajamMwikrp2iW0nX8xGI1/jjlO2CK9Zo3Pz8hiviiB5ZD7N9qe8IlQo3A1E38/Xr9MfqPaBwpQvY9CCfbpiWrbYJrKNQ9P0xvFF+ibnLux3UrkwJOkf5pIi84+VOKgWVyLzsQCPW5JsMT7ObiemMau2D44oFt+ymPHahFncAfTlubj++Dct2uaSKr7bGLR5wd4nEKrG1+WDKe6+hwrxRfodSa9lhU7ZSfCtuu/05T54YZPjQqAaWJPOd4+W3piJp2Ji3i/XD7hFQy9zZQd/THPkwxitFI5JN0F9rCTQC28TqPrGPHDqerOVmUhgqKuoERML09Dj1UQNXplgGPU3++HtOkATAAlrwInGvjCkGtiHjuRFTMZZTp1eIsW/lEb9fIeeP3anh4VBWSNdI2Mbgm/tJwHwioTm6xJJI1AEnYatvTGvbyoQlMAkBiJA5+vXATacUDuyo4Z2pNHUGoqehV4mwsRogHnY4ks0yhixtJJi03vvhi//AIB6D7DE1xYzv+9sKrnLY7ejarnkLXjw7Ex+5wLn8wlwt5H1/TCoMdUTyx8qm6e+OpYUT5BT50FPhhuotbAYYbHHmqZieuPeWFji8Y0L2f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993" y="1913188"/>
            <a:ext cx="4105007" cy="363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860"/>
            <a:ext cx="9144000" cy="8683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 Tea Act and the Intolerable Acts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7357"/>
            <a:ext cx="9144000" cy="534064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Colonists hated the new tax on tea</a:t>
            </a:r>
          </a:p>
          <a:p>
            <a:pPr lvl="2">
              <a:lnSpc>
                <a:spcPct val="150000"/>
              </a:lnSpc>
            </a:pPr>
            <a:r>
              <a:rPr lang="en-US" sz="2000" dirty="0" smtClean="0"/>
              <a:t>Triggered the Boston Tea Party as a sign of rebellion</a:t>
            </a:r>
          </a:p>
          <a:p>
            <a:pPr lvl="3">
              <a:lnSpc>
                <a:spcPct val="150000"/>
              </a:lnSpc>
            </a:pPr>
            <a:r>
              <a:rPr lang="en-US" sz="1800" dirty="0" smtClean="0"/>
              <a:t>Dressed up as Indians, boarded ships, </a:t>
            </a:r>
            <a:r>
              <a:rPr lang="en-US" dirty="0" smtClean="0"/>
              <a:t>dumped tea into the harbor</a:t>
            </a:r>
            <a:r>
              <a:rPr lang="en-US" sz="1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Coercive Acts/Intolerable Acts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Closed port of Boston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Stricter royal control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3980" y="-3670300"/>
            <a:ext cx="3291840" cy="329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742" y="4873403"/>
            <a:ext cx="3479258" cy="1984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86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Revolutionary Ideas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4040"/>
            <a:ext cx="9144000" cy="51839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Should have all rights British citizens have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Rights that date back to the Magna Carta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John Locke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Concept of natural rights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183" y="3581389"/>
            <a:ext cx="3913817" cy="27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86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Common Sense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5272"/>
            <a:ext cx="6309051" cy="51427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1776 – Thomas Paine publishes pamphlet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Condemned monarchy – called for independence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Helped public support towards revolution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108" y="1231900"/>
            <a:ext cx="2999892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Declaration of Independence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998"/>
            <a:ext cx="6227704" cy="508500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June 1776 – Continental Congress appoints committee to draw up Declaration of Independence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Thomas Jefferson, Ben Franklin, John Adams, Roger Sherman, &amp; Robert Livingston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July 4 1776 – Declaration approved by Congress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704" y="1552223"/>
            <a:ext cx="2916295" cy="5305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Declaration of Independence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5600"/>
            <a:ext cx="5942267" cy="5232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Lists reasons for separation from Great Britain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Taxation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Power comes from those who are governed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Statement of American ideals</a:t>
            </a:r>
          </a:p>
          <a:p>
            <a:pPr lvl="4">
              <a:lnSpc>
                <a:spcPct val="150000"/>
              </a:lnSpc>
            </a:pPr>
            <a:r>
              <a:rPr lang="en-US" sz="2200" dirty="0" smtClean="0"/>
              <a:t>Purpose of government is to protect </a:t>
            </a:r>
            <a:r>
              <a:rPr lang="en-US" sz="2200" b="1" dirty="0" smtClean="0"/>
              <a:t>human rights</a:t>
            </a:r>
            <a:endParaRPr lang="en-US" sz="2200" dirty="0" smtClean="0"/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807" y="1937577"/>
            <a:ext cx="3526193" cy="4132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49496"/>
            <a:ext cx="9144000" cy="6008505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Scientific Revolution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Scholars in Europe learned about advances in Arab world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Began challenging traditional authorities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The Age of Exploration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Find new people, animals, &amp; ideas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Study world more closely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New Viewpoints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659" y="4003567"/>
            <a:ext cx="3164341" cy="2854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1105070"/>
          </a:xfrm>
        </p:spPr>
        <p:txBody>
          <a:bodyPr/>
          <a:lstStyle/>
          <a:p>
            <a:r>
              <a:rPr lang="en-US" b="1" u="sng" dirty="0" smtClean="0"/>
              <a:t>The Declaration of Independence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03778"/>
            <a:ext cx="4741332" cy="485422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Equal under the law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Rights to life, liberty, &amp; pursuit of happiness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683" y="1627482"/>
            <a:ext cx="4269317" cy="5230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1105070"/>
          </a:xfrm>
        </p:spPr>
        <p:txBody>
          <a:bodyPr/>
          <a:lstStyle/>
          <a:p>
            <a:r>
              <a:rPr lang="en-US" b="1" u="sng" dirty="0" smtClean="0"/>
              <a:t>The Declaration of Independence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4772"/>
            <a:ext cx="9143999" cy="539322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800" dirty="0" smtClean="0"/>
              <a:t>    “We hold these truths to be self-evident, that all men are created equal, that they are endowed by their Creator with certain unalienable Rights, that among these are Life, Liberty, and the pursuit of Happiness.”</a:t>
            </a:r>
          </a:p>
          <a:p>
            <a:pPr>
              <a:lnSpc>
                <a:spcPct val="20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American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2941"/>
            <a:ext cx="9010650" cy="50650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Battle of Trenton &amp; Princeton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Battle of Saratoga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France, Spain, &amp; Holland joins patriots (supplies)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Brutal in the south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1781 – low on money &amp; supplies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076700"/>
            <a:ext cx="381000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</a:t>
            </a:r>
            <a:r>
              <a:rPr lang="en-US" b="1" u="sng" smtClean="0"/>
              <a:t>American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3710"/>
            <a:ext cx="9010650" cy="49942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Battle of Yorktown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Last major battle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Cornwallis trapped by Washington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Treaty of Paris of 1783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51" y="3908843"/>
            <a:ext cx="4987449" cy="2949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248"/>
            <a:ext cx="9144001" cy="868362"/>
          </a:xfrm>
        </p:spPr>
        <p:txBody>
          <a:bodyPr/>
          <a:lstStyle/>
          <a:p>
            <a:r>
              <a:rPr lang="en-US" b="1" u="sng" dirty="0" smtClean="0"/>
              <a:t>The Articles of Confederation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153"/>
            <a:ext cx="5673428" cy="54478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1777 – Continental Congress adopts the Articles of Confederation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1781 – Approved by the 13 states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1783 – War ends, officially a </a:t>
            </a:r>
            <a:r>
              <a:rPr lang="en-US" sz="2800" b="1" dirty="0" smtClean="0"/>
              <a:t>confederation</a:t>
            </a:r>
            <a:r>
              <a:rPr lang="en-US" sz="2800" dirty="0" smtClean="0"/>
              <a:t> called the United States of America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483" y="1410153"/>
            <a:ext cx="3674518" cy="4161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248"/>
            <a:ext cx="9144001" cy="868362"/>
          </a:xfrm>
        </p:spPr>
        <p:txBody>
          <a:bodyPr/>
          <a:lstStyle/>
          <a:p>
            <a:r>
              <a:rPr lang="en-US" b="1" u="sng" dirty="0" smtClean="0"/>
              <a:t>The Articles of Confederation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10152"/>
            <a:ext cx="9143999" cy="54478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Framers made the national government weak: avoid abuses of power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Central </a:t>
            </a:r>
            <a:r>
              <a:rPr lang="en-US" sz="2800" dirty="0" smtClean="0"/>
              <a:t>government very limited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725" y="4145280"/>
            <a:ext cx="3297274" cy="2712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790"/>
            <a:ext cx="9144000" cy="1241810"/>
          </a:xfrm>
        </p:spPr>
        <p:txBody>
          <a:bodyPr/>
          <a:lstStyle/>
          <a:p>
            <a:r>
              <a:rPr lang="en-US" b="1" u="sng" dirty="0" smtClean="0"/>
              <a:t>Weaknesses of the Articles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3312"/>
            <a:ext cx="9144000" cy="53746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Congress - Hard to pass laws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Needed 9 of 13 states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No executive branch (president)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No national courts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Disputes over boundaries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534" y="1881952"/>
            <a:ext cx="3878465" cy="426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3732"/>
          </a:xfrm>
        </p:spPr>
        <p:txBody>
          <a:bodyPr/>
          <a:lstStyle/>
          <a:p>
            <a:r>
              <a:rPr lang="en-US" b="1" u="sng" dirty="0" smtClean="0"/>
              <a:t>Weaknesses of the Articles 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990165"/>
            <a:ext cx="9144000" cy="48678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Couldn’t pay country’s debts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Couldn’t pay soldiers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Couldn’t raise revenue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Looked weak to other nations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770705"/>
            <a:ext cx="3886200" cy="3856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 Constitutional Convention &amp;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0342"/>
            <a:ext cx="5443103" cy="530765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Constitutional Convention (1787)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Held in secret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What we know from James Madison’s journal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World’s oldest constitution still in use today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Original framers influenced by the past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03" y="1970913"/>
            <a:ext cx="3700897" cy="3282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49388"/>
            <a:ext cx="9144000" cy="600861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Scientific method</a:t>
            </a:r>
          </a:p>
          <a:p>
            <a:pPr lvl="1">
              <a:lnSpc>
                <a:spcPct val="200000"/>
              </a:lnSpc>
              <a:buNone/>
            </a:pPr>
            <a:r>
              <a:rPr lang="en-US" sz="2600" dirty="0" smtClean="0"/>
              <a:t>1. Identify problem</a:t>
            </a:r>
          </a:p>
          <a:p>
            <a:pPr lvl="1">
              <a:lnSpc>
                <a:spcPct val="200000"/>
              </a:lnSpc>
              <a:buNone/>
            </a:pPr>
            <a:r>
              <a:rPr lang="en-US" sz="2600" dirty="0" smtClean="0"/>
              <a:t>2. Form a hypothesis that can be tested</a:t>
            </a:r>
          </a:p>
          <a:p>
            <a:pPr lvl="1">
              <a:lnSpc>
                <a:spcPct val="200000"/>
              </a:lnSpc>
              <a:buNone/>
            </a:pPr>
            <a:r>
              <a:rPr lang="en-US" sz="2600" dirty="0" smtClean="0"/>
              <a:t>3. Perform experiments</a:t>
            </a:r>
          </a:p>
          <a:p>
            <a:pPr lvl="1">
              <a:lnSpc>
                <a:spcPct val="200000"/>
              </a:lnSpc>
              <a:buNone/>
            </a:pPr>
            <a:r>
              <a:rPr lang="en-US" sz="2600" dirty="0" smtClean="0"/>
              <a:t>4. Record the results</a:t>
            </a:r>
          </a:p>
          <a:p>
            <a:pPr lvl="1">
              <a:lnSpc>
                <a:spcPct val="200000"/>
              </a:lnSpc>
              <a:buNone/>
            </a:pPr>
            <a:r>
              <a:rPr lang="en-US" sz="2600" dirty="0" smtClean="0"/>
              <a:t>5. Form a conclusion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4938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The Scientific Method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421" y="3950052"/>
            <a:ext cx="4592969" cy="266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 Constitutional Convention &amp;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4562"/>
            <a:ext cx="6408016" cy="52334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Magna </a:t>
            </a:r>
            <a:r>
              <a:rPr lang="en-US" sz="2800" dirty="0" err="1" smtClean="0"/>
              <a:t>Carta</a:t>
            </a:r>
            <a:endParaRPr lang="en-US" sz="2800" dirty="0" smtClean="0"/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1215 – “Great Charter”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Guaranteed that free people could not be arrested, put in prison, or forced to leave their nation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Trail by jury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Protected rights of Parliament against the monarch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206" y="1484371"/>
            <a:ext cx="2562794" cy="482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 Constitutional Convention &amp;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9300"/>
            <a:ext cx="9144000" cy="520869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English Bill of Rights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1698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Right to petition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Right to fair punishment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Parliamentary Government</a:t>
            </a:r>
          </a:p>
          <a:p>
            <a:pPr lvl="2">
              <a:lnSpc>
                <a:spcPct val="150000"/>
              </a:lnSpc>
            </a:pPr>
            <a:r>
              <a:rPr lang="en-US" sz="2400" b="1" dirty="0" smtClean="0"/>
              <a:t>Parliament</a:t>
            </a:r>
            <a:r>
              <a:rPr lang="en-US" sz="2400" dirty="0" smtClean="0"/>
              <a:t> – lawmaking body of Great Britain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Bicameral  (two parts)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Prime minister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775" y="1033292"/>
            <a:ext cx="22733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The Constitutional Convention &amp;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9110"/>
            <a:ext cx="9144000" cy="53488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Central government needed more power, but states should keep powers needed to govern own affairs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Needed to come to a </a:t>
            </a:r>
            <a:r>
              <a:rPr lang="en-US" sz="2800" b="1" dirty="0" smtClean="0"/>
              <a:t>compromise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Federalism</a:t>
            </a:r>
            <a:r>
              <a:rPr lang="en-US" sz="2800" dirty="0" smtClean="0"/>
              <a:t> (federal system)</a:t>
            </a:r>
          </a:p>
          <a:p>
            <a:pPr marL="1146175" lvl="4" indent="-463550">
              <a:lnSpc>
                <a:spcPct val="150000"/>
              </a:lnSpc>
              <a:spcBef>
                <a:spcPts val="2000"/>
              </a:spcBef>
              <a:buBlip>
                <a:blip r:embed="rId2"/>
              </a:buBlip>
            </a:pPr>
            <a:r>
              <a:rPr lang="en-US" sz="2200" dirty="0" smtClean="0"/>
              <a:t>Divides government’s power between national and state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The Great Compromise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8258"/>
            <a:ext cx="9144000" cy="510974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Virginia Plan - Large states favored legislature based on size of states population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New Jersey Plan - Small states wanted each state to have and equal number of votes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Settled on a bicameral lawmaking body – Congress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Senate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House of Representatives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Government Becomes Stronger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08480"/>
            <a:ext cx="9144000" cy="50495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National government could now: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Print money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Raise armed forces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Regulate trade among states &amp; foreign nations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Set taxes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Supreme Court also established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154" y="4531360"/>
            <a:ext cx="2793976" cy="219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930"/>
            <a:ext cx="9144000" cy="868362"/>
          </a:xfrm>
        </p:spPr>
        <p:txBody>
          <a:bodyPr/>
          <a:lstStyle/>
          <a:p>
            <a:r>
              <a:rPr lang="en-US" b="1" u="sng" dirty="0" smtClean="0"/>
              <a:t>Government Becomes Stronger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3520"/>
            <a:ext cx="9144000" cy="51344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Most of the states ratified in 1787 and 1788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North Carolina and Rhode Island – did not approve until after it went into affect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April 30, 1789 – George Washington sworn in as first President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252" y="5012061"/>
            <a:ext cx="2094770" cy="1845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931855"/>
            <a:ext cx="9144001" cy="59261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Successful revolution impact on other governments (especially France)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Louis XVI supported American Revolution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Expensive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Economic problems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French Revolution in 1789 inspired by the American Revolution</a:t>
            </a: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Impact of American Government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8208"/>
            <a:ext cx="9144000" cy="5579793"/>
          </a:xfrm>
        </p:spPr>
        <p:txBody>
          <a:bodyPr>
            <a:noAutofit/>
          </a:bodyPr>
          <a:lstStyle/>
          <a:p>
            <a:pPr>
              <a:lnSpc>
                <a:spcPts val="12720"/>
              </a:lnSpc>
            </a:pPr>
            <a:r>
              <a:rPr lang="en-US" sz="3600" dirty="0" smtClean="0"/>
              <a:t>Francis Bacon</a:t>
            </a:r>
          </a:p>
          <a:p>
            <a:pPr>
              <a:lnSpc>
                <a:spcPts val="1272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Rene Descartes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73423"/>
          </a:xfrm>
        </p:spPr>
        <p:txBody>
          <a:bodyPr/>
          <a:lstStyle/>
          <a:p>
            <a:r>
              <a:rPr lang="en-US" b="1" u="sng" dirty="0" smtClean="0"/>
              <a:t>The Scientific Method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42" y="1114821"/>
            <a:ext cx="2850501" cy="2850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321" y="3965322"/>
            <a:ext cx="2892679" cy="2892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52427"/>
            <a:ext cx="9144000" cy="55055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 smtClean="0"/>
              <a:t>Nicolaus</a:t>
            </a:r>
            <a:r>
              <a:rPr lang="en-US" sz="2800" dirty="0" smtClean="0"/>
              <a:t> Copernicus</a:t>
            </a:r>
          </a:p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Heliocentric theory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Sun is the center of the universe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Discov</a:t>
            </a:r>
            <a:r>
              <a:rPr lang="en-US" u="sng" dirty="0" smtClean="0"/>
              <a:t>eries in Astronomy, Physics, and Math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38" y="4524239"/>
            <a:ext cx="2002593" cy="233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32" y="1937929"/>
            <a:ext cx="2782068" cy="395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Galileo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First to build a telescope used for astronomy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First to observe Saturn, craters on the moon, sunspots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Confirms planets orbit the sun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327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Discov</a:t>
            </a:r>
            <a:r>
              <a:rPr lang="en-US" u="sng" dirty="0" smtClean="0"/>
              <a:t>eries in Astronomy, Physics, and Math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53" y="3796633"/>
            <a:ext cx="3272047" cy="306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13278"/>
            <a:ext cx="9144000" cy="574472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Sir Isaac Newton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Developed the law of universal gravitation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Gravity affects objects in the universe as well on as earth</a:t>
            </a:r>
          </a:p>
          <a:p>
            <a:pPr lvl="2">
              <a:lnSpc>
                <a:spcPct val="200000"/>
              </a:lnSpc>
            </a:pPr>
            <a:r>
              <a:rPr lang="en-US" sz="2400" dirty="0" smtClean="0"/>
              <a:t>Gravity keeps planets in orbit</a:t>
            </a:r>
          </a:p>
          <a:p>
            <a:pPr lvl="1">
              <a:lnSpc>
                <a:spcPct val="200000"/>
              </a:lnSpc>
            </a:pPr>
            <a:r>
              <a:rPr lang="en-US" sz="2600" dirty="0" smtClean="0"/>
              <a:t>Developed calculus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65883"/>
          </a:xfrm>
        </p:spPr>
        <p:txBody>
          <a:bodyPr>
            <a:noAutofit/>
          </a:bodyPr>
          <a:lstStyle/>
          <a:p>
            <a:r>
              <a:rPr lang="en-US" sz="4000" b="1" u="sng" dirty="0" smtClean="0"/>
              <a:t>Discov</a:t>
            </a:r>
            <a:r>
              <a:rPr lang="en-US" sz="4000" u="sng" dirty="0" smtClean="0"/>
              <a:t>eries in Astronomy/Physics/Math</a:t>
            </a:r>
            <a:endParaRPr lang="en-US" sz="40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04" y="3878048"/>
            <a:ext cx="2170827" cy="2979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9035</TotalTime>
  <Words>1474</Words>
  <Application>Microsoft Office PowerPoint</Application>
  <PresentationFormat>On-screen Show (4:3)</PresentationFormat>
  <Paragraphs>269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Focus</vt:lpstr>
      <vt:lpstr>Enlightenment and Revolution:</vt:lpstr>
      <vt:lpstr>Main Idea</vt:lpstr>
      <vt:lpstr>Old Views</vt:lpstr>
      <vt:lpstr>New Viewpoints</vt:lpstr>
      <vt:lpstr>The Scientific Method</vt:lpstr>
      <vt:lpstr>The Scientific Method</vt:lpstr>
      <vt:lpstr>Discoveries in Astronomy, Physics, and Math</vt:lpstr>
      <vt:lpstr>Discoveries in Astronomy, Physics, and Math</vt:lpstr>
      <vt:lpstr>Discoveries in Astronomy/Physics/Math</vt:lpstr>
      <vt:lpstr>Discoveries in Biology</vt:lpstr>
      <vt:lpstr>Discoveries in Chemistry</vt:lpstr>
      <vt:lpstr>Discoveries in Chemistry</vt:lpstr>
      <vt:lpstr>Science and the Church</vt:lpstr>
      <vt:lpstr>Science and Society</vt:lpstr>
      <vt:lpstr>Causes of the Scientific Revolution</vt:lpstr>
      <vt:lpstr>Effects of the Scientific Revolution</vt:lpstr>
      <vt:lpstr>Enlightenment and Revolution:</vt:lpstr>
      <vt:lpstr>Main Idea</vt:lpstr>
      <vt:lpstr>The Age of Reason</vt:lpstr>
      <vt:lpstr>New Views on Government</vt:lpstr>
      <vt:lpstr>New Views on Government</vt:lpstr>
      <vt:lpstr>New Views on Government</vt:lpstr>
      <vt:lpstr>New Views on Government</vt:lpstr>
      <vt:lpstr>New Views on Society</vt:lpstr>
      <vt:lpstr>Key Enlightenment Ideas </vt:lpstr>
      <vt:lpstr>Enlightenment and Revolution:</vt:lpstr>
      <vt:lpstr>Main Idea</vt:lpstr>
      <vt:lpstr>Change and Crisis</vt:lpstr>
      <vt:lpstr>Change and Crisis</vt:lpstr>
      <vt:lpstr>The French and Indian War</vt:lpstr>
      <vt:lpstr>Raising Revenue</vt:lpstr>
      <vt:lpstr>Taxation without Representation</vt:lpstr>
      <vt:lpstr>Townshend Acts</vt:lpstr>
      <vt:lpstr>The Boston Massacre</vt:lpstr>
      <vt:lpstr>The Tea Act and the Intolerable Acts</vt:lpstr>
      <vt:lpstr>Revolutionary Ideas</vt:lpstr>
      <vt:lpstr>Common Sense</vt:lpstr>
      <vt:lpstr>The Declaration of Independence</vt:lpstr>
      <vt:lpstr>The Declaration of Independence</vt:lpstr>
      <vt:lpstr>The Declaration of Independence</vt:lpstr>
      <vt:lpstr>The Declaration of Independence</vt:lpstr>
      <vt:lpstr>The American Revolution</vt:lpstr>
      <vt:lpstr>PowerPoint Presentation</vt:lpstr>
      <vt:lpstr>The American Revolution</vt:lpstr>
      <vt:lpstr>The Articles of Confederation </vt:lpstr>
      <vt:lpstr>The Articles of Confederation </vt:lpstr>
      <vt:lpstr>Weaknesses of the Articles </vt:lpstr>
      <vt:lpstr>Weaknesses of the Articles </vt:lpstr>
      <vt:lpstr>The Constitutional Convention &amp; History</vt:lpstr>
      <vt:lpstr>The Constitutional Convention &amp; History</vt:lpstr>
      <vt:lpstr>The Constitutional Convention &amp; History</vt:lpstr>
      <vt:lpstr>The Constitutional Convention &amp; History</vt:lpstr>
      <vt:lpstr>The Great Compromise</vt:lpstr>
      <vt:lpstr>Government Becomes Stronger</vt:lpstr>
      <vt:lpstr>Government Becomes Stronger</vt:lpstr>
      <vt:lpstr>Impact of American Government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304</cp:revision>
  <cp:lastPrinted>2013-10-22T01:59:04Z</cp:lastPrinted>
  <dcterms:created xsi:type="dcterms:W3CDTF">2013-11-14T22:41:48Z</dcterms:created>
  <dcterms:modified xsi:type="dcterms:W3CDTF">2016-04-05T16:39:08Z</dcterms:modified>
</cp:coreProperties>
</file>