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408" r:id="rId2"/>
    <p:sldId id="411" r:id="rId3"/>
    <p:sldId id="567" r:id="rId4"/>
    <p:sldId id="605" r:id="rId5"/>
    <p:sldId id="568" r:id="rId6"/>
    <p:sldId id="606" r:id="rId7"/>
    <p:sldId id="583" r:id="rId8"/>
    <p:sldId id="575" r:id="rId9"/>
    <p:sldId id="513" r:id="rId10"/>
    <p:sldId id="608" r:id="rId11"/>
    <p:sldId id="587" r:id="rId12"/>
    <p:sldId id="588" r:id="rId13"/>
    <p:sldId id="573" r:id="rId14"/>
    <p:sldId id="630" r:id="rId15"/>
    <p:sldId id="607" r:id="rId16"/>
    <p:sldId id="524" r:id="rId17"/>
    <p:sldId id="480" r:id="rId18"/>
    <p:sldId id="481" r:id="rId19"/>
    <p:sldId id="591" r:id="rId20"/>
    <p:sldId id="621" r:id="rId21"/>
    <p:sldId id="623" r:id="rId22"/>
    <p:sldId id="622" r:id="rId23"/>
    <p:sldId id="619" r:id="rId24"/>
    <p:sldId id="617" r:id="rId25"/>
    <p:sldId id="618" r:id="rId26"/>
    <p:sldId id="613" r:id="rId27"/>
    <p:sldId id="615" r:id="rId28"/>
    <p:sldId id="616" r:id="rId29"/>
    <p:sldId id="518" r:id="rId30"/>
    <p:sldId id="514" r:id="rId31"/>
    <p:sldId id="51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1" autoAdjust="0"/>
    <p:restoredTop sz="94660"/>
  </p:normalViewPr>
  <p:slideViewPr>
    <p:cSldViewPr snapToGrid="0" snapToObjects="1">
      <p:cViewPr>
        <p:scale>
          <a:sx n="72" d="100"/>
          <a:sy n="72" d="100"/>
        </p:scale>
        <p:origin x="-4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04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1CDC1-40AE-0A48-88E9-1C79F5F31380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3ACCB-1280-C44A-96B4-475ED8372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tthewhische\Desktop\Holt%20PP%20(MAC)%20-%20US%20II\Ch17\husewsfd_video.mo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Entering the World Stage: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        Roosevelt and Latin America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0" y="0"/>
            <a:ext cx="4013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30800" cy="3490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0505"/>
            <a:ext cx="5130800" cy="33674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5553"/>
          </a:xfrm>
        </p:spPr>
        <p:txBody>
          <a:bodyPr/>
          <a:lstStyle/>
          <a:p>
            <a:r>
              <a:rPr lang="en-US" b="1" u="sng" dirty="0" smtClean="0"/>
              <a:t>The Roosevelt Corollary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5554"/>
            <a:ext cx="9143999" cy="5802446"/>
          </a:xfrm>
        </p:spPr>
        <p:txBody>
          <a:bodyPr>
            <a:normAutofit/>
          </a:bodyPr>
          <a:lstStyle/>
          <a:p>
            <a:pPr marL="304800" indent="-304800">
              <a:spcBef>
                <a:spcPct val="50000"/>
              </a:spcBef>
            </a:pPr>
            <a:r>
              <a:rPr lang="en-US" sz="2600" dirty="0" smtClean="0"/>
              <a:t>1823 - </a:t>
            </a:r>
            <a:r>
              <a:rPr lang="en-US" sz="2600" b="1" dirty="0" smtClean="0">
                <a:solidFill>
                  <a:srgbClr val="FF0000"/>
                </a:solidFill>
              </a:rPr>
              <a:t>The Monroe Doctrine</a:t>
            </a:r>
          </a:p>
          <a:p>
            <a:pPr marL="755650" lvl="1" indent="-304800">
              <a:spcBef>
                <a:spcPct val="50000"/>
              </a:spcBef>
            </a:pPr>
            <a:r>
              <a:rPr lang="en-US" sz="2600" dirty="0" smtClean="0"/>
              <a:t>Declared the Western Hemisphere off-limits to European nations</a:t>
            </a:r>
          </a:p>
          <a:p>
            <a:pPr marL="304800" indent="-304800">
              <a:spcBef>
                <a:spcPct val="50000"/>
              </a:spcBef>
            </a:pPr>
            <a:r>
              <a:rPr lang="en-US" sz="2600" dirty="0" smtClean="0"/>
              <a:t>After the SA War, U.S. could now back up with military strength</a:t>
            </a:r>
          </a:p>
          <a:p>
            <a:pPr marL="755650" lvl="1" indent="-304800">
              <a:spcBef>
                <a:spcPct val="50000"/>
              </a:spcBef>
            </a:pPr>
            <a:r>
              <a:rPr lang="en-US" dirty="0" smtClean="0"/>
              <a:t>Added the Roosevelt Corollary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264" y="3396054"/>
            <a:ext cx="3518344" cy="34619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6925"/>
          </a:xfrm>
        </p:spPr>
        <p:txBody>
          <a:bodyPr/>
          <a:lstStyle/>
          <a:p>
            <a:r>
              <a:rPr lang="en-US" b="1" u="sng" dirty="0" smtClean="0"/>
              <a:t>The Roosevelt Corollary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6926"/>
            <a:ext cx="9143999" cy="60910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The Roosevelt Corollary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The U.S. could intervene in the internal affairs of Latin American nations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Would use force to prevent European interference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29" y="3269672"/>
            <a:ext cx="3125592" cy="360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Reshaping U.S. Diplomacy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7638"/>
            <a:ext cx="9143999" cy="6000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Big-stick diplomacy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Strive for peace while keeping other nations aware of U.S. military power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“speak softly, and carry a big stick; you will go far”</a:t>
            </a:r>
          </a:p>
          <a:p>
            <a:pPr>
              <a:lnSpc>
                <a:spcPct val="150000"/>
              </a:lnSpc>
              <a:buNone/>
            </a:pPr>
            <a:endParaRPr lang="en-US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3" y="3429618"/>
            <a:ext cx="4364182" cy="342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Reshaping U.S. Diplomacy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9060"/>
            <a:ext cx="9143999" cy="58189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Dollar diplomacy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Policy of promoting American economic interests in other countries 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Use economic power to achieve American goals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Americans had bought out European loans in Latin America</a:t>
            </a:r>
          </a:p>
          <a:p>
            <a:pPr>
              <a:lnSpc>
                <a:spcPct val="150000"/>
              </a:lnSpc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86" y="3994064"/>
            <a:ext cx="4643131" cy="286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64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Reshaping U.S. Diplomacy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9060"/>
            <a:ext cx="9143999" cy="58189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Moral diplomacy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Used persuasion and American ideals to advance the nation’s interests in other countries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447" y="3561177"/>
            <a:ext cx="4440591" cy="32968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015" name="Picture 7" descr="7-216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Entering the World Stage: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   Wilson and the Mexican Revolution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816177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American intervention in Mexico’s revolution caused strained relations between the two neighbors.</a:t>
            </a:r>
            <a:endParaRPr lang="en-US" sz="3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Dictatorship Sparks a Revolution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5190"/>
            <a:ext cx="9143999" cy="56528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1877-1910 - Dictator Porfirio Díaz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Brought stability to Mexico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Modernized Mexico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Jailed his opponents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Did not allow freedom of the press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Most lived in poverty</a:t>
            </a:r>
          </a:p>
          <a:p>
            <a:pPr>
              <a:lnSpc>
                <a:spcPct val="150000"/>
              </a:lnSpc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2336460"/>
            <a:ext cx="2844800" cy="284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816177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United States began to exert its influence over Latin America in the wake of the Spanish-American War.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8348"/>
          </a:xfrm>
        </p:spPr>
        <p:txBody>
          <a:bodyPr/>
          <a:lstStyle/>
          <a:p>
            <a:r>
              <a:rPr lang="en-US" b="1" u="sng" dirty="0" smtClean="0"/>
              <a:t>Dictatorship Sparks a Revolution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656"/>
            <a:ext cx="9143999" cy="577734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1910 election - 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Díaz controlled the outcome of the election</a:t>
            </a:r>
          </a:p>
          <a:p>
            <a:pPr lvl="2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/>
              <a:t>Jailed his opponent, Francisco Madero </a:t>
            </a:r>
          </a:p>
          <a:p>
            <a:pPr lvl="2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1 million votes Vs. 200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770" y="3554245"/>
            <a:ext cx="2746192" cy="3303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45" y="3554244"/>
            <a:ext cx="2322368" cy="33037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8348"/>
          </a:xfrm>
        </p:spPr>
        <p:txBody>
          <a:bodyPr/>
          <a:lstStyle/>
          <a:p>
            <a:r>
              <a:rPr lang="en-US" b="1" u="sng" dirty="0" smtClean="0"/>
              <a:t>Dictatorship Sparks a Revolution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8348"/>
            <a:ext cx="9143999" cy="59096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dirty="0" smtClean="0"/>
              <a:t>When released, Madero flees to Texas, declares himself president, and calls for a </a:t>
            </a:r>
            <a:r>
              <a:rPr lang="en-US" dirty="0" smtClean="0">
                <a:solidFill>
                  <a:srgbClr val="FF0000"/>
                </a:solidFill>
              </a:rPr>
              <a:t>Mexican Revolution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400" dirty="0" smtClean="0"/>
              <a:t>Series of uprisings in different parts of the country</a:t>
            </a:r>
          </a:p>
          <a:p>
            <a:pPr lvl="2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400" dirty="0" smtClean="0"/>
              <a:t>South – Emiliano Zapata – seized land by force</a:t>
            </a:r>
          </a:p>
          <a:p>
            <a:pPr lvl="3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400" dirty="0" smtClean="0"/>
              <a:t>Wanted land to be returned to native peoples</a:t>
            </a:r>
          </a:p>
          <a:p>
            <a:pPr lvl="2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400" dirty="0" smtClean="0"/>
              <a:t>North – Francisco “Pancho” Villa – led a revolt against Diaz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dirty="0" smtClean="0"/>
              <a:t>Diaz resigns – flees to France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334" y="4022228"/>
            <a:ext cx="4360666" cy="28357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4651"/>
          </a:xfrm>
        </p:spPr>
        <p:txBody>
          <a:bodyPr/>
          <a:lstStyle/>
          <a:p>
            <a:r>
              <a:rPr lang="en-US" b="1" u="sng" dirty="0" smtClean="0"/>
              <a:t>Dictatorship Sparks a Revolution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8348"/>
            <a:ext cx="9143999" cy="59096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1911 -  Madero was elected president of Mexico 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1913 - Overthrown by Victoriano Huerta 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European nations recognized Huerta’s government, the U.S. did not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9" y="3038103"/>
            <a:ext cx="3342409" cy="38198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3088"/>
          </a:xfrm>
        </p:spPr>
        <p:txBody>
          <a:bodyPr/>
          <a:lstStyle/>
          <a:p>
            <a:r>
              <a:rPr lang="en-US" b="1" u="sng" dirty="0" smtClean="0"/>
              <a:t>The United States Intervenes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3088"/>
            <a:ext cx="9143999" cy="34717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FF0000"/>
                </a:solidFill>
              </a:rPr>
              <a:t>Tampico incident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Nine U.S. soldiers were arrested in Mexico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Quickly released &amp; Mexican officials apologized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U.S. demanded a formal apology and a salute to the American flag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Congress approved the use of force against Mexico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424" y="4294909"/>
            <a:ext cx="3931545" cy="256309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United States Intervenes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0814"/>
            <a:ext cx="9143999" cy="58271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Battle of Veracruz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Wilson orders U.S. Navy to seize the city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17 Americans, 300 Mexicans died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Occupied for the next six months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150" y="3449782"/>
            <a:ext cx="4381850" cy="340821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United States Intervenes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0814"/>
            <a:ext cx="9143999" cy="58271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War was avoided due to mediation by Argentina, Brazil, and Chile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Huerta struggled to stay in power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Resigned and fled to Spain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23" y="3438793"/>
            <a:ext cx="5356672" cy="34001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102"/>
          </a:xfrm>
        </p:spPr>
        <p:txBody>
          <a:bodyPr/>
          <a:lstStyle/>
          <a:p>
            <a:r>
              <a:rPr lang="en-US" b="1" u="sng" dirty="0" smtClean="0"/>
              <a:t>The Revolution Concludes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0102"/>
            <a:ext cx="6929555" cy="59178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1914 - Venustiano Carranza declared himself leader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Villa attacks the small town of Columbus, New Mexico</a:t>
            </a:r>
            <a:endParaRPr lang="en-US" sz="3200" dirty="0"/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First armed invasion of the continental United States since the War of 1812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803" y="2170000"/>
            <a:ext cx="2379196" cy="306692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102"/>
          </a:xfrm>
        </p:spPr>
        <p:txBody>
          <a:bodyPr/>
          <a:lstStyle/>
          <a:p>
            <a:r>
              <a:rPr lang="en-US" b="1" u="sng" dirty="0" smtClean="0"/>
              <a:t>The Revolution Concludes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0102"/>
            <a:ext cx="9143999" cy="59178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President Wilson ordered more than 10,000 troops into Mexico to search for Villa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Relations between Mexico and the United States were strained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36" y="3338946"/>
            <a:ext cx="2659628" cy="3522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76" y="3338946"/>
            <a:ext cx="5546246" cy="35224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102"/>
          </a:xfrm>
        </p:spPr>
        <p:txBody>
          <a:bodyPr/>
          <a:lstStyle/>
          <a:p>
            <a:r>
              <a:rPr lang="en-US" b="1" u="sng" dirty="0" smtClean="0"/>
              <a:t>The Revolution Concludes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40"/>
            <a:ext cx="9143999" cy="57694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Fighting in Mexico continued until 1920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Many Mexicans immigrated to the United States in search of a more stable life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667" y="2757055"/>
            <a:ext cx="4955802" cy="41009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7-226-visualsumm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63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6595"/>
          </a:xfrm>
        </p:spPr>
        <p:txBody>
          <a:bodyPr/>
          <a:lstStyle/>
          <a:p>
            <a:r>
              <a:rPr lang="en-US" b="1" u="sng" dirty="0" smtClean="0"/>
              <a:t>U.S. Control Over Cuba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596"/>
            <a:ext cx="9143999" cy="59014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Pres. William McKinley set up a military government in Cuba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Oversaw the drafting of a new Cuban Constitution (1901)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74" y="2736272"/>
            <a:ext cx="5495638" cy="41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1" name="Picture 5" descr="7-225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6625" y="4216"/>
            <a:ext cx="4827575" cy="685378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39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505075" y="5638800"/>
            <a:ext cx="410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  <a:latin typeface="Verdana" charset="0"/>
              </a:rPr>
              <a:t>Click on the window to start video</a:t>
            </a:r>
            <a:endParaRPr lang="en-US"/>
          </a:p>
        </p:txBody>
      </p:sp>
      <p:pic>
        <p:nvPicPr>
          <p:cNvPr id="39942" name="Picture 6" descr="/Users/matthewhische/Desktop/Holt PP (MAC) - US II/Ch17/husewsfd_vide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0000" y="1371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9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94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6595"/>
          </a:xfrm>
        </p:spPr>
        <p:txBody>
          <a:bodyPr/>
          <a:lstStyle/>
          <a:p>
            <a:r>
              <a:rPr lang="en-US" b="1" u="sng" dirty="0" smtClean="0"/>
              <a:t>U.S. Control over Cuba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596"/>
            <a:ext cx="6109855" cy="59014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</a:rPr>
              <a:t>Platt Amendment</a:t>
            </a:r>
          </a:p>
          <a:p>
            <a:pPr lvl="2">
              <a:lnSpc>
                <a:spcPct val="90000"/>
              </a:lnSpc>
              <a:spcBef>
                <a:spcPct val="50000"/>
              </a:spcBef>
            </a:pPr>
            <a:r>
              <a:rPr lang="en-US" sz="3200" dirty="0" smtClean="0"/>
              <a:t>Limited Cuba’s ability to sign treaties with other nations</a:t>
            </a:r>
          </a:p>
          <a:p>
            <a:pPr lvl="2">
              <a:lnSpc>
                <a:spcPct val="90000"/>
              </a:lnSpc>
              <a:spcBef>
                <a:spcPct val="50000"/>
              </a:spcBef>
            </a:pPr>
            <a:r>
              <a:rPr lang="en-US" sz="3200" dirty="0" smtClean="0"/>
              <a:t>Gave U.S. right to intervene in Cuban affairs</a:t>
            </a:r>
          </a:p>
          <a:p>
            <a:pPr lvl="2">
              <a:lnSpc>
                <a:spcPct val="90000"/>
              </a:lnSpc>
              <a:spcBef>
                <a:spcPct val="50000"/>
              </a:spcBef>
            </a:pPr>
            <a:r>
              <a:rPr lang="en-US" sz="3200" dirty="0" smtClean="0"/>
              <a:t>Right to set up military bases</a:t>
            </a:r>
          </a:p>
          <a:p>
            <a:pPr lvl="2">
              <a:lnSpc>
                <a:spcPct val="90000"/>
              </a:lnSpc>
              <a:spcBef>
                <a:spcPct val="50000"/>
              </a:spcBef>
            </a:pPr>
            <a:r>
              <a:rPr lang="en-US" sz="3200" dirty="0" smtClean="0"/>
              <a:t>Made Cuba a U.S. </a:t>
            </a:r>
            <a:r>
              <a:rPr lang="en-US" sz="3200" dirty="0" smtClean="0">
                <a:solidFill>
                  <a:srgbClr val="FF0000"/>
                </a:solidFill>
              </a:rPr>
              <a:t>protectorate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4" y="1842655"/>
            <a:ext cx="2909455" cy="43226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609"/>
          </a:xfrm>
        </p:spPr>
        <p:txBody>
          <a:bodyPr/>
          <a:lstStyle/>
          <a:p>
            <a:r>
              <a:rPr lang="en-US" b="1" u="sng" dirty="0" smtClean="0"/>
              <a:t>Governing Puerto Rico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3610"/>
            <a:ext cx="9143999" cy="593439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Set up a military government  (governed as a territory)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Foraker Act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U.S. would appoint a governor and upper house of legislature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Puerto Rican voters elected the lower house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63" y="3671454"/>
            <a:ext cx="5086323" cy="31865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609"/>
          </a:xfrm>
        </p:spPr>
        <p:txBody>
          <a:bodyPr/>
          <a:lstStyle/>
          <a:p>
            <a:r>
              <a:rPr lang="en-US" b="1" u="sng" dirty="0" smtClean="0"/>
              <a:t>Governing Puerto Rico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5552"/>
            <a:ext cx="9143999" cy="580244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3200" dirty="0" smtClean="0"/>
              <a:t>1917 - Granted Puerto Ricans U.S. citizenship and ability to elect all legislative representatives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3200" dirty="0" smtClean="0"/>
              <a:t>1952 - Became a self-governing commonwealth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70" y="3447039"/>
            <a:ext cx="4617511" cy="34109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5553"/>
          </a:xfrm>
        </p:spPr>
        <p:txBody>
          <a:bodyPr/>
          <a:lstStyle/>
          <a:p>
            <a:r>
              <a:rPr lang="en-US" b="1" u="sng" dirty="0" smtClean="0"/>
              <a:t>The Panama Canal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55964"/>
            <a:ext cx="6770890" cy="59020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Wanted a faster way to travel from the Atlantic and Pacific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The United States bought the rights to build the canal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Roosevelt supported a revolution and quickly recognized the new government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A treaty gave the U.S. complete control of the Canal Zone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892" y="1418400"/>
            <a:ext cx="2373108" cy="25481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4651"/>
          </a:xfrm>
        </p:spPr>
        <p:txBody>
          <a:bodyPr/>
          <a:lstStyle/>
          <a:p>
            <a:r>
              <a:rPr lang="en-US" b="1" u="sng" dirty="0" smtClean="0"/>
              <a:t>The Panama Canal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4652"/>
            <a:ext cx="9143999" cy="60333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Harsh working conditions, material shortages, malaria, and the yellow fever hampered construction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August 1914  - the SS </a:t>
            </a:r>
            <a:r>
              <a:rPr lang="en-US" i="1" dirty="0" smtClean="0"/>
              <a:t>Ancon</a:t>
            </a:r>
            <a:r>
              <a:rPr lang="en-US" dirty="0" smtClean="0"/>
              <a:t> 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First ship to pass through the canal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08" y="3519054"/>
            <a:ext cx="4413647" cy="33389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7-218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4712</TotalTime>
  <Words>736</Words>
  <Application>Microsoft Office PowerPoint</Application>
  <PresentationFormat>On-screen Show (4:3)</PresentationFormat>
  <Paragraphs>105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Inkwell</vt:lpstr>
      <vt:lpstr>Entering the World Stage:</vt:lpstr>
      <vt:lpstr>Main Idea</vt:lpstr>
      <vt:lpstr>U.S. Control Over Cuba</vt:lpstr>
      <vt:lpstr>U.S. Control over Cuba</vt:lpstr>
      <vt:lpstr>Governing Puerto Rico</vt:lpstr>
      <vt:lpstr>Governing Puerto Rico</vt:lpstr>
      <vt:lpstr>The Panama Canal</vt:lpstr>
      <vt:lpstr>The Panama Canal</vt:lpstr>
      <vt:lpstr>PowerPoint Presentation</vt:lpstr>
      <vt:lpstr>PowerPoint Presentation</vt:lpstr>
      <vt:lpstr>The Roosevelt Corollary </vt:lpstr>
      <vt:lpstr>The Roosevelt Corollary </vt:lpstr>
      <vt:lpstr>Reshaping U.S. Diplomacy</vt:lpstr>
      <vt:lpstr>Reshaping U.S. Diplomacy</vt:lpstr>
      <vt:lpstr>Reshaping U.S. Diplomacy</vt:lpstr>
      <vt:lpstr>PowerPoint Presentation</vt:lpstr>
      <vt:lpstr>Entering the World Stage:</vt:lpstr>
      <vt:lpstr>Main Idea</vt:lpstr>
      <vt:lpstr>Dictatorship Sparks a Revolution</vt:lpstr>
      <vt:lpstr>Dictatorship Sparks a Revolution</vt:lpstr>
      <vt:lpstr>Dictatorship Sparks a Revolution</vt:lpstr>
      <vt:lpstr>Dictatorship Sparks a Revolution</vt:lpstr>
      <vt:lpstr>The United States Intervenes</vt:lpstr>
      <vt:lpstr>The United States Intervenes</vt:lpstr>
      <vt:lpstr>The United States Intervenes</vt:lpstr>
      <vt:lpstr>The Revolution Concludes</vt:lpstr>
      <vt:lpstr>The Revolution Concludes</vt:lpstr>
      <vt:lpstr>The Revolution Concludes</vt:lpstr>
      <vt:lpstr>PowerPoint Presentation</vt:lpstr>
      <vt:lpstr>PowerPoint Presentation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138</cp:revision>
  <cp:lastPrinted>2013-09-11T00:32:45Z</cp:lastPrinted>
  <dcterms:created xsi:type="dcterms:W3CDTF">2014-02-28T02:49:22Z</dcterms:created>
  <dcterms:modified xsi:type="dcterms:W3CDTF">2017-03-06T16:49:59Z</dcterms:modified>
</cp:coreProperties>
</file>