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407" r:id="rId2"/>
    <p:sldId id="410" r:id="rId3"/>
    <p:sldId id="544" r:id="rId4"/>
    <p:sldId id="545" r:id="rId5"/>
    <p:sldId id="626" r:id="rId6"/>
    <p:sldId id="555" r:id="rId7"/>
    <p:sldId id="546" r:id="rId8"/>
    <p:sldId id="562" r:id="rId9"/>
    <p:sldId id="565" r:id="rId10"/>
    <p:sldId id="563" r:id="rId11"/>
    <p:sldId id="522" r:id="rId12"/>
    <p:sldId id="564" r:id="rId13"/>
    <p:sldId id="556" r:id="rId14"/>
    <p:sldId id="557" r:id="rId15"/>
    <p:sldId id="551" r:id="rId16"/>
    <p:sldId id="55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1" autoAdjust="0"/>
    <p:restoredTop sz="94660"/>
  </p:normalViewPr>
  <p:slideViewPr>
    <p:cSldViewPr snapToGrid="0" snapToObjects="1">
      <p:cViewPr>
        <p:scale>
          <a:sx n="72" d="100"/>
          <a:sy n="72" d="100"/>
        </p:scale>
        <p:origin x="-41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04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1CDC1-40AE-0A48-88E9-1C79F5F31380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3ACCB-1280-C44A-96B4-475ED83723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1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/>
              <a:pPr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Entering the World Stage: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    The Spanish-American War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15362"/>
          </a:xfrm>
        </p:spPr>
        <p:txBody>
          <a:bodyPr/>
          <a:lstStyle/>
          <a:p>
            <a:r>
              <a:rPr lang="en-US" b="1" u="sng" dirty="0" smtClean="0"/>
              <a:t>The Course of the War: Cuba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Battle of San Juan Hill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 Helped gain control of the city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 Led by the Buffalo Soldiers, the Rough Riders, and regulars 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47" y="3239423"/>
            <a:ext cx="6198324" cy="361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26" descr="7-210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2816" y="0"/>
            <a:ext cx="5311836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15362"/>
          </a:xfrm>
        </p:spPr>
        <p:txBody>
          <a:bodyPr/>
          <a:lstStyle/>
          <a:p>
            <a:r>
              <a:rPr lang="en-US" b="1" u="sng" dirty="0" smtClean="0"/>
              <a:t>The Course of the War: Cuba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The U.S. Navy sank the entire Spanish fleet off the coast of Cuba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 Spanish forces defeated in Puerto Rico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3200" dirty="0" smtClean="0">
                <a:solidFill>
                  <a:srgbClr val="000000"/>
                </a:solidFill>
              </a:rPr>
              <a:t> Lasting only 4 months - Spain surrenders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15" y="3974816"/>
            <a:ext cx="3904311" cy="2883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038" name="Picture 6" descr="7-209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74130"/>
          </a:xfrm>
        </p:spPr>
        <p:txBody>
          <a:bodyPr/>
          <a:lstStyle/>
          <a:p>
            <a:r>
              <a:rPr lang="en-US" b="1" u="sng" dirty="0" smtClean="0"/>
              <a:t>Consequences of the War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74131"/>
            <a:ext cx="6770219" cy="59838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Elevated the American position in the world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Spain gave up all claims to Cuba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The United States gained territory in Puerto Rico and Guam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Spain turned over the Philippines for $20 million</a:t>
            </a:r>
          </a:p>
          <a:p>
            <a:pPr eaLnBrk="0" hangingPunct="0">
              <a:buNone/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273" y="1690582"/>
            <a:ext cx="3239727" cy="3002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5362"/>
          </a:xfrm>
        </p:spPr>
        <p:txBody>
          <a:bodyPr/>
          <a:lstStyle/>
          <a:p>
            <a:r>
              <a:rPr lang="en-US" b="1" u="sng" dirty="0" smtClean="0"/>
              <a:t>Annexing the Philippines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</a:rPr>
              <a:t>Pro Annexation:</a:t>
            </a:r>
          </a:p>
          <a:p>
            <a:pPr marL="755650" lvl="1" indent="-304800"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The U.S. had a duty to spread its values overseas</a:t>
            </a:r>
          </a:p>
          <a:p>
            <a:pPr marL="755650" lvl="1" indent="-304800"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Economic and strategic value</a:t>
            </a:r>
          </a:p>
          <a:p>
            <a:pPr marL="304800" indent="-304800"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Anti Annexation:</a:t>
            </a:r>
          </a:p>
          <a:p>
            <a:pPr marL="755650" lvl="1" indent="-304800"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Would violate the ideal of self-government</a:t>
            </a:r>
          </a:p>
          <a:p>
            <a:pPr marL="755650" lvl="1" indent="-304800"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Believed would increase immigration</a:t>
            </a:r>
          </a:p>
          <a:p>
            <a:pPr marL="304800" indent="-304800">
              <a:spcBef>
                <a:spcPct val="50000"/>
              </a:spcBef>
            </a:pPr>
            <a:endParaRPr lang="en-US" sz="3200" dirty="0" smtClean="0">
              <a:solidFill>
                <a:srgbClr val="FFFF99"/>
              </a:solidFill>
            </a:endParaRPr>
          </a:p>
          <a:p>
            <a:pPr>
              <a:lnSpc>
                <a:spcPct val="150000"/>
              </a:lnSpc>
            </a:pPr>
            <a:endParaRPr lang="en-US" sz="32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763" y="4163869"/>
            <a:ext cx="2010236" cy="2694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3301"/>
          </a:xfrm>
        </p:spPr>
        <p:txBody>
          <a:bodyPr/>
          <a:lstStyle/>
          <a:p>
            <a:r>
              <a:rPr lang="en-US" b="1" u="sng" dirty="0" smtClean="0"/>
              <a:t>Annexing the Philippines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43301"/>
            <a:ext cx="6317298" cy="58146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U.S. Senate annexed the Philippines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Filipino independence fighters battled U.S. soldiers for three years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On July 4, 1946, the United States finally granted full independence to the Philippines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299" y="1043301"/>
            <a:ext cx="2794000" cy="330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A quick victory in the Spanish-American War gave the United States a new role as a world power.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8869"/>
          </a:xfrm>
        </p:spPr>
        <p:txBody>
          <a:bodyPr/>
          <a:lstStyle/>
          <a:p>
            <a:r>
              <a:rPr lang="en-US" b="1" u="sng" dirty="0" smtClean="0"/>
              <a:t>Unrest in Cuba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4000" dirty="0" smtClean="0"/>
              <a:t>1868 - Cubans revolt against Spain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sz="4000" dirty="0" smtClean="0"/>
              <a:t>Spain exiles revolutionary leaders</a:t>
            </a:r>
          </a:p>
          <a:p>
            <a:pPr lvl="2">
              <a:lnSpc>
                <a:spcPct val="90000"/>
              </a:lnSpc>
              <a:spcBef>
                <a:spcPct val="50000"/>
              </a:spcBef>
            </a:pPr>
            <a:r>
              <a:rPr lang="en-US" sz="4000" dirty="0" smtClean="0">
                <a:solidFill>
                  <a:srgbClr val="FF0000"/>
                </a:solidFill>
              </a:rPr>
              <a:t>José Marti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4000" dirty="0" smtClean="0"/>
              <a:t>1895 – Cubans revolt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4000" dirty="0" smtClean="0"/>
              <a:t>Ruthless tactics to suppress </a:t>
            </a:r>
          </a:p>
          <a:p>
            <a:pPr marL="0" indent="0"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sz="4000" dirty="0"/>
              <a:t>	</a:t>
            </a:r>
            <a:r>
              <a:rPr lang="en-US" sz="4000" dirty="0" smtClean="0"/>
              <a:t>the revolt 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160" y="2921183"/>
            <a:ext cx="2910838" cy="3549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102"/>
          </a:xfrm>
        </p:spPr>
        <p:txBody>
          <a:bodyPr/>
          <a:lstStyle/>
          <a:p>
            <a:r>
              <a:rPr lang="en-US" b="1" u="sng" dirty="0" smtClean="0"/>
              <a:t>Americans Get War Fever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03959"/>
            <a:ext cx="4638674" cy="5654039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4400" dirty="0" smtClean="0">
                <a:solidFill>
                  <a:srgbClr val="FF0000"/>
                </a:solidFill>
              </a:rPr>
              <a:t>Yellow journalism</a:t>
            </a:r>
          </a:p>
          <a:p>
            <a:pPr lvl="2">
              <a:lnSpc>
                <a:spcPct val="80000"/>
              </a:lnSpc>
              <a:spcBef>
                <a:spcPct val="50000"/>
              </a:spcBef>
            </a:pPr>
            <a:r>
              <a:rPr lang="en-US" sz="4400" dirty="0" smtClean="0"/>
              <a:t>Reporting of exaggerated stories to increase sales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4" y="1203959"/>
            <a:ext cx="4505325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102"/>
          </a:xfrm>
        </p:spPr>
        <p:txBody>
          <a:bodyPr/>
          <a:lstStyle/>
          <a:p>
            <a:r>
              <a:rPr lang="en-US" b="1" u="sng" dirty="0" smtClean="0"/>
              <a:t>Americans Get War Fever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3479"/>
            <a:ext cx="5043507" cy="568451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</a:rPr>
              <a:t>de Lome letter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3600" dirty="0" smtClean="0"/>
              <a:t>A letter written by the Spanish minister to the U.S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3600" dirty="0" smtClean="0"/>
              <a:t>Ridiculed President McKinley</a:t>
            </a:r>
            <a:endParaRPr lang="en-US" sz="3600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508" y="1981200"/>
            <a:ext cx="4100492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9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102"/>
          </a:xfrm>
        </p:spPr>
        <p:txBody>
          <a:bodyPr/>
          <a:lstStyle/>
          <a:p>
            <a:r>
              <a:rPr lang="en-US" b="1" u="sng" dirty="0" smtClean="0"/>
              <a:t>Americans Get War Fever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dirty="0" smtClean="0"/>
              <a:t>The battleship </a:t>
            </a:r>
            <a:r>
              <a:rPr lang="en-US" sz="3600" b="1" dirty="0" smtClean="0">
                <a:solidFill>
                  <a:srgbClr val="FF0000"/>
                </a:solidFill>
              </a:rPr>
              <a:t>USS </a:t>
            </a:r>
            <a:r>
              <a:rPr lang="en-US" sz="3600" b="1" i="1" dirty="0" smtClean="0">
                <a:solidFill>
                  <a:srgbClr val="FF0000"/>
                </a:solidFill>
              </a:rPr>
              <a:t>Maine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blew up in Havana harbor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3600" dirty="0" smtClean="0"/>
              <a:t>Blamed on Spain</a:t>
            </a: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r>
              <a:rPr lang="en-US" sz="3600" dirty="0" smtClean="0"/>
              <a:t>“</a:t>
            </a:r>
            <a:r>
              <a:rPr lang="en-US" sz="3600" i="1" dirty="0" smtClean="0"/>
              <a:t>Remember the Maine!</a:t>
            </a:r>
            <a:r>
              <a:rPr lang="en-US" sz="3600" dirty="0" smtClean="0"/>
              <a:t>”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920" y="2834641"/>
            <a:ext cx="4069079" cy="4023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8869"/>
          </a:xfrm>
        </p:spPr>
        <p:txBody>
          <a:bodyPr/>
          <a:lstStyle/>
          <a:p>
            <a:r>
              <a:rPr lang="en-US" sz="4000" b="1" u="sng" dirty="0" smtClean="0"/>
              <a:t>The Course of the War: The Philippines</a:t>
            </a:r>
            <a:endParaRPr lang="en-US" sz="4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 Commodore </a:t>
            </a:r>
            <a:r>
              <a:rPr lang="en-US" sz="2800" b="1" dirty="0" smtClean="0"/>
              <a:t>George Dewey</a:t>
            </a:r>
            <a:r>
              <a:rPr lang="en-US" sz="2800" dirty="0" smtClean="0"/>
              <a:t> was sent orders to prepare for war against Spain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 Dewey engaged the Spanish fleet in Manila Bay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/>
              <a:t>U.S. had advantage </a:t>
            </a:r>
          </a:p>
          <a:p>
            <a:pPr>
              <a:lnSpc>
                <a:spcPct val="150000"/>
              </a:lnSpc>
              <a:buNone/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266" y="3172693"/>
            <a:ext cx="6029171" cy="3685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8869"/>
          </a:xfrm>
        </p:spPr>
        <p:txBody>
          <a:bodyPr/>
          <a:lstStyle/>
          <a:p>
            <a:r>
              <a:rPr lang="en-US" sz="4000" b="1" u="sng" dirty="0" smtClean="0"/>
              <a:t>The Course of the War: The Philippines</a:t>
            </a:r>
            <a:endParaRPr lang="en-US" sz="4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3200" dirty="0" smtClean="0"/>
              <a:t> Filipino rebels had already been fighting Spain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3200" dirty="0" smtClean="0"/>
              <a:t> Emilio Aguinaldo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3200" dirty="0" smtClean="0"/>
              <a:t> Surrounded by Dewey (at sea) and Aguinaldo (on land), Spanish forces surrendered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264" y="3628462"/>
            <a:ext cx="4572200" cy="3229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15362"/>
          </a:xfrm>
        </p:spPr>
        <p:txBody>
          <a:bodyPr/>
          <a:lstStyle/>
          <a:p>
            <a:r>
              <a:rPr lang="en-US" b="1" u="sng" dirty="0" smtClean="0"/>
              <a:t>The Course of the War: Cuba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 U.S. War Department was unprepared for war in Cuba.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 American strategy was to control the port city of Santiago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Rough Riders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0000"/>
                </a:solidFill>
              </a:rPr>
              <a:t> A “cavalry” regiment organized by Theodore Roosevelt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0000"/>
                </a:solidFill>
              </a:rPr>
              <a:t> Volunteers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086" y="3268099"/>
            <a:ext cx="4745641" cy="358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4712</TotalTime>
  <Words>395</Words>
  <Application>Microsoft Office PowerPoint</Application>
  <PresentationFormat>On-screen Show (4:3)</PresentationFormat>
  <Paragraphs>61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Inkwell</vt:lpstr>
      <vt:lpstr>Entering the World Stage:</vt:lpstr>
      <vt:lpstr>Main Idea</vt:lpstr>
      <vt:lpstr>Unrest in Cuba</vt:lpstr>
      <vt:lpstr>Americans Get War Fever</vt:lpstr>
      <vt:lpstr>Americans Get War Fever</vt:lpstr>
      <vt:lpstr>Americans Get War Fever</vt:lpstr>
      <vt:lpstr>The Course of the War: The Philippines</vt:lpstr>
      <vt:lpstr>The Course of the War: The Philippines</vt:lpstr>
      <vt:lpstr>The Course of the War: Cuba</vt:lpstr>
      <vt:lpstr>The Course of the War: Cuba</vt:lpstr>
      <vt:lpstr>PowerPoint Presentation</vt:lpstr>
      <vt:lpstr>The Course of the War: Cuba</vt:lpstr>
      <vt:lpstr>PowerPoint Presentation</vt:lpstr>
      <vt:lpstr>Consequences of the War</vt:lpstr>
      <vt:lpstr>Annexing the Philippines</vt:lpstr>
      <vt:lpstr>Annexing the Philippines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139</cp:revision>
  <cp:lastPrinted>2013-09-11T00:32:45Z</cp:lastPrinted>
  <dcterms:created xsi:type="dcterms:W3CDTF">2014-02-28T02:49:22Z</dcterms:created>
  <dcterms:modified xsi:type="dcterms:W3CDTF">2017-03-06T17:48:28Z</dcterms:modified>
</cp:coreProperties>
</file>