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handoutMasterIdLst>
    <p:handoutMasterId r:id="rId14"/>
  </p:handoutMasterIdLst>
  <p:sldIdLst>
    <p:sldId id="256" r:id="rId2"/>
    <p:sldId id="280" r:id="rId3"/>
    <p:sldId id="257" r:id="rId4"/>
    <p:sldId id="258" r:id="rId5"/>
    <p:sldId id="259" r:id="rId6"/>
    <p:sldId id="277" r:id="rId7"/>
    <p:sldId id="275" r:id="rId8"/>
    <p:sldId id="276" r:id="rId9"/>
    <p:sldId id="262" r:id="rId10"/>
    <p:sldId id="278" r:id="rId11"/>
    <p:sldId id="279" r:id="rId12"/>
    <p:sldId id="26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45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6333624-7796-334A-A52A-0E0AFFC4A5B1}" type="datetimeFigureOut">
              <a:rPr lang="en-US" smtClean="0"/>
              <a:t>3/6/2017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E43DF11-66DB-9F4E-9E5F-D8CFEEB1B2F1}" type="slidenum">
              <a:rPr lang="en-US" smtClean="0"/>
              <a:t>‹#›</a:t>
            </a:fld>
            <a:endParaRPr lang="en-US"/>
          </a:p>
        </p:txBody>
      </p:sp>
    </p:spTree>
    <p:extLst>
      <p:ext uri="{BB962C8B-B14F-4D97-AF65-F5344CB8AC3E}">
        <p14:creationId xmlns:p14="http://schemas.microsoft.com/office/powerpoint/2010/main" val="2599131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3/6/2017</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3/6/2017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3/6/2017</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3/6/2017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SL36il5Ojt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hitehouse.gov/the-press-office/2013/03/01/president-obama-grants-pard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Executive Branch</a:t>
            </a:r>
            <a:endParaRPr lang="en-US" dirty="0"/>
          </a:p>
        </p:txBody>
      </p:sp>
    </p:spTree>
    <p:extLst>
      <p:ext uri="{BB962C8B-B14F-4D97-AF65-F5344CB8AC3E}">
        <p14:creationId xmlns:p14="http://schemas.microsoft.com/office/powerpoint/2010/main" val="308137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p:txBody>
          <a:bodyPr/>
          <a:lstStyle/>
          <a:p>
            <a:r>
              <a:rPr lang="en-US" b="1" dirty="0" smtClean="0"/>
              <a:t>Party Leader </a:t>
            </a:r>
            <a:r>
              <a:rPr lang="en-US" dirty="0" smtClean="0"/>
              <a:t>- In </a:t>
            </a:r>
            <a:r>
              <a:rPr lang="en-US" dirty="0"/>
              <a:t>this role, the president helps members of his political party get elected or appointed to office. The president campaigns for those members who have supported his policies. At the end of a term the president may campaign for reelection</a:t>
            </a:r>
          </a:p>
        </p:txBody>
      </p:sp>
    </p:spTree>
    <p:extLst>
      <p:ext uri="{BB962C8B-B14F-4D97-AF65-F5344CB8AC3E}">
        <p14:creationId xmlns:p14="http://schemas.microsoft.com/office/powerpoint/2010/main" val="3332650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p:txBody>
          <a:bodyPr/>
          <a:lstStyle/>
          <a:p>
            <a:r>
              <a:rPr lang="en-US" b="1" dirty="0" smtClean="0"/>
              <a:t>Economic Leader </a:t>
            </a:r>
            <a:r>
              <a:rPr lang="en-US" dirty="0" smtClean="0"/>
              <a:t>- </a:t>
            </a:r>
            <a:r>
              <a:rPr lang="en-US" dirty="0"/>
              <a:t> In this role, the president is concerned with such things as unemployment, high prices, taxes, business profits, and the general prosperity of the country. The president does not control the economy, but is expected to help it run smoothly.</a:t>
            </a:r>
          </a:p>
        </p:txBody>
      </p:sp>
    </p:spTree>
    <p:extLst>
      <p:ext uri="{BB962C8B-B14F-4D97-AF65-F5344CB8AC3E}">
        <p14:creationId xmlns:p14="http://schemas.microsoft.com/office/powerpoint/2010/main" val="629482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a:xfrm>
            <a:off x="457200" y="1752600"/>
            <a:ext cx="8229600" cy="4948729"/>
          </a:xfrm>
        </p:spPr>
        <p:txBody>
          <a:bodyPr>
            <a:normAutofit/>
          </a:bodyPr>
          <a:lstStyle/>
          <a:p>
            <a:r>
              <a:rPr lang="en-US" b="1" dirty="0" smtClean="0"/>
              <a:t>Legislative Leader </a:t>
            </a:r>
            <a:r>
              <a:rPr lang="en-US" dirty="0" smtClean="0"/>
              <a:t>- Only </a:t>
            </a:r>
            <a:r>
              <a:rPr lang="en-US" dirty="0"/>
              <a:t>Congress has the actual power to make laws. But the Constitution gives the president power to influence Congress in its lawmaking. </a:t>
            </a:r>
            <a:endParaRPr lang="en-US" dirty="0" smtClean="0"/>
          </a:p>
          <a:p>
            <a:pPr lvl="1"/>
            <a:r>
              <a:rPr lang="en-US" dirty="0" smtClean="0"/>
              <a:t>State of the Union Address usually sets forth the programs and policies the president wants Congress to put into effect</a:t>
            </a:r>
          </a:p>
          <a:p>
            <a:pPr lvl="1"/>
            <a:r>
              <a:rPr lang="en-US" dirty="0" smtClean="0"/>
              <a:t>Sends Congress a proposed budget </a:t>
            </a:r>
          </a:p>
          <a:p>
            <a:pPr lvl="1"/>
            <a:r>
              <a:rPr lang="en-US" dirty="0" smtClean="0"/>
              <a:t>Veto power indicates what legislation the president does not want passed</a:t>
            </a:r>
          </a:p>
          <a:p>
            <a:pPr lvl="1"/>
            <a:r>
              <a:rPr lang="en-US" dirty="0">
                <a:hlinkClick r:id="rId2"/>
              </a:rPr>
              <a:t>http://</a:t>
            </a:r>
            <a:r>
              <a:rPr lang="en-US" dirty="0" smtClean="0">
                <a:hlinkClick r:id="rId2"/>
              </a:rPr>
              <a:t>www.youtube.com/watch?v=SL36il5Ojtc</a:t>
            </a:r>
            <a:endParaRPr lang="en-US" dirty="0" smtClean="0"/>
          </a:p>
          <a:p>
            <a:pPr lvl="1"/>
            <a:endParaRPr lang="en-US" dirty="0" smtClean="0"/>
          </a:p>
        </p:txBody>
      </p:sp>
    </p:spTree>
    <p:extLst>
      <p:ext uri="{BB962C8B-B14F-4D97-AF65-F5344CB8AC3E}">
        <p14:creationId xmlns:p14="http://schemas.microsoft.com/office/powerpoint/2010/main" val="43804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Is it too hard to pass a law? Why or why not?</a:t>
            </a:r>
            <a:endParaRPr lang="en-US" dirty="0"/>
          </a:p>
        </p:txBody>
      </p:sp>
    </p:spTree>
    <p:extLst>
      <p:ext uri="{BB962C8B-B14F-4D97-AF65-F5344CB8AC3E}">
        <p14:creationId xmlns:p14="http://schemas.microsoft.com/office/powerpoint/2010/main" val="42464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Presidency </a:t>
            </a:r>
            <a:endParaRPr lang="en-US" dirty="0"/>
          </a:p>
        </p:txBody>
      </p:sp>
      <p:sp>
        <p:nvSpPr>
          <p:cNvPr id="3" name="Content Placeholder 2"/>
          <p:cNvSpPr>
            <a:spLocks noGrp="1"/>
          </p:cNvSpPr>
          <p:nvPr>
            <p:ph idx="1"/>
          </p:nvPr>
        </p:nvSpPr>
        <p:spPr>
          <a:xfrm>
            <a:off x="457200" y="1752600"/>
            <a:ext cx="8229600" cy="4620491"/>
          </a:xfrm>
        </p:spPr>
        <p:txBody>
          <a:bodyPr>
            <a:normAutofit/>
          </a:bodyPr>
          <a:lstStyle/>
          <a:p>
            <a:r>
              <a:rPr lang="en-US" dirty="0" smtClean="0"/>
              <a:t>The Constitution sets forth three qualifications to be eligible for presidency:</a:t>
            </a:r>
          </a:p>
          <a:p>
            <a:pPr lvl="1"/>
            <a:r>
              <a:rPr lang="en-US" dirty="0" smtClean="0"/>
              <a:t>Native born citizen of the US</a:t>
            </a:r>
          </a:p>
          <a:p>
            <a:pPr lvl="1"/>
            <a:r>
              <a:rPr lang="en-US" dirty="0" smtClean="0"/>
              <a:t>Be at least 35 years of age</a:t>
            </a:r>
          </a:p>
          <a:p>
            <a:pPr lvl="1"/>
            <a:r>
              <a:rPr lang="en-US" dirty="0" smtClean="0"/>
              <a:t>Have been a resident of the United States for at least 14 years</a:t>
            </a:r>
          </a:p>
          <a:p>
            <a:r>
              <a:rPr lang="en-US" dirty="0" smtClean="0"/>
              <a:t>The president is elected for a four-year term. </a:t>
            </a:r>
          </a:p>
          <a:p>
            <a:pPr lvl="1"/>
            <a:r>
              <a:rPr lang="en-US" dirty="0" smtClean="0"/>
              <a:t>The 22</a:t>
            </a:r>
            <a:r>
              <a:rPr lang="en-US" baseline="30000" dirty="0" smtClean="0"/>
              <a:t>nd</a:t>
            </a:r>
            <a:r>
              <a:rPr lang="en-US" dirty="0" smtClean="0"/>
              <a:t> amendment set a two-term limit to the presidency</a:t>
            </a:r>
          </a:p>
          <a:p>
            <a:r>
              <a:rPr lang="en-US" dirty="0" smtClean="0"/>
              <a:t>As of 2001 the president’s salary is $400,000 a year, plus a $50,000 nontaxable allowance. </a:t>
            </a:r>
            <a:endParaRPr lang="en-US" dirty="0"/>
          </a:p>
        </p:txBody>
      </p:sp>
    </p:spTree>
    <p:extLst>
      <p:ext uri="{BB962C8B-B14F-4D97-AF65-F5344CB8AC3E}">
        <p14:creationId xmlns:p14="http://schemas.microsoft.com/office/powerpoint/2010/main" val="2869984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President</a:t>
            </a:r>
            <a:endParaRPr lang="en-US" dirty="0"/>
          </a:p>
        </p:txBody>
      </p:sp>
      <p:sp>
        <p:nvSpPr>
          <p:cNvPr id="3" name="Content Placeholder 2"/>
          <p:cNvSpPr>
            <a:spLocks noGrp="1"/>
          </p:cNvSpPr>
          <p:nvPr>
            <p:ph idx="1"/>
          </p:nvPr>
        </p:nvSpPr>
        <p:spPr/>
        <p:txBody>
          <a:bodyPr/>
          <a:lstStyle/>
          <a:p>
            <a:r>
              <a:rPr lang="en-US" dirty="0" smtClean="0"/>
              <a:t>One very important responsibility of the vice president is to serve as president if the president leaves, dies, or is unable to fulfill his/her duties.</a:t>
            </a:r>
          </a:p>
          <a:p>
            <a:r>
              <a:rPr lang="en-US" dirty="0" smtClean="0"/>
              <a:t>Qualifications for vice president are the same as the qualifications for president.</a:t>
            </a:r>
          </a:p>
          <a:p>
            <a:pPr lvl="1"/>
            <a:r>
              <a:rPr lang="en-US" dirty="0" smtClean="0"/>
              <a:t>35 years old</a:t>
            </a:r>
          </a:p>
          <a:p>
            <a:pPr lvl="1"/>
            <a:r>
              <a:rPr lang="en-US" dirty="0" smtClean="0"/>
              <a:t>Natural Born citizen</a:t>
            </a:r>
          </a:p>
          <a:p>
            <a:pPr lvl="1"/>
            <a:r>
              <a:rPr lang="en-US" dirty="0" smtClean="0"/>
              <a:t>Resident of the US for at least 14 years </a:t>
            </a:r>
          </a:p>
          <a:p>
            <a:r>
              <a:rPr lang="en-US" dirty="0" smtClean="0"/>
              <a:t>The vice president also serves a four term.</a:t>
            </a:r>
          </a:p>
          <a:p>
            <a:endParaRPr lang="en-US" dirty="0"/>
          </a:p>
        </p:txBody>
      </p:sp>
    </p:spTree>
    <p:extLst>
      <p:ext uri="{BB962C8B-B14F-4D97-AF65-F5344CB8AC3E}">
        <p14:creationId xmlns:p14="http://schemas.microsoft.com/office/powerpoint/2010/main" val="3516967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succession</a:t>
            </a:r>
            <a:endParaRPr lang="en-US" dirty="0"/>
          </a:p>
        </p:txBody>
      </p:sp>
      <p:sp>
        <p:nvSpPr>
          <p:cNvPr id="3" name="Content Placeholder 2"/>
          <p:cNvSpPr>
            <a:spLocks noGrp="1"/>
          </p:cNvSpPr>
          <p:nvPr>
            <p:ph idx="1"/>
          </p:nvPr>
        </p:nvSpPr>
        <p:spPr/>
        <p:txBody>
          <a:bodyPr/>
          <a:lstStyle/>
          <a:p>
            <a:r>
              <a:rPr lang="en-US" dirty="0" smtClean="0"/>
              <a:t>First in the line of succession is the vice president.</a:t>
            </a:r>
          </a:p>
          <a:p>
            <a:r>
              <a:rPr lang="en-US" dirty="0" smtClean="0"/>
              <a:t>After the vice president </a:t>
            </a:r>
            <a:endParaRPr lang="en-US" dirty="0"/>
          </a:p>
          <a:p>
            <a:pPr lvl="1"/>
            <a:r>
              <a:rPr lang="en-US" sz="2400" dirty="0" smtClean="0"/>
              <a:t>Speaker of the House</a:t>
            </a:r>
          </a:p>
          <a:p>
            <a:pPr lvl="1"/>
            <a:r>
              <a:rPr lang="en-US" sz="2400" dirty="0"/>
              <a:t>P</a:t>
            </a:r>
            <a:r>
              <a:rPr lang="en-US" sz="2400" dirty="0" smtClean="0"/>
              <a:t>resident pro tempore of the Senate</a:t>
            </a:r>
          </a:p>
          <a:p>
            <a:pPr lvl="1"/>
            <a:r>
              <a:rPr lang="en-US" sz="2400" dirty="0" smtClean="0"/>
              <a:t>Members of the president’s cabinet in the order in which the departments were created.</a:t>
            </a:r>
          </a:p>
          <a:p>
            <a:pPr lvl="2"/>
            <a:r>
              <a:rPr lang="en-US" dirty="0" smtClean="0"/>
              <a:t>Secretary of State</a:t>
            </a:r>
          </a:p>
          <a:p>
            <a:pPr lvl="2"/>
            <a:r>
              <a:rPr lang="en-US" dirty="0" smtClean="0"/>
              <a:t>Secretary of Treasury </a:t>
            </a:r>
          </a:p>
          <a:p>
            <a:pPr lvl="2"/>
            <a:r>
              <a:rPr lang="en-US" dirty="0" smtClean="0"/>
              <a:t>Secretary of Defense</a:t>
            </a:r>
          </a:p>
          <a:p>
            <a:pPr lvl="2"/>
            <a:r>
              <a:rPr lang="en-US" dirty="0" smtClean="0"/>
              <a:t>Attorney General</a:t>
            </a:r>
          </a:p>
        </p:txBody>
      </p:sp>
    </p:spTree>
    <p:extLst>
      <p:ext uri="{BB962C8B-B14F-4D97-AF65-F5344CB8AC3E}">
        <p14:creationId xmlns:p14="http://schemas.microsoft.com/office/powerpoint/2010/main" val="1543027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p:txBody>
          <a:bodyPr/>
          <a:lstStyle/>
          <a:p>
            <a:r>
              <a:rPr lang="en-US" b="1" dirty="0" smtClean="0"/>
              <a:t>Commander in Chief</a:t>
            </a:r>
            <a:r>
              <a:rPr lang="en-US" dirty="0" smtClean="0"/>
              <a:t>: The </a:t>
            </a:r>
            <a:r>
              <a:rPr lang="en-US" dirty="0"/>
              <a:t>president is in charge of the U.S. armed forces: the Army, Navy, Air Force, and Marines. The president decides where troops shall be stationed, where ships shall be sent, and how weapons shall be used. All military generals and admirals take their orders from the President</a:t>
            </a:r>
            <a:r>
              <a:rPr lang="en-US" dirty="0" smtClean="0"/>
              <a:t>.</a:t>
            </a:r>
          </a:p>
          <a:p>
            <a:pPr lvl="1"/>
            <a:r>
              <a:rPr lang="en-US" dirty="0"/>
              <a:t>Head of the US armed forces, meaning all military officers ultimately answer to the president</a:t>
            </a:r>
          </a:p>
          <a:p>
            <a:pPr lvl="1"/>
            <a:r>
              <a:rPr lang="en-US" dirty="0"/>
              <a:t>War Powers Resolution (1976) – president may send forces where US interests are threatened for 60 days. </a:t>
            </a:r>
          </a:p>
          <a:p>
            <a:endParaRPr lang="en-US" dirty="0"/>
          </a:p>
        </p:txBody>
      </p:sp>
    </p:spTree>
    <p:extLst>
      <p:ext uri="{BB962C8B-B14F-4D97-AF65-F5344CB8AC3E}">
        <p14:creationId xmlns:p14="http://schemas.microsoft.com/office/powerpoint/2010/main" val="309248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a:xfrm>
            <a:off x="457200" y="1752600"/>
            <a:ext cx="8229600" cy="4731327"/>
          </a:xfrm>
        </p:spPr>
        <p:txBody>
          <a:bodyPr>
            <a:normAutofit/>
          </a:bodyPr>
          <a:lstStyle/>
          <a:p>
            <a:r>
              <a:rPr lang="en-US" b="1" dirty="0" smtClean="0"/>
              <a:t>Head of State </a:t>
            </a:r>
            <a:r>
              <a:rPr lang="en-US" dirty="0" smtClean="0"/>
              <a:t>- As </a:t>
            </a:r>
            <a:r>
              <a:rPr lang="en-US" dirty="0"/>
              <a:t>the American Chief of State, the </a:t>
            </a:r>
            <a:r>
              <a:rPr lang="en-US" dirty="0" smtClean="0"/>
              <a:t>president </a:t>
            </a:r>
            <a:r>
              <a:rPr lang="en-US" dirty="0"/>
              <a:t>is a living symbol of the nation. It is considered a great honor for any citizen to shake the president's </a:t>
            </a:r>
            <a:r>
              <a:rPr lang="en-US" dirty="0" smtClean="0"/>
              <a:t>hand</a:t>
            </a:r>
          </a:p>
          <a:p>
            <a:r>
              <a:rPr lang="en-US" dirty="0" smtClean="0"/>
              <a:t>As </a:t>
            </a:r>
            <a:r>
              <a:rPr lang="en-US" dirty="0"/>
              <a:t>chief of state, the President: </a:t>
            </a:r>
          </a:p>
          <a:p>
            <a:pPr lvl="1"/>
            <a:r>
              <a:rPr lang="en-US" dirty="0"/>
              <a:t>E</a:t>
            </a:r>
            <a:r>
              <a:rPr lang="en-US" dirty="0" smtClean="0"/>
              <a:t>ntertains </a:t>
            </a:r>
            <a:r>
              <a:rPr lang="en-US" dirty="0"/>
              <a:t>foreign leaders with formal dinners </a:t>
            </a:r>
          </a:p>
          <a:p>
            <a:pPr lvl="1"/>
            <a:r>
              <a:rPr lang="en-US" dirty="0"/>
              <a:t>P</a:t>
            </a:r>
            <a:r>
              <a:rPr lang="en-US" dirty="0" smtClean="0"/>
              <a:t>romotes </a:t>
            </a:r>
            <a:r>
              <a:rPr lang="en-US" dirty="0"/>
              <a:t>worthy </a:t>
            </a:r>
            <a:r>
              <a:rPr lang="en-US" dirty="0" smtClean="0"/>
              <a:t>causes</a:t>
            </a:r>
          </a:p>
          <a:p>
            <a:pPr lvl="1"/>
            <a:r>
              <a:rPr lang="en-US" dirty="0"/>
              <a:t>R</a:t>
            </a:r>
            <a:r>
              <a:rPr lang="en-US" dirty="0" smtClean="0"/>
              <a:t>ecognizes </a:t>
            </a:r>
            <a:r>
              <a:rPr lang="en-US" dirty="0"/>
              <a:t>citizens who have made outstanding contributions to </a:t>
            </a:r>
            <a:r>
              <a:rPr lang="en-US" dirty="0" smtClean="0"/>
              <a:t>their </a:t>
            </a:r>
            <a:r>
              <a:rPr lang="en-US" dirty="0"/>
              <a:t>community or nation </a:t>
            </a:r>
            <a:endParaRPr lang="en-US" dirty="0" smtClean="0"/>
          </a:p>
          <a:p>
            <a:pPr lvl="1"/>
            <a:r>
              <a:rPr lang="en-US" dirty="0"/>
              <a:t>B</a:t>
            </a:r>
            <a:r>
              <a:rPr lang="en-US" dirty="0" smtClean="0"/>
              <a:t>estows </a:t>
            </a:r>
            <a:r>
              <a:rPr lang="en-US" dirty="0"/>
              <a:t>medals on military heroes </a:t>
            </a:r>
            <a:endParaRPr lang="en-US" dirty="0" smtClean="0"/>
          </a:p>
          <a:p>
            <a:pPr lvl="1"/>
            <a:r>
              <a:rPr lang="en-US" dirty="0" smtClean="0"/>
              <a:t>Hosts </a:t>
            </a:r>
            <a:r>
              <a:rPr lang="en-US" dirty="0"/>
              <a:t>the White House Easter Egg Roll </a:t>
            </a:r>
          </a:p>
          <a:p>
            <a:endParaRPr lang="en-US" dirty="0" smtClean="0"/>
          </a:p>
          <a:p>
            <a:endParaRPr lang="en-US" dirty="0" smtClean="0"/>
          </a:p>
          <a:p>
            <a:endParaRPr lang="en-US" dirty="0"/>
          </a:p>
        </p:txBody>
      </p:sp>
    </p:spTree>
    <p:extLst>
      <p:ext uri="{BB962C8B-B14F-4D97-AF65-F5344CB8AC3E}">
        <p14:creationId xmlns:p14="http://schemas.microsoft.com/office/powerpoint/2010/main" val="114710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a:t>
            </a:r>
            <a:endParaRPr lang="en-US" dirty="0"/>
          </a:p>
        </p:txBody>
      </p:sp>
      <p:sp>
        <p:nvSpPr>
          <p:cNvPr id="3" name="Content Placeholder 2"/>
          <p:cNvSpPr>
            <a:spLocks noGrp="1"/>
          </p:cNvSpPr>
          <p:nvPr>
            <p:ph idx="1"/>
          </p:nvPr>
        </p:nvSpPr>
        <p:spPr>
          <a:xfrm>
            <a:off x="457200" y="1752600"/>
            <a:ext cx="8229600" cy="4994564"/>
          </a:xfrm>
        </p:spPr>
        <p:txBody>
          <a:bodyPr>
            <a:normAutofit fontScale="92500"/>
          </a:bodyPr>
          <a:lstStyle/>
          <a:p>
            <a:r>
              <a:rPr lang="en-US" b="1" dirty="0"/>
              <a:t>Chief Diplomat </a:t>
            </a:r>
            <a:r>
              <a:rPr lang="en-US" dirty="0"/>
              <a:t>- The president decides what American diplomats and ambassadors shall say to foreign governments. With the help of advisers, the president makes the foreign policy of the United States</a:t>
            </a:r>
            <a:r>
              <a:rPr lang="en-US" dirty="0" smtClean="0"/>
              <a:t>.</a:t>
            </a:r>
          </a:p>
          <a:p>
            <a:pPr lvl="1"/>
            <a:r>
              <a:rPr lang="en-US" dirty="0"/>
              <a:t>Foreign policy is the government’s plan for interacting with the other countries of the world. </a:t>
            </a:r>
            <a:r>
              <a:rPr lang="en-US" dirty="0" smtClean="0"/>
              <a:t>President </a:t>
            </a:r>
            <a:r>
              <a:rPr lang="en-US" dirty="0"/>
              <a:t>tries to secure friendly relations with foreign nations while preserving national security. </a:t>
            </a:r>
          </a:p>
          <a:p>
            <a:pPr lvl="1"/>
            <a:r>
              <a:rPr lang="en-US" dirty="0"/>
              <a:t>President appoints diplomats to represent the US government in foreign countries. A</a:t>
            </a:r>
            <a:r>
              <a:rPr lang="en-US" dirty="0" smtClean="0"/>
              <a:t>ppoints </a:t>
            </a:r>
            <a:r>
              <a:rPr lang="en-US" dirty="0"/>
              <a:t>the Ambassador to the United Nations who speaks for the </a:t>
            </a:r>
            <a:r>
              <a:rPr lang="en-US" dirty="0" smtClean="0"/>
              <a:t>United States.</a:t>
            </a:r>
            <a:endParaRPr lang="en-US" dirty="0"/>
          </a:p>
          <a:p>
            <a:pPr lvl="1"/>
            <a:r>
              <a:rPr lang="en-US" dirty="0" smtClean="0"/>
              <a:t>Negotiates </a:t>
            </a:r>
            <a:r>
              <a:rPr lang="en-US" dirty="0"/>
              <a:t>treaties or agreements with other countries </a:t>
            </a:r>
            <a:endParaRPr lang="en-US" dirty="0" smtClean="0"/>
          </a:p>
          <a:p>
            <a:pPr lvl="2"/>
            <a:r>
              <a:rPr lang="en-US" dirty="0" smtClean="0"/>
              <a:t>Treaties must be approved by a 2/3 vote of the Senate</a:t>
            </a:r>
            <a:endParaRPr lang="en-US" dirty="0"/>
          </a:p>
          <a:p>
            <a:pPr lvl="1"/>
            <a:r>
              <a:rPr lang="en-US" dirty="0"/>
              <a:t>T</a:t>
            </a:r>
            <a:r>
              <a:rPr lang="en-US" dirty="0" smtClean="0"/>
              <a:t>ravels </a:t>
            </a:r>
            <a:r>
              <a:rPr lang="en-US" dirty="0"/>
              <a:t>to other countries around the world where his words reflect </a:t>
            </a:r>
            <a:r>
              <a:rPr lang="en-US" dirty="0" smtClean="0"/>
              <a:t>the </a:t>
            </a:r>
            <a:r>
              <a:rPr lang="en-US" dirty="0"/>
              <a:t>United States' position and ideas on foreign </a:t>
            </a:r>
            <a:r>
              <a:rPr lang="en-US" dirty="0" smtClean="0"/>
              <a:t>affairs</a:t>
            </a:r>
            <a:endParaRPr lang="en-US" dirty="0"/>
          </a:p>
          <a:p>
            <a:endParaRPr lang="en-US" dirty="0"/>
          </a:p>
        </p:txBody>
      </p:sp>
    </p:spTree>
    <p:extLst>
      <p:ext uri="{BB962C8B-B14F-4D97-AF65-F5344CB8AC3E}">
        <p14:creationId xmlns:p14="http://schemas.microsoft.com/office/powerpoint/2010/main" val="714864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roles </a:t>
            </a:r>
            <a:endParaRPr lang="en-US" dirty="0"/>
          </a:p>
        </p:txBody>
      </p:sp>
      <p:sp>
        <p:nvSpPr>
          <p:cNvPr id="3" name="Content Placeholder 2"/>
          <p:cNvSpPr>
            <a:spLocks noGrp="1"/>
          </p:cNvSpPr>
          <p:nvPr>
            <p:ph idx="1"/>
          </p:nvPr>
        </p:nvSpPr>
        <p:spPr>
          <a:xfrm>
            <a:off x="457200" y="1752600"/>
            <a:ext cx="8229600" cy="4758810"/>
          </a:xfrm>
        </p:spPr>
        <p:txBody>
          <a:bodyPr>
            <a:normAutofit fontScale="92500"/>
          </a:bodyPr>
          <a:lstStyle/>
          <a:p>
            <a:r>
              <a:rPr lang="en-US" b="1" dirty="0"/>
              <a:t>Chief </a:t>
            </a:r>
            <a:r>
              <a:rPr lang="en-US" b="1" dirty="0" smtClean="0"/>
              <a:t>Executive </a:t>
            </a:r>
            <a:r>
              <a:rPr lang="en-US" dirty="0" smtClean="0"/>
              <a:t>- In </a:t>
            </a:r>
            <a:r>
              <a:rPr lang="en-US" dirty="0"/>
              <a:t>this role, the President actually runs our government. </a:t>
            </a:r>
            <a:r>
              <a:rPr lang="en-US" dirty="0" smtClean="0"/>
              <a:t>He </a:t>
            </a:r>
            <a:r>
              <a:rPr lang="en-US" dirty="0"/>
              <a:t>makes sure that laws are enforced, appoints important officials, </a:t>
            </a:r>
            <a:r>
              <a:rPr lang="en-US" dirty="0" smtClean="0"/>
              <a:t>grants </a:t>
            </a:r>
            <a:r>
              <a:rPr lang="en-US" dirty="0"/>
              <a:t>reprieves and pardons, issues Executive Orders, and </a:t>
            </a:r>
            <a:r>
              <a:rPr lang="en-US" dirty="0" smtClean="0"/>
              <a:t>coordinates </a:t>
            </a:r>
            <a:r>
              <a:rPr lang="en-US" dirty="0"/>
              <a:t>the efforts of over 150 departments and agencies. </a:t>
            </a:r>
          </a:p>
          <a:p>
            <a:pPr lvl="1"/>
            <a:r>
              <a:rPr lang="en-US" dirty="0"/>
              <a:t>Head of executive </a:t>
            </a:r>
            <a:r>
              <a:rPr lang="en-US" dirty="0" smtClean="0"/>
              <a:t>department</a:t>
            </a:r>
          </a:p>
          <a:p>
            <a:pPr lvl="1"/>
            <a:r>
              <a:rPr lang="en-US" b="1" dirty="0" smtClean="0"/>
              <a:t>Executive order</a:t>
            </a:r>
            <a:r>
              <a:rPr lang="en-US" dirty="0" smtClean="0"/>
              <a:t>: a </a:t>
            </a:r>
            <a:r>
              <a:rPr lang="en-US" dirty="0"/>
              <a:t>rule or order issued by the president to an executive </a:t>
            </a:r>
            <a:r>
              <a:rPr lang="en-US" dirty="0" smtClean="0"/>
              <a:t>branch </a:t>
            </a:r>
            <a:r>
              <a:rPr lang="en-US" dirty="0"/>
              <a:t>of the government and having the force of law</a:t>
            </a:r>
            <a:endParaRPr lang="en-US" dirty="0" smtClean="0"/>
          </a:p>
          <a:p>
            <a:pPr lvl="1"/>
            <a:r>
              <a:rPr lang="en-US" dirty="0" smtClean="0"/>
              <a:t>Has the power to grant reprieves and pardons.</a:t>
            </a:r>
          </a:p>
          <a:p>
            <a:pPr lvl="2"/>
            <a:r>
              <a:rPr lang="en-US" dirty="0" smtClean="0"/>
              <a:t>Reprieve: postpones the carrying out of a person’s sentence</a:t>
            </a:r>
          </a:p>
          <a:p>
            <a:pPr lvl="2"/>
            <a:r>
              <a:rPr lang="en-US" dirty="0" smtClean="0"/>
              <a:t>Pardon: forgives a person for his/her crime and eliminates the punishment</a:t>
            </a:r>
          </a:p>
          <a:p>
            <a:pPr lvl="2"/>
            <a:r>
              <a:rPr lang="en-US" dirty="0" smtClean="0">
                <a:hlinkClick r:id="rId2"/>
              </a:rPr>
              <a:t>Pardons</a:t>
            </a:r>
            <a:endParaRPr lang="en-US" dirty="0" smtClean="0"/>
          </a:p>
        </p:txBody>
      </p:sp>
    </p:spTree>
    <p:extLst>
      <p:ext uri="{BB962C8B-B14F-4D97-AF65-F5344CB8AC3E}">
        <p14:creationId xmlns:p14="http://schemas.microsoft.com/office/powerpoint/2010/main" val="39338581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1297</TotalTime>
  <Words>752</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Executive Branch</vt:lpstr>
      <vt:lpstr>Bellwork</vt:lpstr>
      <vt:lpstr>The Presidency </vt:lpstr>
      <vt:lpstr>Vice President</vt:lpstr>
      <vt:lpstr>Presidential succession</vt:lpstr>
      <vt:lpstr>President’s roles</vt:lpstr>
      <vt:lpstr>President’s Roles</vt:lpstr>
      <vt:lpstr>President’s roles</vt:lpstr>
      <vt:lpstr>President’s roles </vt:lpstr>
      <vt:lpstr>President’s roles</vt:lpstr>
      <vt:lpstr>President’s roles</vt:lpstr>
      <vt:lpstr>President’s Roles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Branch</dc:title>
  <dc:creator>April Baxter</dc:creator>
  <cp:lastModifiedBy>Ryan Fuller</cp:lastModifiedBy>
  <cp:revision>86</cp:revision>
  <cp:lastPrinted>2013-09-30T23:00:00Z</cp:lastPrinted>
  <dcterms:created xsi:type="dcterms:W3CDTF">2013-09-29T13:39:56Z</dcterms:created>
  <dcterms:modified xsi:type="dcterms:W3CDTF">2017-03-06T19:27:58Z</dcterms:modified>
</cp:coreProperties>
</file>