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4" r:id="rId1"/>
  </p:sldMasterIdLst>
  <p:handoutMasterIdLst>
    <p:handoutMasterId r:id="rId58"/>
  </p:handoutMasterIdLst>
  <p:sldIdLst>
    <p:sldId id="256" r:id="rId2"/>
    <p:sldId id="286" r:id="rId3"/>
    <p:sldId id="409" r:id="rId4"/>
    <p:sldId id="517" r:id="rId5"/>
    <p:sldId id="521" r:id="rId6"/>
    <p:sldId id="532" r:id="rId7"/>
    <p:sldId id="522" r:id="rId8"/>
    <p:sldId id="524" r:id="rId9"/>
    <p:sldId id="525" r:id="rId10"/>
    <p:sldId id="526" r:id="rId11"/>
    <p:sldId id="534" r:id="rId12"/>
    <p:sldId id="527" r:id="rId13"/>
    <p:sldId id="530" r:id="rId14"/>
    <p:sldId id="531" r:id="rId15"/>
    <p:sldId id="545" r:id="rId16"/>
    <p:sldId id="357" r:id="rId17"/>
    <p:sldId id="358" r:id="rId18"/>
    <p:sldId id="438" r:id="rId19"/>
    <p:sldId id="535" r:id="rId20"/>
    <p:sldId id="502" r:id="rId21"/>
    <p:sldId id="503" r:id="rId22"/>
    <p:sldId id="537" r:id="rId23"/>
    <p:sldId id="536" r:id="rId24"/>
    <p:sldId id="504" r:id="rId25"/>
    <p:sldId id="505" r:id="rId26"/>
    <p:sldId id="506" r:id="rId27"/>
    <p:sldId id="541" r:id="rId28"/>
    <p:sldId id="507" r:id="rId29"/>
    <p:sldId id="510" r:id="rId30"/>
    <p:sldId id="512" r:id="rId31"/>
    <p:sldId id="542" r:id="rId32"/>
    <p:sldId id="360" r:id="rId33"/>
    <p:sldId id="361" r:id="rId34"/>
    <p:sldId id="366" r:id="rId35"/>
    <p:sldId id="485" r:id="rId36"/>
    <p:sldId id="546" r:id="rId37"/>
    <p:sldId id="486" r:id="rId38"/>
    <p:sldId id="487" r:id="rId39"/>
    <p:sldId id="490" r:id="rId40"/>
    <p:sldId id="492" r:id="rId41"/>
    <p:sldId id="495" r:id="rId42"/>
    <p:sldId id="498" r:id="rId43"/>
    <p:sldId id="364" r:id="rId44"/>
    <p:sldId id="365" r:id="rId45"/>
    <p:sldId id="473" r:id="rId46"/>
    <p:sldId id="538" r:id="rId47"/>
    <p:sldId id="474" r:id="rId48"/>
    <p:sldId id="539" r:id="rId49"/>
    <p:sldId id="475" r:id="rId50"/>
    <p:sldId id="547" r:id="rId51"/>
    <p:sldId id="479" r:id="rId52"/>
    <p:sldId id="480" r:id="rId53"/>
    <p:sldId id="481" r:id="rId54"/>
    <p:sldId id="482" r:id="rId55"/>
    <p:sldId id="483" r:id="rId56"/>
    <p:sldId id="484"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04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5B9A5D-DB4E-EC4F-866E-2F60318C64F9}" type="datetimeFigureOut">
              <a:rPr lang="en-US" smtClean="0"/>
              <a:pPr/>
              <a:t>3/7/2016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1E5822-43BF-8A43-8D68-08F12F628792}" type="slidenum">
              <a:rPr lang="en-US" smtClean="0"/>
              <a:pPr/>
              <a:t>‹#›</a:t>
            </a:fld>
            <a:endParaRPr lang="en-US"/>
          </a:p>
        </p:txBody>
      </p:sp>
    </p:spTree>
    <p:extLst>
      <p:ext uri="{BB962C8B-B14F-4D97-AF65-F5344CB8AC3E}">
        <p14:creationId xmlns:p14="http://schemas.microsoft.com/office/powerpoint/2010/main" val="27443193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10F4C3B-12BB-4EC8-A596-2037BFBCFD5E}" type="datetime1">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a:pPr/>
              <a:t>‹#›</a:t>
            </a:fld>
            <a:endParaRPr/>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FC359912-2B03-C647-B549-D94E3CB8CA0D}"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3/7/2016</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7FD2D-5A5F-45B1-82F9-83DDE5E26DCD}" type="datetime1">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C359912-2B03-C647-B549-D94E3CB8CA0D}" type="datetimeFigureOut">
              <a:rPr lang="en-US" smtClean="0"/>
              <a:pPr/>
              <a:t>3/7/2016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359912-2B03-C647-B549-D94E3CB8CA0D}" type="datetimeFigureOut">
              <a:rPr lang="en-US" smtClean="0"/>
              <a:pPr/>
              <a:t>3/7/2016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E9AF8-0723-404C-97CA-12B27FA4C164}"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9912-2B03-C647-B549-D94E3CB8CA0D}" type="datetimeFigureOut">
              <a:rPr lang="en-US" smtClean="0"/>
              <a:pPr/>
              <a:t>3/7/2016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59912-2B03-C647-B549-D94E3CB8CA0D}" type="datetimeFigureOut">
              <a:rPr lang="en-US" smtClean="0"/>
              <a:pPr/>
              <a:t>3/7/2016</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4DE9AF8-0723-404C-97CA-12B27FA4C16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solidFill>
                  <a:srgbClr val="FF0000"/>
                </a:solidFill>
              </a:rPr>
              <a:t>Exploration and Expansion:</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4400" dirty="0" smtClean="0">
                <a:solidFill>
                  <a:srgbClr val="FF0000"/>
                </a:solidFill>
              </a:rPr>
              <a:t>	Voyages of Discovery</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Vasco Nunez de Balboa</a:t>
            </a:r>
          </a:p>
          <a:p>
            <a:pPr lvl="1">
              <a:lnSpc>
                <a:spcPct val="200000"/>
              </a:lnSpc>
            </a:pPr>
            <a:r>
              <a:rPr lang="en-US" sz="3000" dirty="0" smtClean="0"/>
              <a:t>Expedition across the Isthmus of Panama</a:t>
            </a:r>
          </a:p>
          <a:p>
            <a:pPr lvl="1">
              <a:lnSpc>
                <a:spcPct val="200000"/>
              </a:lnSpc>
            </a:pPr>
            <a:r>
              <a:rPr lang="en-US" sz="3000" dirty="0" smtClean="0"/>
              <a:t>First European to see the Pacific Ocean</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u="sng" smtClean="0"/>
              <a:t>The Spanish</a:t>
            </a:r>
            <a:endParaRPr lang="en-US" b="1" u="sng" dirty="0"/>
          </a:p>
        </p:txBody>
      </p:sp>
      <p:pic>
        <p:nvPicPr>
          <p:cNvPr id="4" name="Picture 3"/>
          <p:cNvPicPr>
            <a:picLocks noChangeAspect="1"/>
          </p:cNvPicPr>
          <p:nvPr/>
        </p:nvPicPr>
        <p:blipFill>
          <a:blip r:embed="rId2"/>
          <a:stretch>
            <a:fillRect/>
          </a:stretch>
        </p:blipFill>
        <p:spPr>
          <a:xfrm>
            <a:off x="2505880" y="4049035"/>
            <a:ext cx="3110412" cy="280896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6511636" cy="5884578"/>
          </a:xfrm>
        </p:spPr>
        <p:txBody>
          <a:bodyPr>
            <a:normAutofit/>
          </a:bodyPr>
          <a:lstStyle/>
          <a:p>
            <a:pPr>
              <a:lnSpc>
                <a:spcPct val="200000"/>
              </a:lnSpc>
            </a:pPr>
            <a:r>
              <a:rPr lang="en-US" sz="3200" dirty="0" smtClean="0">
                <a:solidFill>
                  <a:srgbClr val="FF0000"/>
                </a:solidFill>
              </a:rPr>
              <a:t>Ferdinand Magellan</a:t>
            </a:r>
          </a:p>
          <a:p>
            <a:pPr lvl="1">
              <a:lnSpc>
                <a:spcPct val="200000"/>
              </a:lnSpc>
            </a:pPr>
            <a:r>
              <a:rPr lang="en-US" sz="3000" dirty="0" smtClean="0"/>
              <a:t>Sails west around the world</a:t>
            </a:r>
          </a:p>
          <a:p>
            <a:pPr lvl="1">
              <a:lnSpc>
                <a:spcPct val="200000"/>
              </a:lnSpc>
            </a:pPr>
            <a:r>
              <a:rPr lang="en-US" sz="3000" dirty="0" smtClean="0"/>
              <a:t>Crew was the first to </a:t>
            </a:r>
            <a:r>
              <a:rPr lang="en-US" sz="3000" dirty="0" smtClean="0">
                <a:solidFill>
                  <a:srgbClr val="FF0000"/>
                </a:solidFill>
              </a:rPr>
              <a:t>circumnavigate</a:t>
            </a:r>
            <a:r>
              <a:rPr lang="en-US" sz="3000" dirty="0" smtClean="0"/>
              <a:t> the world</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u="sng" dirty="0" smtClean="0"/>
              <a:t>The Spanish</a:t>
            </a:r>
            <a:endParaRPr lang="en-US" b="1" u="sng" dirty="0"/>
          </a:p>
        </p:txBody>
      </p:sp>
      <p:pic>
        <p:nvPicPr>
          <p:cNvPr id="4" name="Picture 3"/>
          <p:cNvPicPr>
            <a:picLocks noChangeAspect="1"/>
          </p:cNvPicPr>
          <p:nvPr/>
        </p:nvPicPr>
        <p:blipFill>
          <a:blip r:embed="rId2"/>
          <a:stretch>
            <a:fillRect/>
          </a:stretch>
        </p:blipFill>
        <p:spPr>
          <a:xfrm>
            <a:off x="6054437" y="2001824"/>
            <a:ext cx="3089564" cy="383386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Looking for the Northeast Passage</a:t>
            </a:r>
          </a:p>
          <a:p>
            <a:pPr>
              <a:lnSpc>
                <a:spcPct val="200000"/>
              </a:lnSpc>
            </a:pPr>
            <a:r>
              <a:rPr lang="en-US" sz="3200" dirty="0" smtClean="0"/>
              <a:t>John Cabot</a:t>
            </a:r>
          </a:p>
          <a:p>
            <a:pPr lvl="1">
              <a:lnSpc>
                <a:spcPct val="200000"/>
              </a:lnSpc>
            </a:pPr>
            <a:r>
              <a:rPr lang="en-US" sz="3000" dirty="0" smtClean="0"/>
              <a:t>Sailed to Canada </a:t>
            </a:r>
          </a:p>
          <a:p>
            <a:pPr>
              <a:lnSpc>
                <a:spcPct val="200000"/>
              </a:lnSpc>
            </a:pPr>
            <a:r>
              <a:rPr lang="en-US" sz="3200" dirty="0" smtClean="0">
                <a:solidFill>
                  <a:srgbClr val="FF0000"/>
                </a:solidFill>
              </a:rPr>
              <a:t>Sir Francis Drake</a:t>
            </a:r>
          </a:p>
          <a:p>
            <a:pPr lvl="1">
              <a:lnSpc>
                <a:spcPct val="200000"/>
              </a:lnSpc>
            </a:pPr>
            <a:r>
              <a:rPr lang="en-US" sz="3000" dirty="0" smtClean="0"/>
              <a:t>Circumnavigates the globe</a:t>
            </a:r>
          </a:p>
        </p:txBody>
      </p:sp>
      <p:sp>
        <p:nvSpPr>
          <p:cNvPr id="2" name="Title 1"/>
          <p:cNvSpPr>
            <a:spLocks noGrp="1"/>
          </p:cNvSpPr>
          <p:nvPr>
            <p:ph type="title" idx="4294967295"/>
          </p:nvPr>
        </p:nvSpPr>
        <p:spPr>
          <a:xfrm>
            <a:off x="0" y="0"/>
            <a:ext cx="9144000" cy="973423"/>
          </a:xfrm>
        </p:spPr>
        <p:txBody>
          <a:bodyPr/>
          <a:lstStyle/>
          <a:p>
            <a:r>
              <a:rPr lang="en-US" u="sng" dirty="0" smtClean="0"/>
              <a:t>The English</a:t>
            </a:r>
            <a:endParaRPr lang="en-US" b="1" u="sng" dirty="0"/>
          </a:p>
        </p:txBody>
      </p:sp>
      <p:pic>
        <p:nvPicPr>
          <p:cNvPr id="4" name="Picture 3"/>
          <p:cNvPicPr>
            <a:picLocks noChangeAspect="1"/>
          </p:cNvPicPr>
          <p:nvPr/>
        </p:nvPicPr>
        <p:blipFill>
          <a:blip r:embed="rId2"/>
          <a:stretch>
            <a:fillRect/>
          </a:stretch>
        </p:blipFill>
        <p:spPr>
          <a:xfrm>
            <a:off x="6490487" y="3674604"/>
            <a:ext cx="2653513" cy="2693217"/>
          </a:xfrm>
          <a:prstGeom prst="rect">
            <a:avLst/>
          </a:prstGeom>
        </p:spPr>
      </p:pic>
      <p:pic>
        <p:nvPicPr>
          <p:cNvPr id="5" name="Picture 4"/>
          <p:cNvPicPr>
            <a:picLocks noChangeAspect="1"/>
          </p:cNvPicPr>
          <p:nvPr/>
        </p:nvPicPr>
        <p:blipFill>
          <a:blip r:embed="rId3"/>
          <a:stretch>
            <a:fillRect/>
          </a:stretch>
        </p:blipFill>
        <p:spPr>
          <a:xfrm>
            <a:off x="7142011" y="1123486"/>
            <a:ext cx="2001990" cy="25511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Want to find Northwest Passage</a:t>
            </a:r>
          </a:p>
          <a:p>
            <a:pPr>
              <a:lnSpc>
                <a:spcPct val="200000"/>
              </a:lnSpc>
            </a:pPr>
            <a:r>
              <a:rPr lang="en-US" sz="3200" dirty="0" smtClean="0"/>
              <a:t>Jacques Carter</a:t>
            </a:r>
          </a:p>
          <a:p>
            <a:pPr lvl="1">
              <a:lnSpc>
                <a:spcPct val="200000"/>
              </a:lnSpc>
            </a:pPr>
            <a:r>
              <a:rPr lang="en-US" sz="3000" dirty="0" smtClean="0"/>
              <a:t>Sails into the St. Lawrence River</a:t>
            </a:r>
          </a:p>
          <a:p>
            <a:pPr lvl="1">
              <a:lnSpc>
                <a:spcPct val="200000"/>
              </a:lnSpc>
            </a:pPr>
            <a:r>
              <a:rPr lang="en-US" sz="3000" dirty="0" smtClean="0"/>
              <a:t>Claims all land along the river as province of New France (Canada)</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u="sng" dirty="0" smtClean="0"/>
              <a:t>The French</a:t>
            </a:r>
            <a:endParaRPr lang="en-US" b="1" u="sng" dirty="0"/>
          </a:p>
        </p:txBody>
      </p:sp>
      <p:pic>
        <p:nvPicPr>
          <p:cNvPr id="4" name="Picture 3"/>
          <p:cNvPicPr>
            <a:picLocks noChangeAspect="1"/>
          </p:cNvPicPr>
          <p:nvPr/>
        </p:nvPicPr>
        <p:blipFill>
          <a:blip r:embed="rId2"/>
          <a:stretch>
            <a:fillRect/>
          </a:stretch>
        </p:blipFill>
        <p:spPr>
          <a:xfrm>
            <a:off x="6388215" y="1683818"/>
            <a:ext cx="2755785" cy="275578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9884" y="973423"/>
            <a:ext cx="8814115" cy="5884578"/>
          </a:xfrm>
        </p:spPr>
        <p:txBody>
          <a:bodyPr>
            <a:normAutofit/>
          </a:bodyPr>
          <a:lstStyle/>
          <a:p>
            <a:pPr>
              <a:lnSpc>
                <a:spcPct val="200000"/>
              </a:lnSpc>
            </a:pPr>
            <a:r>
              <a:rPr lang="en-US" sz="3200" dirty="0" smtClean="0"/>
              <a:t>Powerful trading nation</a:t>
            </a:r>
          </a:p>
          <a:p>
            <a:pPr>
              <a:lnSpc>
                <a:spcPct val="200000"/>
              </a:lnSpc>
            </a:pPr>
            <a:r>
              <a:rPr lang="en-US" sz="3200" dirty="0" smtClean="0"/>
              <a:t>Established trade with Asia</a:t>
            </a:r>
          </a:p>
          <a:p>
            <a:pPr>
              <a:lnSpc>
                <a:spcPct val="200000"/>
              </a:lnSpc>
            </a:pPr>
            <a:r>
              <a:rPr lang="en-US" sz="3200" dirty="0" smtClean="0"/>
              <a:t>Involved in exploration of Americas</a:t>
            </a:r>
          </a:p>
          <a:p>
            <a:pPr>
              <a:lnSpc>
                <a:spcPct val="200000"/>
              </a:lnSpc>
            </a:pPr>
            <a:r>
              <a:rPr lang="en-US" sz="3200" dirty="0" smtClean="0">
                <a:solidFill>
                  <a:srgbClr val="FF0000"/>
                </a:solidFill>
              </a:rPr>
              <a:t>Henry Hudson</a:t>
            </a:r>
            <a:endParaRPr lang="en-US" sz="2600" dirty="0" smtClean="0">
              <a:solidFill>
                <a:srgbClr val="FF0000"/>
              </a:solidFill>
            </a:endParaRPr>
          </a:p>
        </p:txBody>
      </p:sp>
      <p:sp>
        <p:nvSpPr>
          <p:cNvPr id="2" name="Title 1"/>
          <p:cNvSpPr>
            <a:spLocks noGrp="1"/>
          </p:cNvSpPr>
          <p:nvPr>
            <p:ph type="title" idx="4294967295"/>
          </p:nvPr>
        </p:nvSpPr>
        <p:spPr>
          <a:xfrm>
            <a:off x="0" y="0"/>
            <a:ext cx="9144000" cy="973423"/>
          </a:xfrm>
        </p:spPr>
        <p:txBody>
          <a:bodyPr/>
          <a:lstStyle/>
          <a:p>
            <a:r>
              <a:rPr lang="en-US" u="sng" dirty="0" smtClean="0"/>
              <a:t>The Dutch</a:t>
            </a:r>
            <a:endParaRPr lang="en-US" b="1" u="sng" dirty="0"/>
          </a:p>
        </p:txBody>
      </p:sp>
      <p:pic>
        <p:nvPicPr>
          <p:cNvPr id="4" name="Picture 3"/>
          <p:cNvPicPr>
            <a:picLocks noChangeAspect="1"/>
          </p:cNvPicPr>
          <p:nvPr/>
        </p:nvPicPr>
        <p:blipFill>
          <a:blip r:embed="rId2"/>
          <a:stretch>
            <a:fillRect/>
          </a:stretch>
        </p:blipFill>
        <p:spPr>
          <a:xfrm>
            <a:off x="6857517" y="4135996"/>
            <a:ext cx="2286483" cy="272200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FF0000"/>
                </a:solidFill>
              </a:rPr>
              <a:t>Exploration and Expansion:</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4400" dirty="0" smtClean="0">
                <a:solidFill>
                  <a:srgbClr val="FF0000"/>
                </a:solidFill>
              </a:rPr>
              <a:t>	Conquest and Colonies</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The countries of Europe established colonies in the lands they had discovered but, in some cases, only after violently conquering the native people who had lived there. </a:t>
            </a:r>
            <a:endParaRPr 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First country to successfully settle in the Americas</a:t>
            </a:r>
          </a:p>
          <a:p>
            <a:pPr>
              <a:lnSpc>
                <a:spcPct val="200000"/>
              </a:lnSpc>
            </a:pPr>
            <a:r>
              <a:rPr lang="en-US" sz="3200" dirty="0" smtClean="0"/>
              <a:t>Conquered two of the greatest native empires</a:t>
            </a:r>
          </a:p>
          <a:p>
            <a:pPr lvl="1">
              <a:lnSpc>
                <a:spcPct val="200000"/>
              </a:lnSpc>
            </a:pPr>
            <a:r>
              <a:rPr lang="en-US" sz="3000" dirty="0" smtClean="0"/>
              <a:t>Aztecs &amp; Incas</a:t>
            </a:r>
          </a:p>
          <a:p>
            <a:pPr>
              <a:lnSpc>
                <a:spcPct val="200000"/>
              </a:lnSpc>
            </a:pPr>
            <a:endParaRPr lang="en-US" sz="3200" dirty="0" smtClean="0"/>
          </a:p>
          <a:p>
            <a:pPr>
              <a:lnSpc>
                <a:spcPct val="200000"/>
              </a:lnSpc>
            </a:pPr>
            <a:endParaRPr lang="en-US" sz="2600"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t>Spain Builds an Empire</a:t>
            </a:r>
            <a:endParaRPr lang="en-US" b="1" u="sng"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16405"/>
            <a:ext cx="9144000" cy="5582883"/>
          </a:xfrm>
        </p:spPr>
        <p:txBody>
          <a:bodyPr>
            <a:normAutofit/>
          </a:bodyPr>
          <a:lstStyle/>
          <a:p>
            <a:pPr>
              <a:lnSpc>
                <a:spcPct val="200000"/>
              </a:lnSpc>
            </a:pPr>
            <a:r>
              <a:rPr lang="en-US" sz="3200" dirty="0" smtClean="0"/>
              <a:t>Introduced </a:t>
            </a:r>
            <a:r>
              <a:rPr lang="en-US" sz="3200" dirty="0" smtClean="0">
                <a:solidFill>
                  <a:srgbClr val="FF0000"/>
                </a:solidFill>
              </a:rPr>
              <a:t>encomienda</a:t>
            </a:r>
            <a:r>
              <a:rPr lang="en-US" sz="3200" dirty="0" smtClean="0"/>
              <a:t> system</a:t>
            </a:r>
          </a:p>
          <a:p>
            <a:pPr lvl="1">
              <a:lnSpc>
                <a:spcPct val="200000"/>
              </a:lnSpc>
            </a:pPr>
            <a:r>
              <a:rPr lang="en-US" sz="3000" dirty="0" smtClean="0"/>
              <a:t>Colonists given land and number of Native Americans </a:t>
            </a:r>
          </a:p>
          <a:p>
            <a:pPr lvl="1">
              <a:lnSpc>
                <a:spcPct val="200000"/>
              </a:lnSpc>
            </a:pPr>
            <a:r>
              <a:rPr lang="en-US" sz="3000" dirty="0" smtClean="0"/>
              <a:t>Required to teach workers about Christianity</a:t>
            </a:r>
          </a:p>
          <a:p>
            <a:pPr>
              <a:lnSpc>
                <a:spcPct val="200000"/>
              </a:lnSpc>
            </a:pPr>
            <a:endParaRPr lang="en-US" sz="3200" dirty="0" smtClean="0"/>
          </a:p>
          <a:p>
            <a:pPr>
              <a:lnSpc>
                <a:spcPct val="200000"/>
              </a:lnSpc>
            </a:pPr>
            <a:endParaRPr lang="en-US" sz="2600" dirty="0" smtClean="0"/>
          </a:p>
        </p:txBody>
      </p:sp>
      <p:sp>
        <p:nvSpPr>
          <p:cNvPr id="2" name="Title 1"/>
          <p:cNvSpPr>
            <a:spLocks noGrp="1"/>
          </p:cNvSpPr>
          <p:nvPr>
            <p:ph type="title" idx="4294967295"/>
          </p:nvPr>
        </p:nvSpPr>
        <p:spPr>
          <a:xfrm>
            <a:off x="0" y="1"/>
            <a:ext cx="9144000" cy="816404"/>
          </a:xfrm>
        </p:spPr>
        <p:txBody>
          <a:bodyPr>
            <a:normAutofit fontScale="90000"/>
          </a:bodyPr>
          <a:lstStyle/>
          <a:p>
            <a:r>
              <a:rPr lang="en-US" b="1" u="sng" dirty="0" smtClean="0"/>
              <a:t>Spain Builds an Empire</a:t>
            </a:r>
            <a:endParaRPr lang="en-US" b="1" u="sng" dirty="0"/>
          </a:p>
        </p:txBody>
      </p:sp>
      <p:pic>
        <p:nvPicPr>
          <p:cNvPr id="5" name="Picture 4"/>
          <p:cNvPicPr>
            <a:picLocks noChangeAspect="1"/>
          </p:cNvPicPr>
          <p:nvPr/>
        </p:nvPicPr>
        <p:blipFill>
          <a:blip r:embed="rId2"/>
          <a:stretch>
            <a:fillRect/>
          </a:stretch>
        </p:blipFill>
        <p:spPr>
          <a:xfrm>
            <a:off x="6244875" y="4832453"/>
            <a:ext cx="2899125" cy="202554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During the 1400s and 1500s European explorers – Inspired by greed, curiosity, and the desire for glory and aided by new technologies – sailed to many previously unknown lands. </a:t>
            </a:r>
            <a:endParaRPr 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solidFill>
                  <a:srgbClr val="FF0000"/>
                </a:solidFill>
              </a:rPr>
              <a:t>Conquistador</a:t>
            </a:r>
            <a:r>
              <a:rPr lang="en-US" sz="3200" dirty="0" smtClean="0"/>
              <a:t> – “conqueror”</a:t>
            </a:r>
          </a:p>
          <a:p>
            <a:pPr lvl="1">
              <a:lnSpc>
                <a:spcPct val="200000"/>
              </a:lnSpc>
            </a:pPr>
            <a:r>
              <a:rPr lang="en-US" sz="3000" dirty="0" smtClean="0"/>
              <a:t>Spanish military leaders who fought against native peoples of the Americas</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t>Spain Builds </a:t>
            </a:r>
            <a:r>
              <a:rPr lang="en-US" b="1" u="sng" smtClean="0"/>
              <a:t>an Empire</a:t>
            </a:r>
            <a:endParaRPr lang="en-US" b="1" u="sng" dirty="0"/>
          </a:p>
        </p:txBody>
      </p:sp>
      <p:pic>
        <p:nvPicPr>
          <p:cNvPr id="4" name="Picture 3"/>
          <p:cNvPicPr>
            <a:picLocks noChangeAspect="1"/>
          </p:cNvPicPr>
          <p:nvPr/>
        </p:nvPicPr>
        <p:blipFill>
          <a:blip r:embed="rId2"/>
          <a:stretch>
            <a:fillRect/>
          </a:stretch>
        </p:blipFill>
        <p:spPr>
          <a:xfrm>
            <a:off x="5629890" y="3974816"/>
            <a:ext cx="3514109" cy="288318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solidFill>
                  <a:srgbClr val="FF0000"/>
                </a:solidFill>
              </a:rPr>
              <a:t>Hernan Cortes</a:t>
            </a:r>
          </a:p>
          <a:p>
            <a:pPr lvl="1">
              <a:lnSpc>
                <a:spcPct val="200000"/>
              </a:lnSpc>
            </a:pPr>
            <a:r>
              <a:rPr lang="en-US" sz="3000" dirty="0" smtClean="0"/>
              <a:t>Led conquest into Mexico</a:t>
            </a:r>
          </a:p>
          <a:p>
            <a:pPr lvl="2">
              <a:lnSpc>
                <a:spcPct val="200000"/>
              </a:lnSpc>
            </a:pPr>
            <a:r>
              <a:rPr lang="en-US" sz="2800" dirty="0" smtClean="0"/>
              <a:t>Aztecs</a:t>
            </a:r>
          </a:p>
        </p:txBody>
      </p:sp>
      <p:sp>
        <p:nvSpPr>
          <p:cNvPr id="2" name="Title 1"/>
          <p:cNvSpPr>
            <a:spLocks noGrp="1"/>
          </p:cNvSpPr>
          <p:nvPr>
            <p:ph type="title" idx="4294967295"/>
          </p:nvPr>
        </p:nvSpPr>
        <p:spPr>
          <a:xfrm>
            <a:off x="0" y="0"/>
            <a:ext cx="9144000" cy="973423"/>
          </a:xfrm>
        </p:spPr>
        <p:txBody>
          <a:bodyPr/>
          <a:lstStyle/>
          <a:p>
            <a:r>
              <a:rPr lang="en-US" b="1" u="sng" dirty="0" smtClean="0"/>
              <a:t>Spain Builds </a:t>
            </a:r>
            <a:r>
              <a:rPr lang="en-US" b="1" u="sng" smtClean="0"/>
              <a:t>an Empire</a:t>
            </a:r>
            <a:endParaRPr lang="en-US" b="1" u="sng" dirty="0"/>
          </a:p>
        </p:txBody>
      </p:sp>
      <p:pic>
        <p:nvPicPr>
          <p:cNvPr id="5" name="Picture 4"/>
          <p:cNvPicPr>
            <a:picLocks noChangeAspect="1"/>
          </p:cNvPicPr>
          <p:nvPr/>
        </p:nvPicPr>
        <p:blipFill>
          <a:blip r:embed="rId2"/>
          <a:stretch>
            <a:fillRect/>
          </a:stretch>
        </p:blipFill>
        <p:spPr>
          <a:xfrm>
            <a:off x="5289838" y="1128167"/>
            <a:ext cx="3854162" cy="419197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Cortes’ advantages:</a:t>
            </a:r>
          </a:p>
          <a:p>
            <a:pPr lvl="1">
              <a:lnSpc>
                <a:spcPct val="200000"/>
              </a:lnSpc>
            </a:pPr>
            <a:r>
              <a:rPr lang="en-US" sz="3000" dirty="0" smtClean="0"/>
              <a:t>Native American allies</a:t>
            </a:r>
          </a:p>
          <a:p>
            <a:pPr lvl="1">
              <a:lnSpc>
                <a:spcPct val="200000"/>
              </a:lnSpc>
            </a:pPr>
            <a:r>
              <a:rPr lang="en-US" sz="3000" dirty="0" smtClean="0"/>
              <a:t>Metal weapons/armor/guns</a:t>
            </a:r>
          </a:p>
          <a:p>
            <a:pPr lvl="1">
              <a:lnSpc>
                <a:spcPct val="200000"/>
              </a:lnSpc>
            </a:pPr>
            <a:r>
              <a:rPr lang="en-US" sz="3000" dirty="0" smtClean="0"/>
              <a:t>Horses</a:t>
            </a:r>
          </a:p>
          <a:p>
            <a:pPr lvl="1">
              <a:lnSpc>
                <a:spcPct val="200000"/>
              </a:lnSpc>
            </a:pPr>
            <a:r>
              <a:rPr lang="en-US" sz="3000" dirty="0" smtClean="0"/>
              <a:t>Disease</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t>Spain Builds </a:t>
            </a:r>
            <a:r>
              <a:rPr lang="en-US" b="1" u="sng" smtClean="0"/>
              <a:t>an Empire</a:t>
            </a:r>
            <a:endParaRPr lang="en-US" b="1" u="sng" dirty="0"/>
          </a:p>
        </p:txBody>
      </p:sp>
      <p:pic>
        <p:nvPicPr>
          <p:cNvPr id="5" name="Picture 4"/>
          <p:cNvPicPr>
            <a:picLocks noChangeAspect="1"/>
          </p:cNvPicPr>
          <p:nvPr/>
        </p:nvPicPr>
        <p:blipFill>
          <a:blip r:embed="rId2"/>
          <a:stretch>
            <a:fillRect/>
          </a:stretch>
        </p:blipFill>
        <p:spPr>
          <a:xfrm>
            <a:off x="5641035" y="1360674"/>
            <a:ext cx="3502966" cy="486543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solidFill>
                  <a:srgbClr val="FF0000"/>
                </a:solidFill>
              </a:rPr>
              <a:t>Francisco Pizarro</a:t>
            </a:r>
          </a:p>
          <a:p>
            <a:pPr lvl="1">
              <a:lnSpc>
                <a:spcPct val="200000"/>
              </a:lnSpc>
            </a:pPr>
            <a:r>
              <a:rPr lang="en-US" sz="3000" dirty="0" smtClean="0"/>
              <a:t>Led expedition to Peru</a:t>
            </a:r>
          </a:p>
          <a:p>
            <a:pPr lvl="1">
              <a:lnSpc>
                <a:spcPct val="200000"/>
              </a:lnSpc>
            </a:pPr>
            <a:r>
              <a:rPr lang="en-US" sz="3000" dirty="0" smtClean="0"/>
              <a:t>Destroyed Inca and took over</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t>Spain Builds </a:t>
            </a:r>
            <a:r>
              <a:rPr lang="en-US" b="1" u="sng" smtClean="0"/>
              <a:t>an Empire</a:t>
            </a:r>
            <a:endParaRPr lang="en-US" b="1" u="sng" dirty="0"/>
          </a:p>
        </p:txBody>
      </p:sp>
      <p:pic>
        <p:nvPicPr>
          <p:cNvPr id="4" name="Picture 3"/>
          <p:cNvPicPr>
            <a:picLocks noChangeAspect="1"/>
          </p:cNvPicPr>
          <p:nvPr/>
        </p:nvPicPr>
        <p:blipFill>
          <a:blip r:embed="rId2"/>
          <a:stretch>
            <a:fillRect/>
          </a:stretch>
        </p:blipFill>
        <p:spPr>
          <a:xfrm>
            <a:off x="5896104" y="3948545"/>
            <a:ext cx="3297382" cy="290945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6960574" cy="5884578"/>
          </a:xfrm>
        </p:spPr>
        <p:txBody>
          <a:bodyPr>
            <a:normAutofit/>
          </a:bodyPr>
          <a:lstStyle/>
          <a:p>
            <a:pPr>
              <a:lnSpc>
                <a:spcPct val="200000"/>
              </a:lnSpc>
            </a:pPr>
            <a:r>
              <a:rPr lang="en-US" sz="3200" dirty="0" smtClean="0">
                <a:solidFill>
                  <a:srgbClr val="FF0000"/>
                </a:solidFill>
              </a:rPr>
              <a:t>Viceroys</a:t>
            </a:r>
          </a:p>
          <a:p>
            <a:pPr lvl="1">
              <a:lnSpc>
                <a:spcPct val="200000"/>
              </a:lnSpc>
            </a:pPr>
            <a:r>
              <a:rPr lang="en-US" sz="3000" dirty="0" smtClean="0"/>
              <a:t>Officials chosen by Spanish king to </a:t>
            </a:r>
            <a:r>
              <a:rPr lang="en-US" sz="3000" dirty="0" smtClean="0"/>
              <a:t>oversee </a:t>
            </a:r>
            <a:r>
              <a:rPr lang="en-US" sz="3000" dirty="0" smtClean="0"/>
              <a:t>new lands in America</a:t>
            </a:r>
          </a:p>
          <a:p>
            <a:pPr>
              <a:lnSpc>
                <a:spcPct val="200000"/>
              </a:lnSpc>
            </a:pPr>
            <a:r>
              <a:rPr lang="en-US" sz="3200" dirty="0" smtClean="0"/>
              <a:t>Colonial economy based on mining and farming </a:t>
            </a:r>
            <a:endParaRPr lang="en-US" sz="2600"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t>Spain Builds </a:t>
            </a:r>
            <a:r>
              <a:rPr lang="en-US" b="1" u="sng" smtClean="0"/>
              <a:t>an Empire</a:t>
            </a:r>
            <a:endParaRPr lang="en-US" b="1" u="sng" dirty="0"/>
          </a:p>
        </p:txBody>
      </p:sp>
      <p:pic>
        <p:nvPicPr>
          <p:cNvPr id="4" name="Picture 3"/>
          <p:cNvPicPr>
            <a:picLocks noChangeAspect="1"/>
          </p:cNvPicPr>
          <p:nvPr/>
        </p:nvPicPr>
        <p:blipFill>
          <a:blip r:embed="rId2"/>
          <a:stretch>
            <a:fillRect/>
          </a:stretch>
        </p:blipFill>
        <p:spPr>
          <a:xfrm>
            <a:off x="6985263" y="1995653"/>
            <a:ext cx="2158737" cy="269842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09199"/>
            <a:ext cx="9144000" cy="6148802"/>
          </a:xfrm>
        </p:spPr>
        <p:txBody>
          <a:bodyPr>
            <a:normAutofit fontScale="92500" lnSpcReduction="20000"/>
          </a:bodyPr>
          <a:lstStyle/>
          <a:p>
            <a:pPr>
              <a:lnSpc>
                <a:spcPct val="200000"/>
              </a:lnSpc>
            </a:pPr>
            <a:r>
              <a:rPr lang="en-US" sz="3200" dirty="0" smtClean="0"/>
              <a:t>Used Native Americans for labor</a:t>
            </a:r>
          </a:p>
          <a:p>
            <a:pPr>
              <a:lnSpc>
                <a:spcPct val="200000"/>
              </a:lnSpc>
            </a:pPr>
            <a:r>
              <a:rPr lang="en-US" sz="3200" dirty="0" smtClean="0"/>
              <a:t>Disease and mistreatment </a:t>
            </a:r>
          </a:p>
          <a:p>
            <a:pPr lvl="1">
              <a:lnSpc>
                <a:spcPct val="200000"/>
              </a:lnSpc>
            </a:pPr>
            <a:r>
              <a:rPr lang="en-US" sz="3000" dirty="0" smtClean="0"/>
              <a:t>Population dropped 90%</a:t>
            </a:r>
          </a:p>
          <a:p>
            <a:pPr lvl="2">
              <a:lnSpc>
                <a:spcPct val="200000"/>
              </a:lnSpc>
            </a:pPr>
            <a:r>
              <a:rPr lang="en-US" sz="2800" dirty="0" smtClean="0"/>
              <a:t>50 million to 4 million</a:t>
            </a:r>
          </a:p>
          <a:p>
            <a:pPr>
              <a:lnSpc>
                <a:spcPct val="200000"/>
              </a:lnSpc>
            </a:pPr>
            <a:r>
              <a:rPr lang="en-US" sz="3200" dirty="0" smtClean="0"/>
              <a:t>Bartolome de Las Casas</a:t>
            </a:r>
          </a:p>
          <a:p>
            <a:pPr lvl="1">
              <a:lnSpc>
                <a:spcPct val="200000"/>
              </a:lnSpc>
            </a:pPr>
            <a:r>
              <a:rPr lang="en-US" sz="3000" dirty="0" smtClean="0"/>
              <a:t>Reformer for Native Americas</a:t>
            </a:r>
          </a:p>
          <a:p>
            <a:pPr lvl="1">
              <a:lnSpc>
                <a:spcPct val="200000"/>
              </a:lnSpc>
            </a:pPr>
            <a:r>
              <a:rPr lang="en-US" sz="3000" dirty="0" smtClean="0"/>
              <a:t>Recommended replacing with slaves</a:t>
            </a:r>
          </a:p>
        </p:txBody>
      </p:sp>
      <p:sp>
        <p:nvSpPr>
          <p:cNvPr id="2" name="Title 1"/>
          <p:cNvSpPr>
            <a:spLocks noGrp="1"/>
          </p:cNvSpPr>
          <p:nvPr>
            <p:ph type="title" idx="4294967295"/>
          </p:nvPr>
        </p:nvSpPr>
        <p:spPr>
          <a:xfrm>
            <a:off x="0" y="0"/>
            <a:ext cx="9144000" cy="832897"/>
          </a:xfrm>
        </p:spPr>
        <p:txBody>
          <a:bodyPr/>
          <a:lstStyle/>
          <a:p>
            <a:r>
              <a:rPr lang="en-US" b="1" u="sng" dirty="0" smtClean="0"/>
              <a:t>Spain Builds an Empire</a:t>
            </a:r>
            <a:endParaRPr lang="en-US" b="1" u="sng" dirty="0"/>
          </a:p>
        </p:txBody>
      </p:sp>
      <p:pic>
        <p:nvPicPr>
          <p:cNvPr id="4" name="Picture 3"/>
          <p:cNvPicPr>
            <a:picLocks noChangeAspect="1"/>
          </p:cNvPicPr>
          <p:nvPr/>
        </p:nvPicPr>
        <p:blipFill>
          <a:blip r:embed="rId2"/>
          <a:stretch>
            <a:fillRect/>
          </a:stretch>
        </p:blipFill>
        <p:spPr>
          <a:xfrm>
            <a:off x="5311149" y="2058246"/>
            <a:ext cx="3832851" cy="287463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66925"/>
            <a:ext cx="9144000" cy="6091076"/>
          </a:xfrm>
        </p:spPr>
        <p:txBody>
          <a:bodyPr>
            <a:normAutofit/>
          </a:bodyPr>
          <a:lstStyle/>
          <a:p>
            <a:pPr>
              <a:lnSpc>
                <a:spcPct val="200000"/>
              </a:lnSpc>
            </a:pPr>
            <a:r>
              <a:rPr lang="en-US" sz="3200" dirty="0" smtClean="0">
                <a:solidFill>
                  <a:srgbClr val="FF0000"/>
                </a:solidFill>
              </a:rPr>
              <a:t>Treaty of Tordesillas </a:t>
            </a:r>
            <a:r>
              <a:rPr lang="en-US" sz="3200" dirty="0" smtClean="0"/>
              <a:t>– 1494</a:t>
            </a:r>
          </a:p>
          <a:p>
            <a:pPr lvl="1">
              <a:lnSpc>
                <a:spcPct val="200000"/>
              </a:lnSpc>
            </a:pPr>
            <a:r>
              <a:rPr lang="en-US" sz="3000" dirty="0" smtClean="0"/>
              <a:t>Drew an imaginary line through the Atlantic</a:t>
            </a:r>
          </a:p>
          <a:p>
            <a:pPr lvl="1">
              <a:lnSpc>
                <a:spcPct val="200000"/>
              </a:lnSpc>
            </a:pPr>
            <a:r>
              <a:rPr lang="en-US" sz="3000" dirty="0" smtClean="0"/>
              <a:t>Everything west of line would belong to Spain</a:t>
            </a:r>
            <a:endParaRPr lang="en-US" sz="2800" dirty="0" smtClean="0"/>
          </a:p>
          <a:p>
            <a:pPr lvl="1">
              <a:lnSpc>
                <a:spcPct val="200000"/>
              </a:lnSpc>
            </a:pPr>
            <a:r>
              <a:rPr lang="en-US" sz="3000" dirty="0" smtClean="0"/>
              <a:t>Everything east of line would belong to Portugal</a:t>
            </a:r>
          </a:p>
          <a:p>
            <a:pPr lvl="2">
              <a:lnSpc>
                <a:spcPct val="200000"/>
              </a:lnSpc>
            </a:pPr>
            <a:endParaRPr lang="en-US" dirty="0" smtClean="0"/>
          </a:p>
        </p:txBody>
      </p:sp>
      <p:sp>
        <p:nvSpPr>
          <p:cNvPr id="2" name="Title 1"/>
          <p:cNvSpPr>
            <a:spLocks noGrp="1"/>
          </p:cNvSpPr>
          <p:nvPr>
            <p:ph type="title" idx="4294967295"/>
          </p:nvPr>
        </p:nvSpPr>
        <p:spPr>
          <a:xfrm>
            <a:off x="0" y="0"/>
            <a:ext cx="9144000" cy="898869"/>
          </a:xfrm>
        </p:spPr>
        <p:txBody>
          <a:bodyPr>
            <a:normAutofit/>
          </a:bodyPr>
          <a:lstStyle/>
          <a:p>
            <a:r>
              <a:rPr lang="en-US" b="1" u="sng" dirty="0" smtClean="0"/>
              <a:t>The Portuguese</a:t>
            </a:r>
            <a:endParaRPr lang="en-US" b="1" u="sn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99911"/>
            <a:ext cx="9144000" cy="6058090"/>
          </a:xfrm>
        </p:spPr>
        <p:txBody>
          <a:bodyPr>
            <a:normAutofit/>
          </a:bodyPr>
          <a:lstStyle/>
          <a:p>
            <a:pPr>
              <a:lnSpc>
                <a:spcPct val="200000"/>
              </a:lnSpc>
            </a:pPr>
            <a:r>
              <a:rPr lang="en-US" sz="3200" dirty="0" smtClean="0"/>
              <a:t>Colonies in New France (Canada)</a:t>
            </a:r>
          </a:p>
          <a:p>
            <a:pPr>
              <a:lnSpc>
                <a:spcPct val="200000"/>
              </a:lnSpc>
            </a:pPr>
            <a:r>
              <a:rPr lang="en-US" sz="3200" dirty="0" smtClean="0"/>
              <a:t>Hoped would be source of gold &amp; silver</a:t>
            </a:r>
          </a:p>
          <a:p>
            <a:pPr>
              <a:lnSpc>
                <a:spcPct val="200000"/>
              </a:lnSpc>
            </a:pPr>
            <a:r>
              <a:rPr lang="en-US" sz="3200" dirty="0" smtClean="0"/>
              <a:t>Valuable trade goods (fishing and furs)</a:t>
            </a:r>
          </a:p>
        </p:txBody>
      </p:sp>
      <p:sp>
        <p:nvSpPr>
          <p:cNvPr id="2" name="Title 1"/>
          <p:cNvSpPr>
            <a:spLocks noGrp="1"/>
          </p:cNvSpPr>
          <p:nvPr>
            <p:ph type="title" idx="4294967295"/>
          </p:nvPr>
        </p:nvSpPr>
        <p:spPr>
          <a:xfrm>
            <a:off x="0" y="0"/>
            <a:ext cx="9144000" cy="973423"/>
          </a:xfrm>
        </p:spPr>
        <p:txBody>
          <a:bodyPr/>
          <a:lstStyle/>
          <a:p>
            <a:r>
              <a:rPr lang="en-US" b="1" u="sng" dirty="0" smtClean="0"/>
              <a:t>The French</a:t>
            </a:r>
            <a:endParaRPr lang="en-US" b="1" u="sng" dirty="0"/>
          </a:p>
        </p:txBody>
      </p:sp>
      <p:pic>
        <p:nvPicPr>
          <p:cNvPr id="4" name="Picture 3"/>
          <p:cNvPicPr>
            <a:picLocks noChangeAspect="1"/>
          </p:cNvPicPr>
          <p:nvPr/>
        </p:nvPicPr>
        <p:blipFill>
          <a:blip r:embed="rId2"/>
          <a:stretch>
            <a:fillRect/>
          </a:stretch>
        </p:blipFill>
        <p:spPr>
          <a:xfrm>
            <a:off x="4057586" y="4090267"/>
            <a:ext cx="5086414" cy="276773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73423"/>
            <a:ext cx="6812125" cy="5884578"/>
          </a:xfrm>
        </p:spPr>
        <p:txBody>
          <a:bodyPr>
            <a:normAutofit/>
          </a:bodyPr>
          <a:lstStyle/>
          <a:p>
            <a:pPr>
              <a:lnSpc>
                <a:spcPct val="200000"/>
              </a:lnSpc>
            </a:pPr>
            <a:r>
              <a:rPr lang="en-US" sz="3200" dirty="0" smtClean="0"/>
              <a:t>Mostly interested in trade</a:t>
            </a:r>
          </a:p>
          <a:p>
            <a:pPr>
              <a:lnSpc>
                <a:spcPct val="200000"/>
              </a:lnSpc>
            </a:pPr>
            <a:r>
              <a:rPr lang="en-US" sz="3200" dirty="0" smtClean="0"/>
              <a:t>New Netherland (Hudson River valley)</a:t>
            </a:r>
          </a:p>
        </p:txBody>
      </p:sp>
      <p:sp>
        <p:nvSpPr>
          <p:cNvPr id="2" name="Title 1"/>
          <p:cNvSpPr>
            <a:spLocks noGrp="1"/>
          </p:cNvSpPr>
          <p:nvPr>
            <p:ph type="title" idx="4294967295"/>
          </p:nvPr>
        </p:nvSpPr>
        <p:spPr>
          <a:xfrm>
            <a:off x="0" y="0"/>
            <a:ext cx="9144000" cy="973423"/>
          </a:xfrm>
        </p:spPr>
        <p:txBody>
          <a:bodyPr/>
          <a:lstStyle/>
          <a:p>
            <a:r>
              <a:rPr lang="en-US" b="1" u="sng" dirty="0" smtClean="0"/>
              <a:t>The Dutch</a:t>
            </a:r>
            <a:endParaRPr lang="en-US" b="1" u="sng" dirty="0"/>
          </a:p>
        </p:txBody>
      </p:sp>
      <p:pic>
        <p:nvPicPr>
          <p:cNvPr id="4" name="Picture 3"/>
          <p:cNvPicPr>
            <a:picLocks noChangeAspect="1"/>
          </p:cNvPicPr>
          <p:nvPr/>
        </p:nvPicPr>
        <p:blipFill>
          <a:blip r:embed="rId2"/>
          <a:stretch>
            <a:fillRect/>
          </a:stretch>
        </p:blipFill>
        <p:spPr>
          <a:xfrm>
            <a:off x="6012873" y="1797737"/>
            <a:ext cx="3131127" cy="491641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09199"/>
            <a:ext cx="9144000" cy="6148802"/>
          </a:xfrm>
        </p:spPr>
        <p:txBody>
          <a:bodyPr>
            <a:normAutofit/>
          </a:bodyPr>
          <a:lstStyle/>
          <a:p>
            <a:pPr>
              <a:lnSpc>
                <a:spcPct val="200000"/>
              </a:lnSpc>
            </a:pPr>
            <a:r>
              <a:rPr lang="en-US" sz="3200" dirty="0" smtClean="0">
                <a:solidFill>
                  <a:srgbClr val="FF0000"/>
                </a:solidFill>
              </a:rPr>
              <a:t>DRIVEN BY THE “3 G’s”</a:t>
            </a:r>
          </a:p>
          <a:p>
            <a:pPr lvl="1">
              <a:lnSpc>
                <a:spcPct val="200000"/>
              </a:lnSpc>
            </a:pPr>
            <a:r>
              <a:rPr lang="en-US" sz="3000" dirty="0" smtClean="0"/>
              <a:t>Driven by the search for wealth (GOLD)</a:t>
            </a:r>
          </a:p>
          <a:p>
            <a:pPr lvl="2">
              <a:lnSpc>
                <a:spcPct val="200000"/>
              </a:lnSpc>
            </a:pPr>
            <a:r>
              <a:rPr lang="en-US" sz="2800" dirty="0" smtClean="0"/>
              <a:t>Spices, silk, perfume, jade, silver, gold</a:t>
            </a:r>
          </a:p>
          <a:p>
            <a:pPr lvl="1">
              <a:lnSpc>
                <a:spcPct val="200000"/>
              </a:lnSpc>
            </a:pPr>
            <a:r>
              <a:rPr lang="en-US" sz="3000" dirty="0" smtClean="0"/>
              <a:t>Driven by fame (GLORY)</a:t>
            </a:r>
          </a:p>
          <a:p>
            <a:pPr lvl="1">
              <a:lnSpc>
                <a:spcPct val="200000"/>
              </a:lnSpc>
            </a:pPr>
            <a:r>
              <a:rPr lang="en-US" sz="3000" dirty="0" smtClean="0"/>
              <a:t>Driven by the hope to spread their faith (GOD)</a:t>
            </a:r>
          </a:p>
          <a:p>
            <a:pPr lvl="1">
              <a:lnSpc>
                <a:spcPct val="200000"/>
              </a:lnSpc>
            </a:pPr>
            <a:r>
              <a:rPr lang="en-US" sz="3000" dirty="0" smtClean="0"/>
              <a:t>Curiosity</a:t>
            </a:r>
            <a:endParaRPr lang="en-US" dirty="0" smtClean="0"/>
          </a:p>
        </p:txBody>
      </p:sp>
      <p:sp>
        <p:nvSpPr>
          <p:cNvPr id="2" name="Title 1"/>
          <p:cNvSpPr>
            <a:spLocks noGrp="1"/>
          </p:cNvSpPr>
          <p:nvPr>
            <p:ph type="title" idx="4294967295"/>
          </p:nvPr>
        </p:nvSpPr>
        <p:spPr>
          <a:xfrm>
            <a:off x="0" y="0"/>
            <a:ext cx="9144000" cy="973423"/>
          </a:xfrm>
        </p:spPr>
        <p:txBody>
          <a:bodyPr/>
          <a:lstStyle/>
          <a:p>
            <a:r>
              <a:rPr lang="en-US" b="1" u="sng" dirty="0" smtClean="0">
                <a:solidFill>
                  <a:srgbClr val="FF0000"/>
                </a:solidFill>
              </a:rPr>
              <a:t>The Age of Exploration</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t>Roanoke</a:t>
            </a:r>
          </a:p>
          <a:p>
            <a:pPr>
              <a:lnSpc>
                <a:spcPct val="200000"/>
              </a:lnSpc>
            </a:pPr>
            <a:r>
              <a:rPr lang="en-US" sz="3200" dirty="0" smtClean="0"/>
              <a:t>1607 - Jamestown </a:t>
            </a:r>
          </a:p>
          <a:p>
            <a:pPr lvl="1">
              <a:lnSpc>
                <a:spcPct val="200000"/>
              </a:lnSpc>
            </a:pPr>
            <a:r>
              <a:rPr lang="en-US" sz="3000" dirty="0" smtClean="0"/>
              <a:t>80% of settlers died</a:t>
            </a:r>
          </a:p>
          <a:p>
            <a:pPr>
              <a:lnSpc>
                <a:spcPct val="200000"/>
              </a:lnSpc>
            </a:pPr>
            <a:r>
              <a:rPr lang="en-US" sz="3200" dirty="0" smtClean="0"/>
              <a:t>1620 – Pilgrims in New England</a:t>
            </a:r>
          </a:p>
        </p:txBody>
      </p:sp>
      <p:sp>
        <p:nvSpPr>
          <p:cNvPr id="2" name="Title 1"/>
          <p:cNvSpPr>
            <a:spLocks noGrp="1"/>
          </p:cNvSpPr>
          <p:nvPr>
            <p:ph type="title" idx="4294967295"/>
          </p:nvPr>
        </p:nvSpPr>
        <p:spPr>
          <a:xfrm>
            <a:off x="0" y="0"/>
            <a:ext cx="9144000" cy="973423"/>
          </a:xfrm>
        </p:spPr>
        <p:txBody>
          <a:bodyPr/>
          <a:lstStyle/>
          <a:p>
            <a:r>
              <a:rPr lang="en-US" b="1" u="sng" dirty="0" smtClean="0"/>
              <a:t>The English</a:t>
            </a:r>
            <a:endParaRPr lang="en-US" b="1" u="sng" dirty="0"/>
          </a:p>
        </p:txBody>
      </p:sp>
      <p:pic>
        <p:nvPicPr>
          <p:cNvPr id="4" name="Picture 3"/>
          <p:cNvPicPr>
            <a:picLocks noChangeAspect="1"/>
          </p:cNvPicPr>
          <p:nvPr/>
        </p:nvPicPr>
        <p:blipFill>
          <a:blip r:embed="rId2"/>
          <a:stretch>
            <a:fillRect/>
          </a:stretch>
        </p:blipFill>
        <p:spPr>
          <a:xfrm>
            <a:off x="4684487" y="1010887"/>
            <a:ext cx="4459513" cy="334463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FF0000"/>
                </a:solidFill>
              </a:rPr>
              <a:t>Exploration and Expansion:</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5400" dirty="0" smtClean="0">
                <a:solidFill>
                  <a:srgbClr val="FF0000"/>
                </a:solidFill>
              </a:rPr>
              <a:t>New Patterns of Trade</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The creation of colonies in the Americas and elsewhere led to the exchange of new types of goods, the establishment of new patterns of trade, and new economic systems in Europe. </a:t>
            </a:r>
            <a:endParaRPr lang="en-US"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33605"/>
            <a:ext cx="9144001" cy="5924395"/>
          </a:xfrm>
        </p:spPr>
        <p:txBody>
          <a:bodyPr>
            <a:normAutofit/>
          </a:bodyPr>
          <a:lstStyle/>
          <a:p>
            <a:pPr>
              <a:lnSpc>
                <a:spcPct val="150000"/>
              </a:lnSpc>
            </a:pPr>
            <a:r>
              <a:rPr lang="en-US" sz="3200" dirty="0" smtClean="0">
                <a:solidFill>
                  <a:srgbClr val="FF0000"/>
                </a:solidFill>
              </a:rPr>
              <a:t>Columbian Exchange</a:t>
            </a:r>
          </a:p>
          <a:p>
            <a:pPr lvl="1">
              <a:lnSpc>
                <a:spcPct val="150000"/>
              </a:lnSpc>
            </a:pPr>
            <a:r>
              <a:rPr lang="en-US" sz="3000" dirty="0" smtClean="0"/>
              <a:t>Transfer of plants, animals, and disease between the Americas and Europe, Asia, and Africa</a:t>
            </a:r>
          </a:p>
          <a:p>
            <a:pPr lvl="1">
              <a:lnSpc>
                <a:spcPct val="150000"/>
              </a:lnSpc>
            </a:pPr>
            <a:r>
              <a:rPr lang="en-US" sz="3000" dirty="0" smtClean="0"/>
              <a:t>Began with the voyages of Columbus</a:t>
            </a:r>
          </a:p>
        </p:txBody>
      </p:sp>
      <p:sp>
        <p:nvSpPr>
          <p:cNvPr id="2" name="Title 1"/>
          <p:cNvSpPr>
            <a:spLocks noGrp="1"/>
          </p:cNvSpPr>
          <p:nvPr>
            <p:ph type="title" idx="4294967295"/>
          </p:nvPr>
        </p:nvSpPr>
        <p:spPr>
          <a:xfrm>
            <a:off x="0" y="0"/>
            <a:ext cx="9144000" cy="933605"/>
          </a:xfrm>
        </p:spPr>
        <p:txBody>
          <a:bodyPr/>
          <a:lstStyle/>
          <a:p>
            <a:r>
              <a:rPr lang="en-US" b="1" u="sng" dirty="0" smtClean="0"/>
              <a:t>The Columbian Exchange</a:t>
            </a:r>
            <a:endParaRPr lang="en-US" b="1" u="sng" dirty="0"/>
          </a:p>
        </p:txBody>
      </p:sp>
      <p:pic>
        <p:nvPicPr>
          <p:cNvPr id="4" name="Picture 3"/>
          <p:cNvPicPr>
            <a:picLocks noChangeAspect="1"/>
          </p:cNvPicPr>
          <p:nvPr/>
        </p:nvPicPr>
        <p:blipFill>
          <a:blip r:embed="rId2"/>
          <a:stretch>
            <a:fillRect/>
          </a:stretch>
        </p:blipFill>
        <p:spPr>
          <a:xfrm>
            <a:off x="6012873" y="4051480"/>
            <a:ext cx="3113116" cy="280651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31855"/>
            <a:ext cx="9144001" cy="5926146"/>
          </a:xfrm>
        </p:spPr>
        <p:txBody>
          <a:bodyPr>
            <a:normAutofit/>
          </a:bodyPr>
          <a:lstStyle/>
          <a:p>
            <a:pPr>
              <a:lnSpc>
                <a:spcPct val="150000"/>
              </a:lnSpc>
            </a:pPr>
            <a:r>
              <a:rPr lang="en-US" sz="3200" dirty="0" smtClean="0"/>
              <a:t>Europe had coffee, oranges, rice, cattle, horses</a:t>
            </a:r>
          </a:p>
          <a:p>
            <a:pPr>
              <a:lnSpc>
                <a:spcPct val="150000"/>
              </a:lnSpc>
            </a:pPr>
            <a:r>
              <a:rPr lang="en-US" sz="3200" dirty="0" smtClean="0"/>
              <a:t>“New World”</a:t>
            </a:r>
            <a:r>
              <a:rPr lang="en-US" sz="3200" dirty="0" smtClean="0"/>
              <a:t> had potatoes, corn, turkeys</a:t>
            </a:r>
          </a:p>
          <a:p>
            <a:pPr>
              <a:lnSpc>
                <a:spcPct val="150000"/>
              </a:lnSpc>
            </a:pPr>
            <a:r>
              <a:rPr lang="en-US" sz="3200" dirty="0" smtClean="0"/>
              <a:t>Colonists brought new foods back to Europe and brought familiar foods back to colonies</a:t>
            </a:r>
          </a:p>
          <a:p>
            <a:pPr>
              <a:lnSpc>
                <a:spcPct val="150000"/>
              </a:lnSpc>
            </a:pPr>
            <a:r>
              <a:rPr lang="en-US" sz="3200" dirty="0" smtClean="0"/>
              <a:t>Beasts of Burden: horses</a:t>
            </a:r>
          </a:p>
        </p:txBody>
      </p:sp>
      <p:sp>
        <p:nvSpPr>
          <p:cNvPr id="2" name="Title 1"/>
          <p:cNvSpPr>
            <a:spLocks noGrp="1"/>
          </p:cNvSpPr>
          <p:nvPr>
            <p:ph type="title" idx="4294967295"/>
          </p:nvPr>
        </p:nvSpPr>
        <p:spPr>
          <a:xfrm>
            <a:off x="0" y="0"/>
            <a:ext cx="9144000" cy="931855"/>
          </a:xfrm>
        </p:spPr>
        <p:txBody>
          <a:bodyPr/>
          <a:lstStyle/>
          <a:p>
            <a:r>
              <a:rPr lang="en-US" b="1" u="sng" dirty="0" smtClean="0"/>
              <a:t>The Columbian Exchange</a:t>
            </a:r>
            <a:endParaRPr lang="en-US" b="1" u="sng" dirty="0"/>
          </a:p>
        </p:txBody>
      </p:sp>
      <p:pic>
        <p:nvPicPr>
          <p:cNvPr id="4" name="Picture 3"/>
          <p:cNvPicPr>
            <a:picLocks noChangeAspect="1"/>
          </p:cNvPicPr>
          <p:nvPr/>
        </p:nvPicPr>
        <p:blipFill>
          <a:blip r:embed="rId2"/>
          <a:stretch>
            <a:fillRect/>
          </a:stretch>
        </p:blipFill>
        <p:spPr>
          <a:xfrm>
            <a:off x="5406190" y="4364180"/>
            <a:ext cx="3737810" cy="249382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294701"/>
            <a:ext cx="9144001" cy="5563299"/>
          </a:xfrm>
        </p:spPr>
        <p:txBody>
          <a:bodyPr>
            <a:normAutofit/>
          </a:bodyPr>
          <a:lstStyle/>
          <a:p>
            <a:pPr>
              <a:lnSpc>
                <a:spcPct val="250000"/>
              </a:lnSpc>
            </a:pPr>
            <a:r>
              <a:rPr lang="en-US" sz="3200" dirty="0" smtClean="0"/>
              <a:t>Dependence on new foods</a:t>
            </a:r>
          </a:p>
          <a:p>
            <a:pPr>
              <a:lnSpc>
                <a:spcPct val="250000"/>
              </a:lnSpc>
            </a:pPr>
            <a:r>
              <a:rPr lang="en-US" sz="3200" dirty="0" smtClean="0"/>
              <a:t>Changes in </a:t>
            </a:r>
            <a:r>
              <a:rPr lang="en-US" sz="3200" dirty="0" smtClean="0"/>
              <a:t>diet/cuisines</a:t>
            </a:r>
            <a:endParaRPr lang="en-US" sz="3200" dirty="0" smtClean="0"/>
          </a:p>
          <a:p>
            <a:pPr>
              <a:lnSpc>
                <a:spcPct val="250000"/>
              </a:lnSpc>
            </a:pPr>
            <a:r>
              <a:rPr lang="en-US" sz="3200" dirty="0" smtClean="0"/>
              <a:t>Changed </a:t>
            </a:r>
            <a:r>
              <a:rPr lang="en-US" sz="3200" dirty="0" smtClean="0"/>
              <a:t>economy</a:t>
            </a:r>
          </a:p>
        </p:txBody>
      </p:sp>
      <p:sp>
        <p:nvSpPr>
          <p:cNvPr id="2" name="Title 1"/>
          <p:cNvSpPr>
            <a:spLocks noGrp="1"/>
          </p:cNvSpPr>
          <p:nvPr>
            <p:ph type="title" idx="4294967295"/>
          </p:nvPr>
        </p:nvSpPr>
        <p:spPr>
          <a:xfrm>
            <a:off x="0" y="0"/>
            <a:ext cx="9144000" cy="1143000"/>
          </a:xfrm>
        </p:spPr>
        <p:txBody>
          <a:bodyPr/>
          <a:lstStyle/>
          <a:p>
            <a:r>
              <a:rPr lang="en-US" b="1" u="sng" dirty="0" smtClean="0"/>
              <a:t>The </a:t>
            </a:r>
            <a:r>
              <a:rPr lang="en-US" b="1" u="sng" smtClean="0"/>
              <a:t>Columbian Exchange</a:t>
            </a:r>
            <a:endParaRPr lang="en-US" b="1" u="sng" dirty="0"/>
          </a:p>
        </p:txBody>
      </p:sp>
      <p:pic>
        <p:nvPicPr>
          <p:cNvPr id="4" name="Picture 3"/>
          <p:cNvPicPr>
            <a:picLocks noChangeAspect="1"/>
          </p:cNvPicPr>
          <p:nvPr/>
        </p:nvPicPr>
        <p:blipFill>
          <a:blip r:embed="rId2"/>
          <a:stretch>
            <a:fillRect/>
          </a:stretch>
        </p:blipFill>
        <p:spPr>
          <a:xfrm>
            <a:off x="5037715" y="2674183"/>
            <a:ext cx="4106285" cy="364190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143001"/>
            <a:ext cx="9144001" cy="5715000"/>
          </a:xfrm>
        </p:spPr>
        <p:txBody>
          <a:bodyPr>
            <a:normAutofit/>
          </a:bodyPr>
          <a:lstStyle/>
          <a:p>
            <a:pPr>
              <a:lnSpc>
                <a:spcPct val="150000"/>
              </a:lnSpc>
            </a:pPr>
            <a:r>
              <a:rPr lang="en-US" sz="3200" dirty="0" smtClean="0"/>
              <a:t>Diseases brought to Americas</a:t>
            </a:r>
          </a:p>
          <a:p>
            <a:pPr>
              <a:lnSpc>
                <a:spcPct val="150000"/>
              </a:lnSpc>
            </a:pPr>
            <a:r>
              <a:rPr lang="en-US" sz="3200" dirty="0" smtClean="0"/>
              <a:t>Native Americans had no natural resistance</a:t>
            </a:r>
          </a:p>
          <a:p>
            <a:pPr lvl="1">
              <a:lnSpc>
                <a:spcPct val="150000"/>
              </a:lnSpc>
            </a:pPr>
            <a:r>
              <a:rPr lang="en-US" sz="3000" dirty="0" smtClean="0"/>
              <a:t>1492 –13 million</a:t>
            </a:r>
          </a:p>
          <a:p>
            <a:pPr lvl="1">
              <a:lnSpc>
                <a:spcPct val="150000"/>
              </a:lnSpc>
            </a:pPr>
            <a:r>
              <a:rPr lang="en-US" sz="3000" dirty="0" smtClean="0"/>
              <a:t>1600 – 2 million</a:t>
            </a:r>
          </a:p>
          <a:p>
            <a:pPr lvl="1">
              <a:lnSpc>
                <a:spcPct val="150000"/>
              </a:lnSpc>
            </a:pPr>
            <a:r>
              <a:rPr lang="en-US" sz="3000" dirty="0" smtClean="0"/>
              <a:t>1900 – 500,000</a:t>
            </a:r>
          </a:p>
          <a:p>
            <a:pPr>
              <a:lnSpc>
                <a:spcPct val="150000"/>
              </a:lnSpc>
            </a:pPr>
            <a:endParaRPr lang="en-US" sz="32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a:t>
            </a:r>
            <a:r>
              <a:rPr lang="en-US" b="1" u="sng" smtClean="0"/>
              <a:t>Columbian Exchange</a:t>
            </a:r>
            <a:endParaRPr lang="en-US" b="1" u="sng" dirty="0"/>
          </a:p>
        </p:txBody>
      </p:sp>
      <p:pic>
        <p:nvPicPr>
          <p:cNvPr id="4" name="Picture 3"/>
          <p:cNvPicPr>
            <a:picLocks noChangeAspect="1"/>
          </p:cNvPicPr>
          <p:nvPr/>
        </p:nvPicPr>
        <p:blipFill>
          <a:blip r:embed="rId2"/>
          <a:stretch>
            <a:fillRect/>
          </a:stretch>
        </p:blipFill>
        <p:spPr>
          <a:xfrm>
            <a:off x="4695793" y="3172691"/>
            <a:ext cx="3176990" cy="368530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73089"/>
            <a:ext cx="9144001" cy="5884912"/>
          </a:xfrm>
        </p:spPr>
        <p:txBody>
          <a:bodyPr>
            <a:normAutofit/>
          </a:bodyPr>
          <a:lstStyle/>
          <a:p>
            <a:pPr>
              <a:lnSpc>
                <a:spcPct val="150000"/>
              </a:lnSpc>
            </a:pPr>
            <a:r>
              <a:rPr lang="en-US" sz="3200" dirty="0" smtClean="0">
                <a:solidFill>
                  <a:srgbClr val="FF0000"/>
                </a:solidFill>
              </a:rPr>
              <a:t>Mercantilism</a:t>
            </a:r>
          </a:p>
          <a:p>
            <a:pPr lvl="1">
              <a:lnSpc>
                <a:spcPct val="150000"/>
              </a:lnSpc>
            </a:pPr>
            <a:r>
              <a:rPr lang="en-US" sz="3000" dirty="0" smtClean="0"/>
              <a:t>New economic policy</a:t>
            </a:r>
          </a:p>
          <a:p>
            <a:pPr lvl="1">
              <a:lnSpc>
                <a:spcPct val="150000"/>
              </a:lnSpc>
            </a:pPr>
            <a:r>
              <a:rPr lang="en-US" sz="3000" dirty="0" smtClean="0"/>
              <a:t>Nation’s strength depended on its wealth</a:t>
            </a:r>
          </a:p>
          <a:p>
            <a:pPr lvl="1">
              <a:lnSpc>
                <a:spcPct val="150000"/>
              </a:lnSpc>
            </a:pPr>
            <a:r>
              <a:rPr lang="en-US" sz="3000" dirty="0" smtClean="0"/>
              <a:t>Wealth measured in gold and silver</a:t>
            </a:r>
          </a:p>
          <a:p>
            <a:pPr lvl="1">
              <a:lnSpc>
                <a:spcPct val="150000"/>
              </a:lnSpc>
            </a:pPr>
            <a:r>
              <a:rPr lang="en-US" sz="3000" dirty="0" smtClean="0"/>
              <a:t>In order to gain wealth, had to take from another</a:t>
            </a:r>
          </a:p>
          <a:p>
            <a:pPr lvl="1">
              <a:lnSpc>
                <a:spcPct val="150000"/>
              </a:lnSpc>
            </a:pPr>
            <a:r>
              <a:rPr lang="en-US" sz="3000" dirty="0" smtClean="0"/>
              <a:t>Wealthy nation could build a strong military to protect itself and expand its influence</a:t>
            </a:r>
          </a:p>
          <a:p>
            <a:pPr>
              <a:lnSpc>
                <a:spcPct val="150000"/>
              </a:lnSpc>
            </a:pPr>
            <a:endParaRPr lang="en-US" sz="3200" dirty="0" smtClean="0"/>
          </a:p>
        </p:txBody>
      </p:sp>
      <p:sp>
        <p:nvSpPr>
          <p:cNvPr id="2" name="Title 1"/>
          <p:cNvSpPr>
            <a:spLocks noGrp="1"/>
          </p:cNvSpPr>
          <p:nvPr>
            <p:ph type="title" idx="4294967295"/>
          </p:nvPr>
        </p:nvSpPr>
        <p:spPr>
          <a:xfrm>
            <a:off x="0" y="0"/>
            <a:ext cx="9144000" cy="973088"/>
          </a:xfrm>
        </p:spPr>
        <p:txBody>
          <a:bodyPr/>
          <a:lstStyle/>
          <a:p>
            <a:r>
              <a:rPr lang="en-US" b="1" u="sng" dirty="0" smtClean="0"/>
              <a:t>Mercantilism</a:t>
            </a:r>
            <a:endParaRPr lang="en-US" b="1" u="sng" dirty="0"/>
          </a:p>
        </p:txBody>
      </p:sp>
      <p:pic>
        <p:nvPicPr>
          <p:cNvPr id="4" name="Picture 3"/>
          <p:cNvPicPr>
            <a:picLocks noChangeAspect="1"/>
          </p:cNvPicPr>
          <p:nvPr/>
        </p:nvPicPr>
        <p:blipFill>
          <a:blip r:embed="rId2"/>
          <a:stretch>
            <a:fillRect/>
          </a:stretch>
        </p:blipFill>
        <p:spPr>
          <a:xfrm>
            <a:off x="6919338" y="742185"/>
            <a:ext cx="2224662" cy="185203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Autofit/>
          </a:bodyPr>
          <a:lstStyle/>
          <a:p>
            <a:pPr>
              <a:lnSpc>
                <a:spcPct val="200000"/>
              </a:lnSpc>
            </a:pPr>
            <a:r>
              <a:rPr lang="en-US" sz="3200" dirty="0" smtClean="0"/>
              <a:t>Compass &amp; astrolabe</a:t>
            </a:r>
          </a:p>
          <a:p>
            <a:pPr>
              <a:lnSpc>
                <a:spcPct val="200000"/>
              </a:lnSpc>
            </a:pPr>
            <a:r>
              <a:rPr lang="en-US" sz="3200" dirty="0" smtClean="0"/>
              <a:t>Advanced shipbuilding</a:t>
            </a:r>
          </a:p>
          <a:p>
            <a:pPr lvl="1">
              <a:lnSpc>
                <a:spcPct val="200000"/>
              </a:lnSpc>
            </a:pPr>
            <a:r>
              <a:rPr lang="en-US" sz="3200" dirty="0" smtClean="0">
                <a:solidFill>
                  <a:srgbClr val="FF0000"/>
                </a:solidFill>
              </a:rPr>
              <a:t>Caravel</a:t>
            </a:r>
          </a:p>
        </p:txBody>
      </p:sp>
      <p:sp>
        <p:nvSpPr>
          <p:cNvPr id="2" name="Title 1"/>
          <p:cNvSpPr>
            <a:spLocks noGrp="1"/>
          </p:cNvSpPr>
          <p:nvPr>
            <p:ph type="title" idx="4294967295"/>
          </p:nvPr>
        </p:nvSpPr>
        <p:spPr>
          <a:xfrm>
            <a:off x="0" y="0"/>
            <a:ext cx="9144000" cy="973423"/>
          </a:xfrm>
        </p:spPr>
        <p:txBody>
          <a:bodyPr/>
          <a:lstStyle/>
          <a:p>
            <a:r>
              <a:rPr lang="en-US" b="1" u="sng" dirty="0" smtClean="0"/>
              <a:t>Advances in Technology</a:t>
            </a:r>
            <a:endParaRPr lang="en-US" b="1" u="sng" dirty="0"/>
          </a:p>
        </p:txBody>
      </p:sp>
      <p:pic>
        <p:nvPicPr>
          <p:cNvPr id="4" name="Picture 3"/>
          <p:cNvPicPr>
            <a:picLocks noChangeAspect="1"/>
          </p:cNvPicPr>
          <p:nvPr/>
        </p:nvPicPr>
        <p:blipFill>
          <a:blip r:embed="rId2"/>
          <a:stretch>
            <a:fillRect/>
          </a:stretch>
        </p:blipFill>
        <p:spPr>
          <a:xfrm>
            <a:off x="5558444" y="973423"/>
            <a:ext cx="2958615" cy="256357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055" y="3622257"/>
            <a:ext cx="3161060" cy="323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48349"/>
            <a:ext cx="9144001" cy="5909652"/>
          </a:xfrm>
        </p:spPr>
        <p:txBody>
          <a:bodyPr>
            <a:normAutofit/>
          </a:bodyPr>
          <a:lstStyle/>
          <a:p>
            <a:pPr>
              <a:lnSpc>
                <a:spcPct val="150000"/>
              </a:lnSpc>
            </a:pPr>
            <a:r>
              <a:rPr lang="en-US" sz="3600" dirty="0" smtClean="0">
                <a:solidFill>
                  <a:srgbClr val="FF0000"/>
                </a:solidFill>
              </a:rPr>
              <a:t>Balance of trade</a:t>
            </a:r>
          </a:p>
          <a:p>
            <a:pPr lvl="1">
              <a:lnSpc>
                <a:spcPct val="150000"/>
              </a:lnSpc>
            </a:pPr>
            <a:r>
              <a:rPr lang="en-US" sz="3600" dirty="0" smtClean="0"/>
              <a:t>Could build wealth in two ways:</a:t>
            </a:r>
          </a:p>
          <a:p>
            <a:pPr lvl="2">
              <a:lnSpc>
                <a:spcPct val="150000"/>
              </a:lnSpc>
              <a:buNone/>
            </a:pPr>
            <a:r>
              <a:rPr lang="en-US" sz="3600" dirty="0" smtClean="0"/>
              <a:t>1.) Extract gold and silver from mines</a:t>
            </a:r>
          </a:p>
          <a:p>
            <a:pPr lvl="2">
              <a:lnSpc>
                <a:spcPct val="150000"/>
              </a:lnSpc>
              <a:buNone/>
            </a:pPr>
            <a:r>
              <a:rPr lang="en-US" sz="3600" dirty="0" smtClean="0"/>
              <a:t>2.) Sell more goods than it bought from foreign countries</a:t>
            </a:r>
          </a:p>
        </p:txBody>
      </p:sp>
      <p:sp>
        <p:nvSpPr>
          <p:cNvPr id="2" name="Title 1"/>
          <p:cNvSpPr>
            <a:spLocks noGrp="1"/>
          </p:cNvSpPr>
          <p:nvPr>
            <p:ph type="title" idx="4294967295"/>
          </p:nvPr>
        </p:nvSpPr>
        <p:spPr>
          <a:xfrm>
            <a:off x="0" y="0"/>
            <a:ext cx="9144000" cy="948348"/>
          </a:xfrm>
        </p:spPr>
        <p:txBody>
          <a:bodyPr/>
          <a:lstStyle/>
          <a:p>
            <a:r>
              <a:rPr lang="en-US" b="1" u="sng" dirty="0" smtClean="0"/>
              <a:t>Balance of Trade</a:t>
            </a:r>
            <a:endParaRPr lang="en-US" b="1" u="sng" dirty="0"/>
          </a:p>
        </p:txBody>
      </p:sp>
      <p:pic>
        <p:nvPicPr>
          <p:cNvPr id="4" name="Picture 3"/>
          <p:cNvPicPr>
            <a:picLocks noChangeAspect="1"/>
          </p:cNvPicPr>
          <p:nvPr/>
        </p:nvPicPr>
        <p:blipFill>
          <a:blip r:embed="rId2"/>
          <a:stretch>
            <a:fillRect/>
          </a:stretch>
        </p:blipFill>
        <p:spPr>
          <a:xfrm>
            <a:off x="5874328" y="4731090"/>
            <a:ext cx="3158836" cy="212691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99911"/>
            <a:ext cx="6630690" cy="6058089"/>
          </a:xfrm>
        </p:spPr>
        <p:txBody>
          <a:bodyPr>
            <a:normAutofit/>
          </a:bodyPr>
          <a:lstStyle/>
          <a:p>
            <a:pPr>
              <a:lnSpc>
                <a:spcPct val="150000"/>
              </a:lnSpc>
            </a:pPr>
            <a:r>
              <a:rPr lang="en-US" sz="3200" dirty="0" smtClean="0"/>
              <a:t>Colonial empires essential to mercantilist system</a:t>
            </a:r>
          </a:p>
          <a:p>
            <a:pPr lvl="1">
              <a:lnSpc>
                <a:spcPct val="150000"/>
              </a:lnSpc>
            </a:pPr>
            <a:r>
              <a:rPr lang="en-US" sz="3000" dirty="0" smtClean="0"/>
              <a:t>New source of raw materials</a:t>
            </a:r>
          </a:p>
          <a:p>
            <a:pPr lvl="1">
              <a:lnSpc>
                <a:spcPct val="150000"/>
              </a:lnSpc>
            </a:pPr>
            <a:r>
              <a:rPr lang="en-US" sz="3000" dirty="0" smtClean="0"/>
              <a:t>New markets for goods</a:t>
            </a:r>
          </a:p>
          <a:p>
            <a:pPr>
              <a:lnSpc>
                <a:spcPct val="150000"/>
              </a:lnSpc>
            </a:pPr>
            <a:r>
              <a:rPr lang="en-US" sz="3200" dirty="0" smtClean="0"/>
              <a:t>Colonies existed only to benefit the home country</a:t>
            </a:r>
          </a:p>
          <a:p>
            <a:pPr>
              <a:lnSpc>
                <a:spcPct val="150000"/>
              </a:lnSpc>
              <a:buNone/>
            </a:pPr>
            <a:endParaRPr lang="en-US" sz="3200" dirty="0" smtClean="0"/>
          </a:p>
        </p:txBody>
      </p:sp>
      <p:sp>
        <p:nvSpPr>
          <p:cNvPr id="2" name="Title 1"/>
          <p:cNvSpPr>
            <a:spLocks noGrp="1"/>
          </p:cNvSpPr>
          <p:nvPr>
            <p:ph type="title" idx="4294967295"/>
          </p:nvPr>
        </p:nvSpPr>
        <p:spPr>
          <a:xfrm>
            <a:off x="0" y="1"/>
            <a:ext cx="9144000" cy="799910"/>
          </a:xfrm>
        </p:spPr>
        <p:txBody>
          <a:bodyPr>
            <a:normAutofit fontScale="90000"/>
          </a:bodyPr>
          <a:lstStyle/>
          <a:p>
            <a:r>
              <a:rPr lang="en-US" b="1" u="sng" dirty="0" smtClean="0"/>
              <a:t>Colonies &amp; Impact</a:t>
            </a:r>
            <a:endParaRPr lang="en-US" b="1" u="sng" dirty="0"/>
          </a:p>
        </p:txBody>
      </p:sp>
      <p:pic>
        <p:nvPicPr>
          <p:cNvPr id="5" name="Picture 4"/>
          <p:cNvPicPr>
            <a:picLocks noChangeAspect="1"/>
          </p:cNvPicPr>
          <p:nvPr/>
        </p:nvPicPr>
        <p:blipFill>
          <a:blip r:embed="rId2"/>
          <a:stretch>
            <a:fillRect/>
          </a:stretch>
        </p:blipFill>
        <p:spPr>
          <a:xfrm>
            <a:off x="6053391" y="2218310"/>
            <a:ext cx="3090610" cy="2696607"/>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64841"/>
            <a:ext cx="9144001" cy="5893159"/>
          </a:xfrm>
        </p:spPr>
        <p:txBody>
          <a:bodyPr>
            <a:normAutofit/>
          </a:bodyPr>
          <a:lstStyle/>
          <a:p>
            <a:pPr>
              <a:lnSpc>
                <a:spcPct val="150000"/>
              </a:lnSpc>
            </a:pPr>
            <a:r>
              <a:rPr lang="en-US" sz="3200" dirty="0" smtClean="0">
                <a:solidFill>
                  <a:srgbClr val="FF0000"/>
                </a:solidFill>
              </a:rPr>
              <a:t>Capitalism</a:t>
            </a:r>
          </a:p>
          <a:p>
            <a:pPr lvl="1">
              <a:lnSpc>
                <a:spcPct val="150000"/>
              </a:lnSpc>
            </a:pPr>
            <a:r>
              <a:rPr lang="en-US" sz="3000" dirty="0" smtClean="0"/>
              <a:t>Economic activity carried on by private individuals or organizations in order to seek a profit</a:t>
            </a:r>
          </a:p>
        </p:txBody>
      </p:sp>
      <p:sp>
        <p:nvSpPr>
          <p:cNvPr id="2" name="Title 1"/>
          <p:cNvSpPr>
            <a:spLocks noGrp="1"/>
          </p:cNvSpPr>
          <p:nvPr>
            <p:ph type="title" idx="4294967295"/>
          </p:nvPr>
        </p:nvSpPr>
        <p:spPr>
          <a:xfrm>
            <a:off x="0" y="0"/>
            <a:ext cx="9144000" cy="964841"/>
          </a:xfrm>
        </p:spPr>
        <p:txBody>
          <a:bodyPr/>
          <a:lstStyle/>
          <a:p>
            <a:r>
              <a:rPr lang="en-US" b="1" u="sng" dirty="0" smtClean="0"/>
              <a:t>The Rise of </a:t>
            </a:r>
            <a:r>
              <a:rPr lang="en-US" u="sng" dirty="0" smtClean="0"/>
              <a:t>Capitalism</a:t>
            </a:r>
            <a:endParaRPr lang="en-US" b="1" u="sng" dirty="0"/>
          </a:p>
        </p:txBody>
      </p:sp>
      <p:pic>
        <p:nvPicPr>
          <p:cNvPr id="4" name="Picture 3"/>
          <p:cNvPicPr>
            <a:picLocks noChangeAspect="1"/>
          </p:cNvPicPr>
          <p:nvPr/>
        </p:nvPicPr>
        <p:blipFill>
          <a:blip r:embed="rId2"/>
          <a:stretch>
            <a:fillRect/>
          </a:stretch>
        </p:blipFill>
        <p:spPr>
          <a:xfrm>
            <a:off x="2985459" y="3660811"/>
            <a:ext cx="2736469" cy="260769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9144000" cy="1362075"/>
          </a:xfrm>
        </p:spPr>
        <p:txBody>
          <a:bodyPr>
            <a:normAutofit fontScale="90000"/>
          </a:bodyPr>
          <a:lstStyle/>
          <a:p>
            <a:r>
              <a:rPr lang="en-US" sz="6000" dirty="0" smtClean="0">
                <a:solidFill>
                  <a:srgbClr val="FF0000"/>
                </a:solidFill>
              </a:rPr>
              <a:t>Exploration and Expansion:</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4400" dirty="0" smtClean="0">
                <a:solidFill>
                  <a:srgbClr val="FF0000"/>
                </a:solidFill>
              </a:rPr>
              <a:t>	The Atlantic Slave Trade</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Between the 1500s and the 1800s millions of Africans were captured, shipped across the Atlantic Ocean, and sold as slaves in the Americas. </a:t>
            </a:r>
            <a:endParaRPr lang="en-US" sz="3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42185"/>
            <a:ext cx="9144000" cy="6115815"/>
          </a:xfrm>
        </p:spPr>
        <p:txBody>
          <a:bodyPr>
            <a:normAutofit/>
          </a:bodyPr>
          <a:lstStyle/>
          <a:p>
            <a:pPr>
              <a:lnSpc>
                <a:spcPct val="150000"/>
              </a:lnSpc>
            </a:pPr>
            <a:r>
              <a:rPr lang="en-US" sz="3200" dirty="0" smtClean="0"/>
              <a:t>Shortage of labor in the Americas</a:t>
            </a:r>
          </a:p>
          <a:p>
            <a:pPr>
              <a:lnSpc>
                <a:spcPct val="150000"/>
              </a:lnSpc>
            </a:pPr>
            <a:r>
              <a:rPr lang="en-US" sz="3200" dirty="0" smtClean="0">
                <a:solidFill>
                  <a:srgbClr val="FF0000"/>
                </a:solidFill>
              </a:rPr>
              <a:t>Plantations</a:t>
            </a:r>
          </a:p>
          <a:p>
            <a:pPr lvl="1">
              <a:lnSpc>
                <a:spcPct val="150000"/>
              </a:lnSpc>
            </a:pPr>
            <a:r>
              <a:rPr lang="en-US" sz="3000" dirty="0" smtClean="0"/>
              <a:t>Estates where cash crops were grown on a large scale</a:t>
            </a:r>
          </a:p>
          <a:p>
            <a:pPr lvl="1">
              <a:lnSpc>
                <a:spcPct val="150000"/>
              </a:lnSpc>
            </a:pPr>
            <a:r>
              <a:rPr lang="en-US" sz="3000" dirty="0" smtClean="0"/>
              <a:t>Native Americans -&gt; Indentured Servants -&gt; Slaves</a:t>
            </a:r>
          </a:p>
          <a:p>
            <a:pPr>
              <a:lnSpc>
                <a:spcPct val="150000"/>
              </a:lnSpc>
            </a:pP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Origins of the Slave Trade</a:t>
            </a:r>
            <a:endParaRPr lang="en-US" b="1" u="sng" dirty="0"/>
          </a:p>
        </p:txBody>
      </p:sp>
      <p:pic>
        <p:nvPicPr>
          <p:cNvPr id="4" name="Picture 3"/>
          <p:cNvPicPr>
            <a:picLocks noChangeAspect="1"/>
          </p:cNvPicPr>
          <p:nvPr/>
        </p:nvPicPr>
        <p:blipFill>
          <a:blip r:embed="rId2"/>
          <a:stretch>
            <a:fillRect/>
          </a:stretch>
        </p:blipFill>
        <p:spPr>
          <a:xfrm>
            <a:off x="2160747" y="4614068"/>
            <a:ext cx="4568907" cy="224393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06073"/>
            <a:ext cx="9144000" cy="5851927"/>
          </a:xfrm>
        </p:spPr>
        <p:txBody>
          <a:bodyPr>
            <a:normAutofit/>
          </a:bodyPr>
          <a:lstStyle/>
          <a:p>
            <a:pPr>
              <a:lnSpc>
                <a:spcPct val="150000"/>
              </a:lnSpc>
            </a:pPr>
            <a:r>
              <a:rPr lang="en-US" sz="3200" dirty="0" smtClean="0"/>
              <a:t>Millions of Africans </a:t>
            </a:r>
          </a:p>
          <a:p>
            <a:pPr>
              <a:lnSpc>
                <a:spcPct val="150000"/>
              </a:lnSpc>
            </a:pPr>
            <a:r>
              <a:rPr lang="en-US" sz="3200" dirty="0" smtClean="0"/>
              <a:t>Mostly from the coast of West Africa</a:t>
            </a:r>
          </a:p>
          <a:p>
            <a:pPr>
              <a:lnSpc>
                <a:spcPct val="150000"/>
              </a:lnSpc>
            </a:pPr>
            <a:r>
              <a:rPr lang="en-US" sz="3200" dirty="0" smtClean="0"/>
              <a:t>Forcibly taken in raids or traded by rulers for firearms</a:t>
            </a:r>
          </a:p>
          <a:p>
            <a:pPr>
              <a:lnSpc>
                <a:spcPct val="150000"/>
              </a:lnSpc>
            </a:pP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Origins of the Slave Trade</a:t>
            </a:r>
            <a:endParaRPr lang="en-US" b="1" u="sng" dirty="0"/>
          </a:p>
        </p:txBody>
      </p:sp>
      <p:pic>
        <p:nvPicPr>
          <p:cNvPr id="4" name="Picture 3"/>
          <p:cNvPicPr>
            <a:picLocks noChangeAspect="1"/>
          </p:cNvPicPr>
          <p:nvPr/>
        </p:nvPicPr>
        <p:blipFill>
          <a:blip r:embed="rId2"/>
          <a:stretch>
            <a:fillRect/>
          </a:stretch>
        </p:blipFill>
        <p:spPr>
          <a:xfrm>
            <a:off x="3777183" y="3606504"/>
            <a:ext cx="3994802" cy="325149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65883"/>
            <a:ext cx="9144000" cy="5992118"/>
          </a:xfrm>
        </p:spPr>
        <p:txBody>
          <a:bodyPr>
            <a:normAutofit/>
          </a:bodyPr>
          <a:lstStyle/>
          <a:p>
            <a:pPr>
              <a:lnSpc>
                <a:spcPct val="150000"/>
              </a:lnSpc>
            </a:pPr>
            <a:r>
              <a:rPr lang="en-US" sz="3200" dirty="0" smtClean="0">
                <a:solidFill>
                  <a:srgbClr val="FF0000"/>
                </a:solidFill>
              </a:rPr>
              <a:t>Triangular Trade</a:t>
            </a:r>
          </a:p>
          <a:p>
            <a:pPr lvl="1">
              <a:lnSpc>
                <a:spcPct val="150000"/>
              </a:lnSpc>
              <a:buNone/>
            </a:pPr>
            <a:r>
              <a:rPr lang="en-US" sz="3000" dirty="0" smtClean="0"/>
              <a:t>1.) Ships carry European goods to Africa for slaves</a:t>
            </a:r>
          </a:p>
          <a:p>
            <a:pPr lvl="2">
              <a:lnSpc>
                <a:spcPct val="150000"/>
              </a:lnSpc>
            </a:pPr>
            <a:r>
              <a:rPr lang="en-US" sz="2800" dirty="0" smtClean="0"/>
              <a:t>Guns, rum , textiles</a:t>
            </a:r>
          </a:p>
          <a:p>
            <a:pPr lvl="1">
              <a:lnSpc>
                <a:spcPct val="150000"/>
              </a:lnSpc>
              <a:buNone/>
            </a:pPr>
            <a:r>
              <a:rPr lang="en-US" sz="3000" dirty="0" smtClean="0"/>
              <a:t>2.) </a:t>
            </a:r>
            <a:r>
              <a:rPr lang="en-US" sz="3000" dirty="0" smtClean="0">
                <a:solidFill>
                  <a:srgbClr val="FF0000"/>
                </a:solidFill>
              </a:rPr>
              <a:t>Middle passage</a:t>
            </a:r>
          </a:p>
          <a:p>
            <a:pPr lvl="2">
              <a:lnSpc>
                <a:spcPct val="150000"/>
              </a:lnSpc>
            </a:pPr>
            <a:r>
              <a:rPr lang="en-US" sz="2800" dirty="0" smtClean="0"/>
              <a:t>Africans to Americas to be sold</a:t>
            </a:r>
          </a:p>
          <a:p>
            <a:pPr lvl="1">
              <a:lnSpc>
                <a:spcPct val="150000"/>
              </a:lnSpc>
              <a:buNone/>
            </a:pPr>
            <a:r>
              <a:rPr lang="en-US" sz="3000" dirty="0" smtClean="0"/>
              <a:t>3.) Carried American products to Europe</a:t>
            </a:r>
          </a:p>
          <a:p>
            <a:pPr lvl="2">
              <a:lnSpc>
                <a:spcPct val="150000"/>
              </a:lnSpc>
            </a:pPr>
            <a:r>
              <a:rPr lang="en-US" sz="2800" dirty="0" smtClean="0"/>
              <a:t>Sugar, tobacco, rice</a:t>
            </a:r>
            <a:endParaRPr lang="en-US" sz="26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The Atlantic Slave Trade</a:t>
            </a:r>
            <a:endParaRPr lang="en-US" b="1" u="sn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65883"/>
            <a:ext cx="9144000" cy="5992118"/>
          </a:xfrm>
        </p:spPr>
        <p:txBody>
          <a:bodyPr>
            <a:normAutofit/>
          </a:bodyPr>
          <a:lstStyle/>
          <a:p>
            <a:pPr>
              <a:lnSpc>
                <a:spcPct val="150000"/>
              </a:lnSpc>
            </a:pPr>
            <a:r>
              <a:rPr lang="en-US" sz="3200" dirty="0" smtClean="0"/>
              <a:t>Terrible</a:t>
            </a:r>
          </a:p>
          <a:p>
            <a:pPr>
              <a:lnSpc>
                <a:spcPct val="150000"/>
              </a:lnSpc>
            </a:pPr>
            <a:r>
              <a:rPr lang="en-US" sz="3200" dirty="0" smtClean="0"/>
              <a:t>Chained together </a:t>
            </a:r>
          </a:p>
          <a:p>
            <a:pPr>
              <a:lnSpc>
                <a:spcPct val="150000"/>
              </a:lnSpc>
            </a:pPr>
            <a:r>
              <a:rPr lang="en-US" sz="3200" dirty="0" smtClean="0"/>
              <a:t>Dark, dirty, cramped quarters below the ship</a:t>
            </a:r>
          </a:p>
          <a:p>
            <a:pPr lvl="1">
              <a:lnSpc>
                <a:spcPct val="150000"/>
              </a:lnSpc>
            </a:pPr>
            <a:r>
              <a:rPr lang="en-US" sz="3000" dirty="0" smtClean="0"/>
              <a:t>Couldn’t sit or stand</a:t>
            </a:r>
          </a:p>
          <a:p>
            <a:pPr>
              <a:lnSpc>
                <a:spcPct val="150000"/>
              </a:lnSpc>
            </a:pPr>
            <a:r>
              <a:rPr lang="en-US" sz="3200" dirty="0" smtClean="0"/>
              <a:t>Journey lasted 3-6 weeks</a:t>
            </a:r>
          </a:p>
          <a:p>
            <a:pPr>
              <a:lnSpc>
                <a:spcPct val="150000"/>
              </a:lnSpc>
            </a:pPr>
            <a:r>
              <a:rPr lang="en-US" sz="3200" dirty="0" smtClean="0"/>
              <a:t>10-20% did not survive voyage</a:t>
            </a: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The Middle Passage</a:t>
            </a:r>
            <a:endParaRPr lang="en-US" b="1" u="sng" dirty="0"/>
          </a:p>
        </p:txBody>
      </p:sp>
      <p:pic>
        <p:nvPicPr>
          <p:cNvPr id="4" name="Picture 3"/>
          <p:cNvPicPr>
            <a:picLocks noChangeAspect="1"/>
          </p:cNvPicPr>
          <p:nvPr/>
        </p:nvPicPr>
        <p:blipFill>
          <a:blip r:embed="rId2"/>
          <a:stretch>
            <a:fillRect/>
          </a:stretch>
        </p:blipFill>
        <p:spPr>
          <a:xfrm>
            <a:off x="6096000" y="3378200"/>
            <a:ext cx="3048000" cy="3479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7390372" cy="5884578"/>
          </a:xfrm>
        </p:spPr>
        <p:txBody>
          <a:bodyPr>
            <a:normAutofit lnSpcReduction="10000"/>
          </a:bodyPr>
          <a:lstStyle/>
          <a:p>
            <a:pPr>
              <a:lnSpc>
                <a:spcPct val="200000"/>
              </a:lnSpc>
            </a:pPr>
            <a:r>
              <a:rPr lang="en-US" sz="3200" dirty="0" smtClean="0"/>
              <a:t>First country to start large-scale voyages</a:t>
            </a:r>
          </a:p>
          <a:p>
            <a:pPr>
              <a:lnSpc>
                <a:spcPct val="200000"/>
              </a:lnSpc>
            </a:pPr>
            <a:r>
              <a:rPr lang="en-US" sz="3200" dirty="0" smtClean="0"/>
              <a:t>Established trade centers along the way </a:t>
            </a:r>
          </a:p>
          <a:p>
            <a:pPr>
              <a:lnSpc>
                <a:spcPct val="200000"/>
              </a:lnSpc>
            </a:pPr>
            <a:r>
              <a:rPr lang="en-US" sz="3200" dirty="0" smtClean="0"/>
              <a:t>Goal: Find water route around Africa to India</a:t>
            </a:r>
          </a:p>
          <a:p>
            <a:pPr>
              <a:lnSpc>
                <a:spcPct val="200000"/>
              </a:lnSpc>
            </a:pPr>
            <a:endParaRPr lang="en-US" sz="2600" dirty="0" smtClean="0"/>
          </a:p>
        </p:txBody>
      </p:sp>
      <p:sp>
        <p:nvSpPr>
          <p:cNvPr id="2" name="Title 1"/>
          <p:cNvSpPr>
            <a:spLocks noGrp="1"/>
          </p:cNvSpPr>
          <p:nvPr>
            <p:ph type="title" idx="4294967295"/>
          </p:nvPr>
        </p:nvSpPr>
        <p:spPr>
          <a:xfrm>
            <a:off x="0" y="0"/>
            <a:ext cx="9144000" cy="973423"/>
          </a:xfrm>
        </p:spPr>
        <p:txBody>
          <a:bodyPr/>
          <a:lstStyle/>
          <a:p>
            <a:r>
              <a:rPr lang="en-US" u="sng" dirty="0" smtClean="0"/>
              <a:t>The Portuguese</a:t>
            </a:r>
            <a:endParaRPr lang="en-US" b="1" u="sng" dirty="0"/>
          </a:p>
        </p:txBody>
      </p:sp>
      <p:pic>
        <p:nvPicPr>
          <p:cNvPr id="4" name="Picture 3"/>
          <p:cNvPicPr>
            <a:picLocks noChangeAspect="1"/>
          </p:cNvPicPr>
          <p:nvPr/>
        </p:nvPicPr>
        <p:blipFill>
          <a:blip r:embed="rId2"/>
          <a:stretch>
            <a:fillRect/>
          </a:stretch>
        </p:blipFill>
        <p:spPr>
          <a:xfrm>
            <a:off x="6953573" y="1662545"/>
            <a:ext cx="2190427" cy="336595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38017"/>
            <a:ext cx="6713160" cy="5719983"/>
          </a:xfrm>
        </p:spPr>
        <p:txBody>
          <a:bodyPr>
            <a:normAutofit/>
          </a:bodyPr>
          <a:lstStyle/>
          <a:p>
            <a:pPr>
              <a:lnSpc>
                <a:spcPct val="150000"/>
              </a:lnSpc>
            </a:pPr>
            <a:r>
              <a:rPr lang="en-US" sz="3200" dirty="0" smtClean="0"/>
              <a:t>Carried all over the Americas</a:t>
            </a:r>
          </a:p>
          <a:p>
            <a:pPr>
              <a:lnSpc>
                <a:spcPct val="150000"/>
              </a:lnSpc>
            </a:pPr>
            <a:r>
              <a:rPr lang="en-US" sz="3200" dirty="0" smtClean="0"/>
              <a:t>Worked in plantations, mines, towns, and the countryside</a:t>
            </a:r>
          </a:p>
          <a:p>
            <a:pPr>
              <a:lnSpc>
                <a:spcPct val="150000"/>
              </a:lnSpc>
            </a:pPr>
            <a:r>
              <a:rPr lang="en-US" sz="3200" dirty="0" smtClean="0"/>
              <a:t>Harsh living conditions</a:t>
            </a:r>
          </a:p>
          <a:p>
            <a:pPr>
              <a:lnSpc>
                <a:spcPct val="150000"/>
              </a:lnSpc>
            </a:pPr>
            <a:r>
              <a:rPr lang="en-US" sz="3200" dirty="0" smtClean="0"/>
              <a:t>Physical and degrading punishments</a:t>
            </a: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Slavery in the Colonies</a:t>
            </a:r>
            <a:endParaRPr lang="en-US" b="1" u="sng" dirty="0"/>
          </a:p>
        </p:txBody>
      </p:sp>
      <p:pic>
        <p:nvPicPr>
          <p:cNvPr id="4" name="Picture 3"/>
          <p:cNvPicPr>
            <a:picLocks noChangeAspect="1"/>
          </p:cNvPicPr>
          <p:nvPr/>
        </p:nvPicPr>
        <p:blipFill>
          <a:blip r:embed="rId2"/>
          <a:stretch>
            <a:fillRect/>
          </a:stretch>
        </p:blipFill>
        <p:spPr>
          <a:xfrm>
            <a:off x="6713160" y="1138017"/>
            <a:ext cx="2430839" cy="2770827"/>
          </a:xfrm>
          <a:prstGeom prst="rect">
            <a:avLst/>
          </a:prstGeom>
        </p:spPr>
      </p:pic>
      <p:pic>
        <p:nvPicPr>
          <p:cNvPr id="5" name="Picture 4"/>
          <p:cNvPicPr>
            <a:picLocks noChangeAspect="1"/>
          </p:cNvPicPr>
          <p:nvPr/>
        </p:nvPicPr>
        <p:blipFill>
          <a:blip r:embed="rId3"/>
          <a:stretch>
            <a:fillRect/>
          </a:stretch>
        </p:blipFill>
        <p:spPr>
          <a:xfrm>
            <a:off x="6713160" y="3908844"/>
            <a:ext cx="2408538" cy="294915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87497"/>
            <a:ext cx="9144000" cy="5670504"/>
          </a:xfrm>
        </p:spPr>
        <p:txBody>
          <a:bodyPr>
            <a:normAutofit/>
          </a:bodyPr>
          <a:lstStyle/>
          <a:p>
            <a:pPr>
              <a:lnSpc>
                <a:spcPct val="150000"/>
              </a:lnSpc>
            </a:pPr>
            <a:r>
              <a:rPr lang="en-US" sz="3200" dirty="0" smtClean="0"/>
              <a:t>Slaves considered property</a:t>
            </a:r>
          </a:p>
          <a:p>
            <a:pPr lvl="1">
              <a:lnSpc>
                <a:spcPct val="150000"/>
              </a:lnSpc>
            </a:pPr>
            <a:r>
              <a:rPr lang="en-US" sz="3000" dirty="0" smtClean="0"/>
              <a:t>No rights, no freedoms</a:t>
            </a:r>
          </a:p>
          <a:p>
            <a:pPr>
              <a:lnSpc>
                <a:spcPct val="150000"/>
              </a:lnSpc>
            </a:pPr>
            <a:r>
              <a:rPr lang="en-US" sz="3200" dirty="0" smtClean="0"/>
              <a:t>Slaveholders controlled most conditions</a:t>
            </a:r>
          </a:p>
          <a:p>
            <a:pPr>
              <a:lnSpc>
                <a:spcPct val="150000"/>
              </a:lnSpc>
            </a:pP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Slavery in </a:t>
            </a:r>
            <a:r>
              <a:rPr lang="en-US" b="1" u="sng" smtClean="0"/>
              <a:t>the Colonies</a:t>
            </a:r>
            <a:endParaRPr lang="en-US" b="1" u="sng" dirty="0"/>
          </a:p>
        </p:txBody>
      </p:sp>
      <p:pic>
        <p:nvPicPr>
          <p:cNvPr id="4" name="Picture 3"/>
          <p:cNvPicPr>
            <a:picLocks noChangeAspect="1"/>
          </p:cNvPicPr>
          <p:nvPr/>
        </p:nvPicPr>
        <p:blipFill>
          <a:blip r:embed="rId2"/>
          <a:stretch>
            <a:fillRect/>
          </a:stretch>
        </p:blipFill>
        <p:spPr>
          <a:xfrm>
            <a:off x="2092036" y="4057458"/>
            <a:ext cx="5306291" cy="280054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65883"/>
            <a:ext cx="9144000" cy="5992118"/>
          </a:xfrm>
        </p:spPr>
        <p:txBody>
          <a:bodyPr>
            <a:normAutofit/>
          </a:bodyPr>
          <a:lstStyle/>
          <a:p>
            <a:pPr>
              <a:lnSpc>
                <a:spcPct val="150000"/>
              </a:lnSpc>
            </a:pPr>
            <a:r>
              <a:rPr lang="en-US" sz="3200" dirty="0" smtClean="0"/>
              <a:t>Forms of resistance:</a:t>
            </a:r>
          </a:p>
          <a:p>
            <a:pPr lvl="1">
              <a:lnSpc>
                <a:spcPct val="150000"/>
              </a:lnSpc>
            </a:pPr>
            <a:r>
              <a:rPr lang="en-US" sz="3000" dirty="0" smtClean="0"/>
              <a:t>Kept cultural traditions alive</a:t>
            </a:r>
          </a:p>
          <a:p>
            <a:pPr lvl="1">
              <a:lnSpc>
                <a:spcPct val="150000"/>
              </a:lnSpc>
            </a:pPr>
            <a:r>
              <a:rPr lang="en-US" sz="3000" dirty="0" smtClean="0"/>
              <a:t>Religion for strength and hope</a:t>
            </a:r>
          </a:p>
          <a:p>
            <a:pPr lvl="1">
              <a:lnSpc>
                <a:spcPct val="150000"/>
              </a:lnSpc>
            </a:pPr>
            <a:r>
              <a:rPr lang="en-US" sz="3000" dirty="0" smtClean="0"/>
              <a:t>Slowing down work</a:t>
            </a:r>
          </a:p>
          <a:p>
            <a:pPr lvl="1">
              <a:lnSpc>
                <a:spcPct val="150000"/>
              </a:lnSpc>
            </a:pPr>
            <a:r>
              <a:rPr lang="en-US" sz="3000" dirty="0" smtClean="0"/>
              <a:t>Destroying equipment</a:t>
            </a:r>
          </a:p>
          <a:p>
            <a:pPr lvl="1">
              <a:lnSpc>
                <a:spcPct val="150000"/>
              </a:lnSpc>
            </a:pPr>
            <a:r>
              <a:rPr lang="en-US" sz="3000" dirty="0" smtClean="0"/>
              <a:t>Revolts</a:t>
            </a:r>
          </a:p>
          <a:p>
            <a:pPr lvl="1">
              <a:lnSpc>
                <a:spcPct val="150000"/>
              </a:lnSpc>
            </a:pPr>
            <a:r>
              <a:rPr lang="en-US" sz="3000" dirty="0" smtClean="0"/>
              <a:t>Runaway</a:t>
            </a:r>
            <a:endParaRPr lang="en-US" sz="2800" dirty="0" smtClean="0"/>
          </a:p>
        </p:txBody>
      </p:sp>
      <p:sp>
        <p:nvSpPr>
          <p:cNvPr id="2" name="Title 1"/>
          <p:cNvSpPr>
            <a:spLocks noGrp="1"/>
          </p:cNvSpPr>
          <p:nvPr>
            <p:ph type="title" idx="4294967295"/>
          </p:nvPr>
        </p:nvSpPr>
        <p:spPr>
          <a:xfrm>
            <a:off x="0" y="0"/>
            <a:ext cx="9144000" cy="865883"/>
          </a:xfrm>
        </p:spPr>
        <p:txBody>
          <a:bodyPr>
            <a:normAutofit/>
          </a:bodyPr>
          <a:lstStyle/>
          <a:p>
            <a:r>
              <a:rPr lang="en-US" b="1" u="sng" dirty="0" smtClean="0"/>
              <a:t>Slavery in </a:t>
            </a:r>
            <a:r>
              <a:rPr lang="en-US" b="1" u="sng" smtClean="0"/>
              <a:t>the Colonies</a:t>
            </a:r>
            <a:endParaRPr lang="en-US" b="1" u="sng" dirty="0"/>
          </a:p>
        </p:txBody>
      </p:sp>
      <p:pic>
        <p:nvPicPr>
          <p:cNvPr id="4" name="Picture 3"/>
          <p:cNvPicPr>
            <a:picLocks noChangeAspect="1"/>
          </p:cNvPicPr>
          <p:nvPr/>
        </p:nvPicPr>
        <p:blipFill>
          <a:blip r:embed="rId2"/>
          <a:stretch>
            <a:fillRect/>
          </a:stretch>
        </p:blipFill>
        <p:spPr>
          <a:xfrm>
            <a:off x="5269913" y="3900597"/>
            <a:ext cx="3874087" cy="2957403"/>
          </a:xfrm>
          <a:prstGeom prst="rect">
            <a:avLst/>
          </a:prstGeom>
        </p:spPr>
      </p:pic>
      <p:pic>
        <p:nvPicPr>
          <p:cNvPr id="5" name="Picture 4"/>
          <p:cNvPicPr>
            <a:picLocks noChangeAspect="1"/>
          </p:cNvPicPr>
          <p:nvPr/>
        </p:nvPicPr>
        <p:blipFill>
          <a:blip r:embed="rId3"/>
          <a:stretch>
            <a:fillRect/>
          </a:stretch>
        </p:blipFill>
        <p:spPr>
          <a:xfrm>
            <a:off x="6154913" y="1261786"/>
            <a:ext cx="2989087" cy="263881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63799"/>
            <a:ext cx="9144000" cy="5794201"/>
          </a:xfrm>
        </p:spPr>
        <p:txBody>
          <a:bodyPr>
            <a:normAutofit/>
          </a:bodyPr>
          <a:lstStyle/>
          <a:p>
            <a:pPr>
              <a:lnSpc>
                <a:spcPct val="150000"/>
              </a:lnSpc>
            </a:pPr>
            <a:r>
              <a:rPr lang="en-US" sz="3200" dirty="0" smtClean="0"/>
              <a:t>Lasted 400 years</a:t>
            </a:r>
          </a:p>
          <a:p>
            <a:pPr>
              <a:lnSpc>
                <a:spcPct val="150000"/>
              </a:lnSpc>
            </a:pPr>
            <a:r>
              <a:rPr lang="en-US" sz="3200" dirty="0" smtClean="0"/>
              <a:t>15-20 million Africans shipped to Americas</a:t>
            </a:r>
          </a:p>
          <a:p>
            <a:pPr>
              <a:lnSpc>
                <a:spcPct val="150000"/>
              </a:lnSpc>
            </a:pPr>
            <a:r>
              <a:rPr lang="en-US" sz="3200" dirty="0" smtClean="0"/>
              <a:t>Deprived millions of their freedom</a:t>
            </a:r>
          </a:p>
          <a:p>
            <a:pPr>
              <a:lnSpc>
                <a:spcPct val="150000"/>
              </a:lnSpc>
            </a:pPr>
            <a:r>
              <a:rPr lang="en-US" sz="3200" dirty="0" smtClean="0"/>
              <a:t>Doomed their descendants</a:t>
            </a:r>
          </a:p>
          <a:p>
            <a:pPr>
              <a:lnSpc>
                <a:spcPct val="150000"/>
              </a:lnSpc>
            </a:pPr>
            <a:endParaRPr lang="en-US" sz="3200" dirty="0" smtClean="0"/>
          </a:p>
          <a:p>
            <a:pPr>
              <a:lnSpc>
                <a:spcPct val="150000"/>
              </a:lnSpc>
            </a:pPr>
            <a:endParaRPr lang="en-US" sz="3000" dirty="0" smtClean="0"/>
          </a:p>
        </p:txBody>
      </p:sp>
      <p:sp>
        <p:nvSpPr>
          <p:cNvPr id="2" name="Title 1"/>
          <p:cNvSpPr>
            <a:spLocks noGrp="1"/>
          </p:cNvSpPr>
          <p:nvPr>
            <p:ph type="title" idx="4294967295"/>
          </p:nvPr>
        </p:nvSpPr>
        <p:spPr>
          <a:xfrm>
            <a:off x="0" y="0"/>
            <a:ext cx="9144000" cy="865883"/>
          </a:xfrm>
        </p:spPr>
        <p:txBody>
          <a:bodyPr>
            <a:normAutofit/>
          </a:bodyPr>
          <a:lstStyle/>
          <a:p>
            <a:r>
              <a:rPr lang="en-US" u="sng" dirty="0" smtClean="0"/>
              <a:t>Effects of the Slave Trade</a:t>
            </a:r>
            <a:endParaRPr lang="en-US" b="1" u="sng" dirty="0"/>
          </a:p>
        </p:txBody>
      </p:sp>
      <p:pic>
        <p:nvPicPr>
          <p:cNvPr id="5" name="Picture 4"/>
          <p:cNvPicPr>
            <a:picLocks noChangeAspect="1"/>
          </p:cNvPicPr>
          <p:nvPr/>
        </p:nvPicPr>
        <p:blipFill>
          <a:blip r:embed="rId2"/>
          <a:stretch>
            <a:fillRect/>
          </a:stretch>
        </p:blipFill>
        <p:spPr>
          <a:xfrm>
            <a:off x="5566809" y="4441077"/>
            <a:ext cx="3577191" cy="241692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31744"/>
            <a:ext cx="9144000" cy="6126257"/>
          </a:xfrm>
        </p:spPr>
        <p:txBody>
          <a:bodyPr>
            <a:normAutofit/>
          </a:bodyPr>
          <a:lstStyle/>
          <a:p>
            <a:pPr>
              <a:lnSpc>
                <a:spcPct val="150000"/>
              </a:lnSpc>
            </a:pPr>
            <a:r>
              <a:rPr lang="en-US" sz="3200" dirty="0" smtClean="0"/>
              <a:t>Effects on Africa:</a:t>
            </a:r>
          </a:p>
          <a:p>
            <a:pPr lvl="1">
              <a:lnSpc>
                <a:spcPct val="150000"/>
              </a:lnSpc>
            </a:pPr>
            <a:r>
              <a:rPr lang="en-US" sz="3000" dirty="0" smtClean="0"/>
              <a:t>Raiders captured many of strongest young people</a:t>
            </a:r>
          </a:p>
          <a:p>
            <a:pPr lvl="1">
              <a:lnSpc>
                <a:spcPct val="150000"/>
              </a:lnSpc>
            </a:pPr>
            <a:r>
              <a:rPr lang="en-US" sz="3000" dirty="0" smtClean="0"/>
              <a:t>Divided Africans</a:t>
            </a:r>
          </a:p>
        </p:txBody>
      </p:sp>
      <p:sp>
        <p:nvSpPr>
          <p:cNvPr id="2" name="Title 1"/>
          <p:cNvSpPr>
            <a:spLocks noGrp="1"/>
          </p:cNvSpPr>
          <p:nvPr>
            <p:ph type="title" idx="4294967295"/>
          </p:nvPr>
        </p:nvSpPr>
        <p:spPr>
          <a:xfrm>
            <a:off x="0" y="0"/>
            <a:ext cx="9144000" cy="865883"/>
          </a:xfrm>
        </p:spPr>
        <p:txBody>
          <a:bodyPr>
            <a:normAutofit/>
          </a:bodyPr>
          <a:lstStyle/>
          <a:p>
            <a:r>
              <a:rPr lang="en-US" u="sng" dirty="0" smtClean="0"/>
              <a:t>Effects of the </a:t>
            </a:r>
            <a:r>
              <a:rPr lang="en-US" u="sng" smtClean="0"/>
              <a:t>Slave Trade</a:t>
            </a:r>
            <a:endParaRPr lang="en-US" b="1" u="sng" dirty="0"/>
          </a:p>
        </p:txBody>
      </p:sp>
      <p:pic>
        <p:nvPicPr>
          <p:cNvPr id="4" name="Picture 3"/>
          <p:cNvPicPr>
            <a:picLocks noChangeAspect="1"/>
          </p:cNvPicPr>
          <p:nvPr/>
        </p:nvPicPr>
        <p:blipFill>
          <a:blip r:embed="rId2"/>
          <a:stretch>
            <a:fillRect/>
          </a:stretch>
        </p:blipFill>
        <p:spPr>
          <a:xfrm>
            <a:off x="1274618" y="3750756"/>
            <a:ext cx="5876819" cy="310724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97827"/>
            <a:ext cx="9144000" cy="5860174"/>
          </a:xfrm>
        </p:spPr>
        <p:txBody>
          <a:bodyPr>
            <a:normAutofit/>
          </a:bodyPr>
          <a:lstStyle/>
          <a:p>
            <a:pPr>
              <a:lnSpc>
                <a:spcPct val="150000"/>
              </a:lnSpc>
            </a:pPr>
            <a:r>
              <a:rPr lang="en-US" sz="3200" dirty="0" smtClean="0">
                <a:solidFill>
                  <a:srgbClr val="FF0000"/>
                </a:solidFill>
              </a:rPr>
              <a:t>African Diaspora</a:t>
            </a:r>
          </a:p>
          <a:p>
            <a:pPr lvl="1">
              <a:lnSpc>
                <a:spcPct val="150000"/>
              </a:lnSpc>
            </a:pPr>
            <a:r>
              <a:rPr lang="en-US" sz="3000" dirty="0" smtClean="0"/>
              <a:t>People of African descent spread throughout Americans and Western Europe</a:t>
            </a:r>
          </a:p>
        </p:txBody>
      </p:sp>
      <p:sp>
        <p:nvSpPr>
          <p:cNvPr id="2" name="Title 1"/>
          <p:cNvSpPr>
            <a:spLocks noGrp="1"/>
          </p:cNvSpPr>
          <p:nvPr>
            <p:ph type="title" idx="4294967295"/>
          </p:nvPr>
        </p:nvSpPr>
        <p:spPr>
          <a:xfrm>
            <a:off x="0" y="0"/>
            <a:ext cx="9144000" cy="865883"/>
          </a:xfrm>
        </p:spPr>
        <p:txBody>
          <a:bodyPr>
            <a:normAutofit/>
          </a:bodyPr>
          <a:lstStyle/>
          <a:p>
            <a:r>
              <a:rPr lang="en-US" u="sng" dirty="0" smtClean="0"/>
              <a:t>Effects of the </a:t>
            </a:r>
            <a:r>
              <a:rPr lang="en-US" u="sng" smtClean="0"/>
              <a:t>Slave Trade</a:t>
            </a:r>
            <a:endParaRPr lang="en-US" b="1" u="sng" dirty="0"/>
          </a:p>
        </p:txBody>
      </p:sp>
      <p:pic>
        <p:nvPicPr>
          <p:cNvPr id="4" name="Picture 3"/>
          <p:cNvPicPr>
            <a:picLocks noChangeAspect="1"/>
          </p:cNvPicPr>
          <p:nvPr/>
        </p:nvPicPr>
        <p:blipFill>
          <a:blip r:embed="rId2"/>
          <a:stretch>
            <a:fillRect/>
          </a:stretch>
        </p:blipFill>
        <p:spPr>
          <a:xfrm>
            <a:off x="3149724" y="3643745"/>
            <a:ext cx="2831942" cy="321425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73423"/>
            <a:ext cx="9144000" cy="5884578"/>
          </a:xfrm>
        </p:spPr>
        <p:txBody>
          <a:bodyPr>
            <a:normAutofit/>
          </a:bodyPr>
          <a:lstStyle/>
          <a:p>
            <a:pPr>
              <a:lnSpc>
                <a:spcPct val="200000"/>
              </a:lnSpc>
            </a:pPr>
            <a:r>
              <a:rPr lang="en-US" sz="3200" dirty="0" smtClean="0">
                <a:solidFill>
                  <a:srgbClr val="FF0000"/>
                </a:solidFill>
              </a:rPr>
              <a:t>Henry the Navigator</a:t>
            </a:r>
          </a:p>
          <a:p>
            <a:pPr lvl="1">
              <a:lnSpc>
                <a:spcPct val="200000"/>
              </a:lnSpc>
            </a:pPr>
            <a:r>
              <a:rPr lang="en-US" sz="3000" dirty="0" smtClean="0"/>
              <a:t>Started small court</a:t>
            </a:r>
          </a:p>
          <a:p>
            <a:pPr lvl="2">
              <a:lnSpc>
                <a:spcPct val="200000"/>
              </a:lnSpc>
            </a:pPr>
            <a:r>
              <a:rPr lang="en-US" sz="2800" dirty="0" smtClean="0"/>
              <a:t>Sailors, mapmakers, astronomers</a:t>
            </a:r>
          </a:p>
          <a:p>
            <a:pPr lvl="1">
              <a:lnSpc>
                <a:spcPct val="200000"/>
              </a:lnSpc>
            </a:pPr>
            <a:r>
              <a:rPr lang="en-US" sz="3000" dirty="0" smtClean="0"/>
              <a:t>Funded explorations</a:t>
            </a:r>
          </a:p>
          <a:p>
            <a:pPr>
              <a:lnSpc>
                <a:spcPct val="200000"/>
              </a:lnSpc>
            </a:pPr>
            <a:endParaRPr lang="en-US" sz="2600" dirty="0" smtClean="0"/>
          </a:p>
        </p:txBody>
      </p:sp>
      <p:sp>
        <p:nvSpPr>
          <p:cNvPr id="2" name="Title 1"/>
          <p:cNvSpPr>
            <a:spLocks noGrp="1"/>
          </p:cNvSpPr>
          <p:nvPr>
            <p:ph type="title" idx="4294967295"/>
          </p:nvPr>
        </p:nvSpPr>
        <p:spPr>
          <a:xfrm>
            <a:off x="0" y="0"/>
            <a:ext cx="9144000" cy="973423"/>
          </a:xfrm>
        </p:spPr>
        <p:txBody>
          <a:bodyPr/>
          <a:lstStyle/>
          <a:p>
            <a:r>
              <a:rPr lang="en-US" u="sng" dirty="0" smtClean="0"/>
              <a:t>The Portuguese</a:t>
            </a:r>
            <a:endParaRPr lang="en-US" b="1" u="sng" dirty="0"/>
          </a:p>
        </p:txBody>
      </p:sp>
      <p:pic>
        <p:nvPicPr>
          <p:cNvPr id="4" name="Picture 3"/>
          <p:cNvPicPr>
            <a:picLocks noChangeAspect="1"/>
          </p:cNvPicPr>
          <p:nvPr/>
        </p:nvPicPr>
        <p:blipFill>
          <a:blip r:embed="rId2"/>
          <a:stretch>
            <a:fillRect/>
          </a:stretch>
        </p:blipFill>
        <p:spPr>
          <a:xfrm>
            <a:off x="6375029" y="1682287"/>
            <a:ext cx="2768972" cy="327032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41144"/>
            <a:ext cx="9144000" cy="6016857"/>
          </a:xfrm>
        </p:spPr>
        <p:txBody>
          <a:bodyPr>
            <a:normAutofit/>
          </a:bodyPr>
          <a:lstStyle/>
          <a:p>
            <a:pPr>
              <a:lnSpc>
                <a:spcPct val="200000"/>
              </a:lnSpc>
            </a:pPr>
            <a:r>
              <a:rPr lang="en-US" sz="3200" dirty="0" smtClean="0"/>
              <a:t>Bartolomeu Dias</a:t>
            </a:r>
          </a:p>
          <a:p>
            <a:pPr lvl="1">
              <a:lnSpc>
                <a:spcPct val="200000"/>
              </a:lnSpc>
            </a:pPr>
            <a:r>
              <a:rPr lang="en-US" sz="3000" dirty="0" smtClean="0"/>
              <a:t>First to attempt to sail around Africa</a:t>
            </a:r>
          </a:p>
          <a:p>
            <a:pPr>
              <a:lnSpc>
                <a:spcPct val="200000"/>
              </a:lnSpc>
            </a:pPr>
            <a:r>
              <a:rPr lang="en-US" sz="3200" dirty="0" smtClean="0">
                <a:solidFill>
                  <a:srgbClr val="FF0000"/>
                </a:solidFill>
              </a:rPr>
              <a:t>Vasco da Gama</a:t>
            </a:r>
          </a:p>
          <a:p>
            <a:pPr lvl="1">
              <a:lnSpc>
                <a:spcPct val="200000"/>
              </a:lnSpc>
            </a:pPr>
            <a:r>
              <a:rPr lang="en-US" sz="3000" dirty="0" smtClean="0"/>
              <a:t>Sails around the Cape of Good Hope to India</a:t>
            </a:r>
          </a:p>
        </p:txBody>
      </p:sp>
      <p:sp>
        <p:nvSpPr>
          <p:cNvPr id="2" name="Title 1"/>
          <p:cNvSpPr>
            <a:spLocks noGrp="1"/>
          </p:cNvSpPr>
          <p:nvPr>
            <p:ph type="title" idx="4294967295"/>
          </p:nvPr>
        </p:nvSpPr>
        <p:spPr>
          <a:xfrm>
            <a:off x="0" y="0"/>
            <a:ext cx="9144000" cy="973423"/>
          </a:xfrm>
        </p:spPr>
        <p:txBody>
          <a:bodyPr/>
          <a:lstStyle/>
          <a:p>
            <a:r>
              <a:rPr lang="en-US" u="sng" dirty="0" smtClean="0"/>
              <a:t>The Portuguese</a:t>
            </a:r>
            <a:endParaRPr lang="en-US" b="1" u="sng" dirty="0"/>
          </a:p>
        </p:txBody>
      </p:sp>
      <p:pic>
        <p:nvPicPr>
          <p:cNvPr id="4" name="Picture 3"/>
          <p:cNvPicPr>
            <a:picLocks noChangeAspect="1"/>
          </p:cNvPicPr>
          <p:nvPr/>
        </p:nvPicPr>
        <p:blipFill>
          <a:blip r:embed="rId2"/>
          <a:stretch>
            <a:fillRect/>
          </a:stretch>
        </p:blipFill>
        <p:spPr>
          <a:xfrm>
            <a:off x="7107382" y="4867100"/>
            <a:ext cx="2036618" cy="1990900"/>
          </a:xfrm>
          <a:prstGeom prst="rect">
            <a:avLst/>
          </a:prstGeom>
        </p:spPr>
      </p:pic>
      <p:pic>
        <p:nvPicPr>
          <p:cNvPr id="5" name="Picture 4"/>
          <p:cNvPicPr>
            <a:picLocks noChangeAspect="1"/>
          </p:cNvPicPr>
          <p:nvPr/>
        </p:nvPicPr>
        <p:blipFill>
          <a:blip r:embed="rId3"/>
          <a:stretch>
            <a:fillRect/>
          </a:stretch>
        </p:blipFill>
        <p:spPr>
          <a:xfrm>
            <a:off x="7259782" y="973422"/>
            <a:ext cx="1884218" cy="256410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09199"/>
            <a:ext cx="9144000" cy="6148802"/>
          </a:xfrm>
        </p:spPr>
        <p:txBody>
          <a:bodyPr>
            <a:normAutofit/>
          </a:bodyPr>
          <a:lstStyle/>
          <a:p>
            <a:pPr>
              <a:lnSpc>
                <a:spcPct val="200000"/>
              </a:lnSpc>
            </a:pPr>
            <a:r>
              <a:rPr lang="en-US" sz="3200" dirty="0" smtClean="0">
                <a:solidFill>
                  <a:srgbClr val="FF0000"/>
                </a:solidFill>
              </a:rPr>
              <a:t>Christopher Columbus</a:t>
            </a:r>
          </a:p>
          <a:p>
            <a:pPr lvl="1">
              <a:lnSpc>
                <a:spcPct val="200000"/>
              </a:lnSpc>
            </a:pPr>
            <a:r>
              <a:rPr lang="en-US" sz="3200" dirty="0" smtClean="0"/>
              <a:t>Believed could sail west and reach China</a:t>
            </a:r>
          </a:p>
          <a:p>
            <a:pPr lvl="1">
              <a:lnSpc>
                <a:spcPct val="200000"/>
              </a:lnSpc>
            </a:pPr>
            <a:r>
              <a:rPr lang="en-US" sz="3200" dirty="0" smtClean="0"/>
              <a:t>Landed in the Caribbean </a:t>
            </a:r>
          </a:p>
        </p:txBody>
      </p:sp>
      <p:sp>
        <p:nvSpPr>
          <p:cNvPr id="2" name="Title 1"/>
          <p:cNvSpPr>
            <a:spLocks noGrp="1"/>
          </p:cNvSpPr>
          <p:nvPr>
            <p:ph type="title" idx="4294967295"/>
          </p:nvPr>
        </p:nvSpPr>
        <p:spPr>
          <a:xfrm>
            <a:off x="0" y="0"/>
            <a:ext cx="9144000" cy="832897"/>
          </a:xfrm>
        </p:spPr>
        <p:txBody>
          <a:bodyPr/>
          <a:lstStyle/>
          <a:p>
            <a:r>
              <a:rPr lang="en-US" u="sng" dirty="0" smtClean="0"/>
              <a:t>The Spanish</a:t>
            </a:r>
            <a:endParaRPr lang="en-US" b="1" u="sng" dirty="0"/>
          </a:p>
        </p:txBody>
      </p:sp>
      <p:pic>
        <p:nvPicPr>
          <p:cNvPr id="5" name="Picture 4"/>
          <p:cNvPicPr>
            <a:picLocks noChangeAspect="1"/>
          </p:cNvPicPr>
          <p:nvPr/>
        </p:nvPicPr>
        <p:blipFill>
          <a:blip r:embed="rId2"/>
          <a:stretch>
            <a:fillRect/>
          </a:stretch>
        </p:blipFill>
        <p:spPr>
          <a:xfrm>
            <a:off x="6075317" y="3158837"/>
            <a:ext cx="3068683" cy="369916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58678"/>
            <a:ext cx="9144000" cy="6099323"/>
          </a:xfrm>
        </p:spPr>
        <p:txBody>
          <a:bodyPr>
            <a:normAutofit/>
          </a:bodyPr>
          <a:lstStyle/>
          <a:p>
            <a:pPr>
              <a:lnSpc>
                <a:spcPct val="200000"/>
              </a:lnSpc>
            </a:pPr>
            <a:r>
              <a:rPr lang="en-US" sz="3200" dirty="0" err="1" smtClean="0"/>
              <a:t>Amerigo</a:t>
            </a:r>
            <a:r>
              <a:rPr lang="en-US" sz="3200" dirty="0" smtClean="0"/>
              <a:t> Vespucci</a:t>
            </a:r>
          </a:p>
          <a:p>
            <a:pPr lvl="1">
              <a:lnSpc>
                <a:spcPct val="200000"/>
              </a:lnSpc>
            </a:pPr>
            <a:r>
              <a:rPr lang="en-US" sz="3000" dirty="0" smtClean="0"/>
              <a:t>Discovered Columbus was wrong – actually new land</a:t>
            </a:r>
          </a:p>
        </p:txBody>
      </p:sp>
      <p:sp>
        <p:nvSpPr>
          <p:cNvPr id="2" name="Title 1"/>
          <p:cNvSpPr>
            <a:spLocks noGrp="1"/>
          </p:cNvSpPr>
          <p:nvPr>
            <p:ph type="title" idx="4294967295"/>
          </p:nvPr>
        </p:nvSpPr>
        <p:spPr>
          <a:xfrm>
            <a:off x="0" y="0"/>
            <a:ext cx="9144000" cy="973423"/>
          </a:xfrm>
        </p:spPr>
        <p:txBody>
          <a:bodyPr/>
          <a:lstStyle/>
          <a:p>
            <a:r>
              <a:rPr lang="en-US" u="sng" smtClean="0"/>
              <a:t>The Spanish</a:t>
            </a:r>
            <a:endParaRPr lang="en-US" b="1" u="sng" dirty="0"/>
          </a:p>
        </p:txBody>
      </p:sp>
      <p:pic>
        <p:nvPicPr>
          <p:cNvPr id="4" name="Picture 3"/>
          <p:cNvPicPr>
            <a:picLocks noChangeAspect="1"/>
          </p:cNvPicPr>
          <p:nvPr/>
        </p:nvPicPr>
        <p:blipFill>
          <a:blip r:embed="rId2"/>
          <a:stretch>
            <a:fillRect/>
          </a:stretch>
        </p:blipFill>
        <p:spPr>
          <a:xfrm>
            <a:off x="5541819" y="3255819"/>
            <a:ext cx="3602182" cy="360218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10472</TotalTime>
  <Words>1119</Words>
  <Application>Microsoft Office PowerPoint</Application>
  <PresentationFormat>On-screen Show (4:3)</PresentationFormat>
  <Paragraphs>218</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Focus</vt:lpstr>
      <vt:lpstr>Exploration and Expansion:</vt:lpstr>
      <vt:lpstr>Main Idea</vt:lpstr>
      <vt:lpstr>The Age of Exploration</vt:lpstr>
      <vt:lpstr>Advances in Technology</vt:lpstr>
      <vt:lpstr>The Portuguese</vt:lpstr>
      <vt:lpstr>The Portuguese</vt:lpstr>
      <vt:lpstr>The Portuguese</vt:lpstr>
      <vt:lpstr>The Spanish</vt:lpstr>
      <vt:lpstr>The Spanish</vt:lpstr>
      <vt:lpstr>The Spanish</vt:lpstr>
      <vt:lpstr>The Spanish</vt:lpstr>
      <vt:lpstr>The English</vt:lpstr>
      <vt:lpstr>The French</vt:lpstr>
      <vt:lpstr>The Dutch</vt:lpstr>
      <vt:lpstr>PowerPoint Presentation</vt:lpstr>
      <vt:lpstr>Exploration and Expansion:</vt:lpstr>
      <vt:lpstr>Main Idea</vt:lpstr>
      <vt:lpstr>Spain Builds an Empire</vt:lpstr>
      <vt:lpstr>Spain Builds an Empire</vt:lpstr>
      <vt:lpstr>Spain Builds an Empire</vt:lpstr>
      <vt:lpstr>Spain Builds an Empire</vt:lpstr>
      <vt:lpstr>Spain Builds an Empire</vt:lpstr>
      <vt:lpstr>Spain Builds an Empire</vt:lpstr>
      <vt:lpstr>Spain Builds an Empire</vt:lpstr>
      <vt:lpstr>Spain Builds an Empire</vt:lpstr>
      <vt:lpstr>The Portuguese</vt:lpstr>
      <vt:lpstr>PowerPoint Presentation</vt:lpstr>
      <vt:lpstr>The French</vt:lpstr>
      <vt:lpstr>The Dutch</vt:lpstr>
      <vt:lpstr>The English</vt:lpstr>
      <vt:lpstr>PowerPoint Presentation</vt:lpstr>
      <vt:lpstr>Exploration and Expansion:</vt:lpstr>
      <vt:lpstr>Main Idea</vt:lpstr>
      <vt:lpstr>The Columbian Exchange</vt:lpstr>
      <vt:lpstr>The Columbian Exchange</vt:lpstr>
      <vt:lpstr>PowerPoint Presentation</vt:lpstr>
      <vt:lpstr>The Columbian Exchange</vt:lpstr>
      <vt:lpstr>The Columbian Exchange</vt:lpstr>
      <vt:lpstr>Mercantilism</vt:lpstr>
      <vt:lpstr>Balance of Trade</vt:lpstr>
      <vt:lpstr>Colonies &amp; Impact</vt:lpstr>
      <vt:lpstr>The Rise of Capitalism</vt:lpstr>
      <vt:lpstr>Exploration and Expansion:</vt:lpstr>
      <vt:lpstr>Main Idea</vt:lpstr>
      <vt:lpstr>Origins of the Slave Trade</vt:lpstr>
      <vt:lpstr>Origins of the Slave Trade</vt:lpstr>
      <vt:lpstr>The Atlantic Slave Trade</vt:lpstr>
      <vt:lpstr>PowerPoint Presentation</vt:lpstr>
      <vt:lpstr>The Middle Passage</vt:lpstr>
      <vt:lpstr>PowerPoint Presentation</vt:lpstr>
      <vt:lpstr>Slavery in the Colonies</vt:lpstr>
      <vt:lpstr>Slavery in the Colonies</vt:lpstr>
      <vt:lpstr>Slavery in the Colonies</vt:lpstr>
      <vt:lpstr>Effects of the Slave Trade</vt:lpstr>
      <vt:lpstr>Effects of the Slave Trade</vt:lpstr>
      <vt:lpstr>Effects of the Slave Trade</vt:lpstr>
    </vt:vector>
  </TitlesOfParts>
  <Company>Bloomsburg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Matthew Hische</dc:creator>
  <cp:lastModifiedBy>NBHS Teacher</cp:lastModifiedBy>
  <cp:revision>266</cp:revision>
  <cp:lastPrinted>2013-10-22T01:59:04Z</cp:lastPrinted>
  <dcterms:created xsi:type="dcterms:W3CDTF">2013-11-04T23:48:43Z</dcterms:created>
  <dcterms:modified xsi:type="dcterms:W3CDTF">2016-03-10T12:23:32Z</dcterms:modified>
</cp:coreProperties>
</file>