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0"/>
  </p:handoutMasterIdLst>
  <p:sldIdLst>
    <p:sldId id="256" r:id="rId2"/>
    <p:sldId id="262" r:id="rId3"/>
    <p:sldId id="257" r:id="rId4"/>
    <p:sldId id="259" r:id="rId5"/>
    <p:sldId id="260" r:id="rId6"/>
    <p:sldId id="258" r:id="rId7"/>
    <p:sldId id="263" r:id="rId8"/>
    <p:sldId id="267" r:id="rId9"/>
    <p:sldId id="266" r:id="rId10"/>
    <p:sldId id="264" r:id="rId11"/>
    <p:sldId id="265" r:id="rId12"/>
    <p:sldId id="268" r:id="rId13"/>
    <p:sldId id="269" r:id="rId14"/>
    <p:sldId id="273" r:id="rId15"/>
    <p:sldId id="274" r:id="rId16"/>
    <p:sldId id="272" r:id="rId17"/>
    <p:sldId id="276" r:id="rId18"/>
    <p:sldId id="277" r:id="rId19"/>
    <p:sldId id="284" r:id="rId20"/>
    <p:sldId id="283" r:id="rId21"/>
    <p:sldId id="275" r:id="rId22"/>
    <p:sldId id="278" r:id="rId23"/>
    <p:sldId id="279" r:id="rId24"/>
    <p:sldId id="280" r:id="rId25"/>
    <p:sldId id="281" r:id="rId26"/>
    <p:sldId id="285" r:id="rId27"/>
    <p:sldId id="282" r:id="rId28"/>
    <p:sldId id="289" r:id="rId29"/>
    <p:sldId id="286" r:id="rId30"/>
    <p:sldId id="287" r:id="rId31"/>
    <p:sldId id="290" r:id="rId32"/>
    <p:sldId id="293" r:id="rId33"/>
    <p:sldId id="294" r:id="rId34"/>
    <p:sldId id="296" r:id="rId35"/>
    <p:sldId id="297" r:id="rId36"/>
    <p:sldId id="299" r:id="rId37"/>
    <p:sldId id="295" r:id="rId38"/>
    <p:sldId id="298" r:id="rId39"/>
    <p:sldId id="291" r:id="rId40"/>
    <p:sldId id="302" r:id="rId41"/>
    <p:sldId id="301" r:id="rId42"/>
    <p:sldId id="304" r:id="rId43"/>
    <p:sldId id="303" r:id="rId44"/>
    <p:sldId id="305" r:id="rId45"/>
    <p:sldId id="306" r:id="rId46"/>
    <p:sldId id="307" r:id="rId47"/>
    <p:sldId id="308" r:id="rId48"/>
    <p:sldId id="30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718AD3-8700-664D-AB3F-D49AE95562DE}" type="datetimeFigureOut">
              <a:rPr lang="en-US" smtClean="0"/>
              <a:t>11/26/2014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78BC6C-6527-634F-A569-248FF62FC654}" type="slidenum">
              <a:rPr lang="en-US" smtClean="0"/>
              <a:t>‹#›</a:t>
            </a:fld>
            <a:endParaRPr lang="en-US"/>
          </a:p>
        </p:txBody>
      </p:sp>
    </p:spTree>
    <p:extLst>
      <p:ext uri="{BB962C8B-B14F-4D97-AF65-F5344CB8AC3E}">
        <p14:creationId xmlns:p14="http://schemas.microsoft.com/office/powerpoint/2010/main" val="6341201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11/26/2014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hemint.org/teens/writing-a-check.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nnualcreditreport.com/index.ac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youtube.com/watch?v=bx_LWm6_6tA"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c3.gov/default.aspx" TargetMode="External"/><Relationship Id="rId2" Type="http://schemas.openxmlformats.org/officeDocument/2006/relationships/hyperlink" Target="http://www.fbi.gov/scams-safety/fraud"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engage.com/resource_uploads/static_resources/0324168624/8413/Mankiw_TenPrinciple_Videos.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hemint.org/teens/about-savings-account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Responsibility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9545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Currency</a:t>
            </a:r>
            <a:endParaRPr lang="en-US" dirty="0"/>
          </a:p>
        </p:txBody>
      </p:sp>
      <p:sp>
        <p:nvSpPr>
          <p:cNvPr id="3" name="Content Placeholder 2"/>
          <p:cNvSpPr>
            <a:spLocks noGrp="1"/>
          </p:cNvSpPr>
          <p:nvPr>
            <p:ph idx="1"/>
          </p:nvPr>
        </p:nvSpPr>
        <p:spPr>
          <a:xfrm>
            <a:off x="549275" y="1600201"/>
            <a:ext cx="8042276" cy="5091918"/>
          </a:xfrm>
        </p:spPr>
        <p:txBody>
          <a:bodyPr/>
          <a:lstStyle/>
          <a:p>
            <a:r>
              <a:rPr lang="en-US" dirty="0" smtClean="0"/>
              <a:t>Currency is another term for coins and money.</a:t>
            </a:r>
          </a:p>
          <a:p>
            <a:r>
              <a:rPr lang="en-US" dirty="0" smtClean="0"/>
              <a:t>All currencies share three common features:</a:t>
            </a:r>
          </a:p>
          <a:p>
            <a:pPr lvl="1"/>
            <a:r>
              <a:rPr lang="en-US" dirty="0" smtClean="0"/>
              <a:t>Must be easy to carry</a:t>
            </a:r>
          </a:p>
          <a:p>
            <a:pPr lvl="1"/>
            <a:r>
              <a:rPr lang="en-US" dirty="0" smtClean="0"/>
              <a:t>Must be durable</a:t>
            </a:r>
          </a:p>
          <a:p>
            <a:pPr lvl="1"/>
            <a:r>
              <a:rPr lang="en-US" dirty="0" smtClean="0"/>
              <a:t>Must be made in a standard form and must be considered legal tender by the government that issues it.</a:t>
            </a:r>
          </a:p>
          <a:p>
            <a:r>
              <a:rPr lang="en-US" dirty="0" smtClean="0"/>
              <a:t>Today, currency used in America is issued by the federal government.</a:t>
            </a:r>
            <a:endParaRPr lang="en-US" dirty="0"/>
          </a:p>
        </p:txBody>
      </p:sp>
    </p:spTree>
    <p:extLst>
      <p:ext uri="{BB962C8B-B14F-4D97-AF65-F5344CB8AC3E}">
        <p14:creationId xmlns:p14="http://schemas.microsoft.com/office/powerpoint/2010/main" val="366804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Debit Cards</a:t>
            </a:r>
            <a:endParaRPr lang="en-US" dirty="0"/>
          </a:p>
        </p:txBody>
      </p:sp>
      <p:sp>
        <p:nvSpPr>
          <p:cNvPr id="3" name="Content Placeholder 2"/>
          <p:cNvSpPr>
            <a:spLocks noGrp="1"/>
          </p:cNvSpPr>
          <p:nvPr>
            <p:ph idx="1"/>
          </p:nvPr>
        </p:nvSpPr>
        <p:spPr>
          <a:xfrm>
            <a:off x="549275" y="1600200"/>
            <a:ext cx="8042276" cy="4978171"/>
          </a:xfrm>
        </p:spPr>
        <p:txBody>
          <a:bodyPr>
            <a:normAutofit/>
          </a:bodyPr>
          <a:lstStyle/>
          <a:p>
            <a:r>
              <a:rPr lang="en-US" dirty="0" smtClean="0"/>
              <a:t>Today, most people do not use coins or paper money for the majority of their purchases. Most people make payments by check or debit card.</a:t>
            </a:r>
          </a:p>
          <a:p>
            <a:r>
              <a:rPr lang="en-US" dirty="0" smtClean="0"/>
              <a:t>A check is a piece of paper; it is not legal tender because it is not guaranteed by the federal government. One must have a bank account and enough money to cover the expense to write a check. </a:t>
            </a:r>
          </a:p>
          <a:p>
            <a:r>
              <a:rPr lang="en-US" dirty="0">
                <a:hlinkClick r:id="rId2"/>
              </a:rPr>
              <a:t>http://www.themint.org/teens/writing-a-</a:t>
            </a:r>
            <a:r>
              <a:rPr lang="en-US" dirty="0" smtClean="0">
                <a:hlinkClick r:id="rId2"/>
              </a:rPr>
              <a:t>check.html</a:t>
            </a:r>
            <a:endParaRPr lang="en-US" dirty="0" smtClean="0"/>
          </a:p>
          <a:p>
            <a:r>
              <a:rPr lang="en-US" dirty="0" smtClean="0"/>
              <a:t>Debit cards are like electronic checks. Instead of writing out a check in the store, you can give the cashier your debit card.</a:t>
            </a:r>
            <a:endParaRPr lang="en-US" dirty="0"/>
          </a:p>
        </p:txBody>
      </p:sp>
    </p:spTree>
    <p:extLst>
      <p:ext uri="{BB962C8B-B14F-4D97-AF65-F5344CB8AC3E}">
        <p14:creationId xmlns:p14="http://schemas.microsoft.com/office/powerpoint/2010/main" val="627749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Transactions</a:t>
            </a:r>
            <a:endParaRPr lang="en-US" dirty="0"/>
          </a:p>
        </p:txBody>
      </p:sp>
      <p:sp>
        <p:nvSpPr>
          <p:cNvPr id="3" name="Content Placeholder 2"/>
          <p:cNvSpPr>
            <a:spLocks noGrp="1"/>
          </p:cNvSpPr>
          <p:nvPr>
            <p:ph idx="1"/>
          </p:nvPr>
        </p:nvSpPr>
        <p:spPr>
          <a:xfrm>
            <a:off x="549274" y="1600200"/>
            <a:ext cx="8284317" cy="5257799"/>
          </a:xfrm>
        </p:spPr>
        <p:txBody>
          <a:bodyPr>
            <a:normAutofit fontScale="92500" lnSpcReduction="10000"/>
          </a:bodyPr>
          <a:lstStyle/>
          <a:p>
            <a:r>
              <a:rPr lang="en-US" dirty="0" smtClean="0"/>
              <a:t>Deposits: Putting money into an account. </a:t>
            </a:r>
          </a:p>
          <a:p>
            <a:pPr lvl="1"/>
            <a:r>
              <a:rPr lang="en-US" dirty="0" smtClean="0"/>
              <a:t>Can use deposit slip at the bank</a:t>
            </a:r>
          </a:p>
          <a:p>
            <a:pPr lvl="1"/>
            <a:r>
              <a:rPr lang="en-US" dirty="0" smtClean="0"/>
              <a:t>Can also be done automatically </a:t>
            </a:r>
          </a:p>
          <a:p>
            <a:r>
              <a:rPr lang="en-US" dirty="0" smtClean="0"/>
              <a:t>Withdrawals: taking money from the account </a:t>
            </a:r>
          </a:p>
          <a:p>
            <a:pPr lvl="1"/>
            <a:r>
              <a:rPr lang="en-US" dirty="0" smtClean="0"/>
              <a:t>Use ATM card or in person at the bank</a:t>
            </a:r>
          </a:p>
          <a:p>
            <a:r>
              <a:rPr lang="en-US" dirty="0" smtClean="0"/>
              <a:t>Transfers: transfer money from one account to another</a:t>
            </a:r>
          </a:p>
          <a:p>
            <a:r>
              <a:rPr lang="en-US" dirty="0" smtClean="0"/>
              <a:t>Automated transactions: occur without manual assistance</a:t>
            </a:r>
          </a:p>
          <a:p>
            <a:r>
              <a:rPr lang="en-US" dirty="0" smtClean="0"/>
              <a:t>Fees: Amounts to be paid in connection with account</a:t>
            </a:r>
          </a:p>
          <a:p>
            <a:pPr lvl="1"/>
            <a:r>
              <a:rPr lang="en-US" dirty="0" smtClean="0"/>
              <a:t>Maintenance fees</a:t>
            </a:r>
          </a:p>
          <a:p>
            <a:pPr lvl="1"/>
            <a:r>
              <a:rPr lang="en-US" dirty="0" smtClean="0"/>
              <a:t>ATM withdrawal fees </a:t>
            </a:r>
          </a:p>
          <a:p>
            <a:pPr lvl="1"/>
            <a:r>
              <a:rPr lang="en-US" dirty="0" smtClean="0"/>
              <a:t>Paper statement fees </a:t>
            </a:r>
          </a:p>
          <a:p>
            <a:pPr lvl="1"/>
            <a:r>
              <a:rPr lang="en-US" dirty="0" smtClean="0"/>
              <a:t>Overdraft fees </a:t>
            </a:r>
            <a:endParaRPr lang="en-US" dirty="0"/>
          </a:p>
        </p:txBody>
      </p:sp>
    </p:spTree>
    <p:extLst>
      <p:ext uri="{BB962C8B-B14F-4D97-AF65-F5344CB8AC3E}">
        <p14:creationId xmlns:p14="http://schemas.microsoft.com/office/powerpoint/2010/main" val="3226229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and the Economy </a:t>
            </a:r>
            <a:endParaRPr lang="en-US" dirty="0"/>
          </a:p>
        </p:txBody>
      </p:sp>
      <p:sp>
        <p:nvSpPr>
          <p:cNvPr id="3" name="Content Placeholder 2"/>
          <p:cNvSpPr>
            <a:spLocks noGrp="1"/>
          </p:cNvSpPr>
          <p:nvPr>
            <p:ph idx="1"/>
          </p:nvPr>
        </p:nvSpPr>
        <p:spPr>
          <a:xfrm>
            <a:off x="549275" y="1600200"/>
            <a:ext cx="8042276" cy="4902339"/>
          </a:xfrm>
        </p:spPr>
        <p:txBody>
          <a:bodyPr/>
          <a:lstStyle/>
          <a:p>
            <a:r>
              <a:rPr lang="en-US" dirty="0" smtClean="0"/>
              <a:t>Sometimes a consumer may want to make a purchase but does not have enough cash in his or her bank account. </a:t>
            </a:r>
          </a:p>
          <a:p>
            <a:r>
              <a:rPr lang="en-US" dirty="0" smtClean="0"/>
              <a:t>Buying something on credit means that a person is able to buy something now with the promise to pay for it later. </a:t>
            </a:r>
            <a:endParaRPr lang="en-US" dirty="0"/>
          </a:p>
          <a:p>
            <a:r>
              <a:rPr lang="en-US" dirty="0" smtClean="0"/>
              <a:t>Credit is a loan of money that is repaid plus interest. </a:t>
            </a:r>
            <a:endParaRPr lang="en-US" dirty="0"/>
          </a:p>
          <a:p>
            <a:pPr lvl="1"/>
            <a:r>
              <a:rPr lang="en-US" dirty="0" smtClean="0"/>
              <a:t>Credit is a basic financial tool</a:t>
            </a:r>
          </a:p>
          <a:p>
            <a:pPr lvl="1"/>
            <a:r>
              <a:rPr lang="en-US" dirty="0" smtClean="0"/>
              <a:t>Interest is a payment charged for borrowed money. </a:t>
            </a:r>
            <a:endParaRPr lang="en-US" dirty="0"/>
          </a:p>
        </p:txBody>
      </p:sp>
    </p:spTree>
    <p:extLst>
      <p:ext uri="{BB962C8B-B14F-4D97-AF65-F5344CB8AC3E}">
        <p14:creationId xmlns:p14="http://schemas.microsoft.com/office/powerpoint/2010/main" val="2420200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a:t>
            </a:r>
            <a:endParaRPr lang="en-US" dirty="0"/>
          </a:p>
        </p:txBody>
      </p:sp>
      <p:sp>
        <p:nvSpPr>
          <p:cNvPr id="3" name="Content Placeholder 2"/>
          <p:cNvSpPr>
            <a:spLocks noGrp="1"/>
          </p:cNvSpPr>
          <p:nvPr>
            <p:ph idx="1"/>
          </p:nvPr>
        </p:nvSpPr>
        <p:spPr>
          <a:xfrm>
            <a:off x="549275" y="1600200"/>
            <a:ext cx="8042276" cy="4997129"/>
          </a:xfrm>
        </p:spPr>
        <p:txBody>
          <a:bodyPr>
            <a:normAutofit fontScale="92500" lnSpcReduction="10000"/>
          </a:bodyPr>
          <a:lstStyle/>
          <a:p>
            <a:r>
              <a:rPr lang="en-US" dirty="0" smtClean="0"/>
              <a:t>If used wisely, credit can help the average American.</a:t>
            </a:r>
          </a:p>
          <a:p>
            <a:r>
              <a:rPr lang="en-US" dirty="0" smtClean="0"/>
              <a:t>Establishing good credit through proper use of a credit card </a:t>
            </a:r>
            <a:r>
              <a:rPr lang="en-US" dirty="0"/>
              <a:t>and payment of bills can help establish a good credit score. </a:t>
            </a:r>
            <a:endParaRPr lang="en-US" dirty="0" smtClean="0"/>
          </a:p>
          <a:p>
            <a:r>
              <a:rPr lang="en-US" dirty="0" smtClean="0"/>
              <a:t>A </a:t>
            </a:r>
            <a:r>
              <a:rPr lang="en-US" dirty="0"/>
              <a:t>credit score is a score compiled by lenders. Credit scores are used for lending money and range from 0-900. The higher your score, the less risk you represent to lenders and the more favorably they’ll view your application.  </a:t>
            </a:r>
            <a:endParaRPr lang="en-US" dirty="0" smtClean="0"/>
          </a:p>
          <a:p>
            <a:r>
              <a:rPr lang="en-US" dirty="0"/>
              <a:t>You can obtain a free credit report each year through </a:t>
            </a:r>
            <a:r>
              <a:rPr lang="en-US" dirty="0" smtClean="0">
                <a:hlinkClick r:id="rId2"/>
              </a:rPr>
              <a:t>annualcreditreport.com</a:t>
            </a:r>
            <a:endParaRPr lang="en-US" dirty="0" smtClean="0"/>
          </a:p>
          <a:p>
            <a:r>
              <a:rPr lang="en-US" dirty="0"/>
              <a:t>A credit report contains your credit payment history and identifying information such as your name, addresses, employers, and year of birth. </a:t>
            </a:r>
          </a:p>
          <a:p>
            <a:endParaRPr lang="en-US" dirty="0"/>
          </a:p>
          <a:p>
            <a:endParaRPr lang="en-US" dirty="0"/>
          </a:p>
        </p:txBody>
      </p:sp>
    </p:spTree>
    <p:extLst>
      <p:ext uri="{BB962C8B-B14F-4D97-AF65-F5344CB8AC3E}">
        <p14:creationId xmlns:p14="http://schemas.microsoft.com/office/powerpoint/2010/main" val="3450501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a:t>
            </a:r>
            <a:endParaRPr lang="en-US" dirty="0"/>
          </a:p>
        </p:txBody>
      </p:sp>
      <p:sp>
        <p:nvSpPr>
          <p:cNvPr id="3" name="Content Placeholder 2"/>
          <p:cNvSpPr>
            <a:spLocks noGrp="1"/>
          </p:cNvSpPr>
          <p:nvPr>
            <p:ph idx="1"/>
          </p:nvPr>
        </p:nvSpPr>
        <p:spPr>
          <a:xfrm>
            <a:off x="549275" y="1600200"/>
            <a:ext cx="8042276" cy="4940255"/>
          </a:xfrm>
        </p:spPr>
        <p:txBody>
          <a:bodyPr>
            <a:normAutofit fontScale="92500" lnSpcReduction="10000"/>
          </a:bodyPr>
          <a:lstStyle/>
          <a:p>
            <a:r>
              <a:rPr lang="en-US" dirty="0" smtClean="0"/>
              <a:t>Loans payable over long periods of time are called long-term credit. If a family plans to pay for an item within a few weeks, it only needs short-term credit.</a:t>
            </a:r>
          </a:p>
          <a:p>
            <a:pPr lvl="1"/>
            <a:r>
              <a:rPr lang="en-US" dirty="0" smtClean="0"/>
              <a:t>LT: House, cars, and other expensive purchases </a:t>
            </a:r>
          </a:p>
          <a:p>
            <a:pPr lvl="1"/>
            <a:r>
              <a:rPr lang="en-US" dirty="0" smtClean="0"/>
              <a:t>ST: emergency purchases </a:t>
            </a:r>
          </a:p>
          <a:p>
            <a:r>
              <a:rPr lang="en-US" dirty="0" smtClean="0"/>
              <a:t>Having </a:t>
            </a:r>
            <a:r>
              <a:rPr lang="en-US" dirty="0"/>
              <a:t>a good credit score can help you get a better interest rate on your mortgage</a:t>
            </a:r>
            <a:r>
              <a:rPr lang="en-US" dirty="0" smtClean="0"/>
              <a:t>.</a:t>
            </a:r>
          </a:p>
          <a:p>
            <a:r>
              <a:rPr lang="en-US" dirty="0" smtClean="0"/>
              <a:t>When obtaining a loan, the Annual Percentage Rate (APR) is the best indicator of the cost a loan. </a:t>
            </a:r>
          </a:p>
          <a:p>
            <a:pPr lvl="1"/>
            <a:r>
              <a:rPr lang="en-US" dirty="0" smtClean="0"/>
              <a:t>Calculation is determined by the Truth in Lending Act</a:t>
            </a:r>
          </a:p>
          <a:p>
            <a:pPr lvl="1"/>
            <a:r>
              <a:rPr lang="en-US" dirty="0"/>
              <a:t>By law, credit card companies and loan issuers must show customers the APR to facilitate a clear understanding of the actual rates applicable to their agreements</a:t>
            </a:r>
            <a:r>
              <a:rPr lang="en-US" dirty="0" smtClean="0"/>
              <a:t>.</a:t>
            </a:r>
          </a:p>
          <a:p>
            <a:endParaRPr lang="en-US" dirty="0"/>
          </a:p>
        </p:txBody>
      </p:sp>
    </p:spTree>
    <p:extLst>
      <p:ext uri="{BB962C8B-B14F-4D97-AF65-F5344CB8AC3E}">
        <p14:creationId xmlns:p14="http://schemas.microsoft.com/office/powerpoint/2010/main" val="39578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a:xfrm>
            <a:off x="549275" y="1600201"/>
            <a:ext cx="8042276" cy="4883382"/>
          </a:xfrm>
        </p:spPr>
        <p:txBody>
          <a:bodyPr/>
          <a:lstStyle/>
          <a:p>
            <a:r>
              <a:rPr lang="en-US" dirty="0" smtClean="0"/>
              <a:t>Credit cards are issued by banks and other lending institutions. </a:t>
            </a:r>
          </a:p>
          <a:p>
            <a:r>
              <a:rPr lang="en-US" dirty="0" smtClean="0"/>
              <a:t>A credit card can be used almost anywhere. You present the credit card when making a purchase and the store charges the credit card company. The credit card company pays the store and sends you a monthly bill.</a:t>
            </a:r>
          </a:p>
          <a:p>
            <a:r>
              <a:rPr lang="en-US" dirty="0" smtClean="0"/>
              <a:t>The customer pays all or part of the bill once a month. Interest charges, which can be quite high, are added the unpaid portion of the monthly bill.</a:t>
            </a:r>
            <a:endParaRPr lang="en-US" dirty="0"/>
          </a:p>
        </p:txBody>
      </p:sp>
    </p:spTree>
    <p:extLst>
      <p:ext uri="{BB962C8B-B14F-4D97-AF65-F5344CB8AC3E}">
        <p14:creationId xmlns:p14="http://schemas.microsoft.com/office/powerpoint/2010/main" val="1940362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a:xfrm>
            <a:off x="549275" y="1600201"/>
            <a:ext cx="8042276" cy="5054002"/>
          </a:xfrm>
        </p:spPr>
        <p:txBody>
          <a:bodyPr/>
          <a:lstStyle/>
          <a:p>
            <a:r>
              <a:rPr lang="en-US" dirty="0" smtClean="0"/>
              <a:t>Credit cards, if used unwisely, can cause serious financial damage.</a:t>
            </a:r>
          </a:p>
          <a:p>
            <a:r>
              <a:rPr lang="en-US" dirty="0" smtClean="0"/>
              <a:t>A person might buy so much on credit, that he or she can not afford to make the payments on time. Often the lender has the right to charge a penalty and to raise the interest rate after missed payments. </a:t>
            </a:r>
          </a:p>
          <a:p>
            <a:r>
              <a:rPr lang="en-US" dirty="0" smtClean="0"/>
              <a:t>Compounded interest as it relates to debt is not favorable. </a:t>
            </a:r>
          </a:p>
          <a:p>
            <a:r>
              <a:rPr lang="en-US" dirty="0" smtClean="0"/>
              <a:t>One may be sued for the outstanding balance, or may have to declare bankruptcy. </a:t>
            </a:r>
          </a:p>
          <a:p>
            <a:endParaRPr lang="en-US" dirty="0"/>
          </a:p>
        </p:txBody>
      </p:sp>
    </p:spTree>
    <p:extLst>
      <p:ext uri="{BB962C8B-B14F-4D97-AF65-F5344CB8AC3E}">
        <p14:creationId xmlns:p14="http://schemas.microsoft.com/office/powerpoint/2010/main" val="347020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debt vs. Bad debt</a:t>
            </a:r>
            <a:endParaRPr lang="en-US" dirty="0"/>
          </a:p>
        </p:txBody>
      </p:sp>
      <p:sp>
        <p:nvSpPr>
          <p:cNvPr id="3" name="Content Placeholder 2"/>
          <p:cNvSpPr>
            <a:spLocks noGrp="1"/>
          </p:cNvSpPr>
          <p:nvPr>
            <p:ph idx="1"/>
          </p:nvPr>
        </p:nvSpPr>
        <p:spPr>
          <a:xfrm>
            <a:off x="549275" y="1600200"/>
            <a:ext cx="8042276" cy="5257800"/>
          </a:xfrm>
        </p:spPr>
        <p:txBody>
          <a:bodyPr>
            <a:normAutofit/>
          </a:bodyPr>
          <a:lstStyle/>
          <a:p>
            <a:r>
              <a:rPr lang="en-US" dirty="0" smtClean="0"/>
              <a:t>Most people are unable to live without any debt. The majority of people are unable to pay in cash for homes and cars.</a:t>
            </a:r>
          </a:p>
          <a:p>
            <a:r>
              <a:rPr lang="en-US" dirty="0" smtClean="0"/>
              <a:t>Good debt can include anything you can not afford to buy without wiping out all cash reserves. However, make sure you can afford the monthly loan payment.</a:t>
            </a:r>
          </a:p>
          <a:p>
            <a:pPr lvl="1"/>
            <a:r>
              <a:rPr lang="en-US" dirty="0" smtClean="0"/>
              <a:t>Buying a home</a:t>
            </a:r>
          </a:p>
          <a:p>
            <a:pPr lvl="1"/>
            <a:r>
              <a:rPr lang="en-US" dirty="0" smtClean="0"/>
              <a:t>Paying for college</a:t>
            </a:r>
          </a:p>
          <a:p>
            <a:r>
              <a:rPr lang="en-US" dirty="0" smtClean="0"/>
              <a:t>Bad debt includes going into debt for things you do not need. Credit card is the worst type of debt because it frequently has the highest interest rate.</a:t>
            </a:r>
          </a:p>
        </p:txBody>
      </p:sp>
    </p:spTree>
    <p:extLst>
      <p:ext uri="{BB962C8B-B14F-4D97-AF65-F5344CB8AC3E}">
        <p14:creationId xmlns:p14="http://schemas.microsoft.com/office/powerpoint/2010/main" val="3002498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Investing</a:t>
            </a:r>
            <a:endParaRPr lang="en-US" dirty="0"/>
          </a:p>
        </p:txBody>
      </p:sp>
      <p:sp>
        <p:nvSpPr>
          <p:cNvPr id="3" name="Content Placeholder 2"/>
          <p:cNvSpPr>
            <a:spLocks noGrp="1"/>
          </p:cNvSpPr>
          <p:nvPr>
            <p:ph idx="1"/>
          </p:nvPr>
        </p:nvSpPr>
        <p:spPr>
          <a:xfrm>
            <a:off x="549275" y="1600200"/>
            <a:ext cx="8301998" cy="4927921"/>
          </a:xfrm>
        </p:spPr>
        <p:txBody>
          <a:bodyPr>
            <a:normAutofit lnSpcReduction="10000"/>
          </a:bodyPr>
          <a:lstStyle/>
          <a:p>
            <a:r>
              <a:rPr lang="en-US" dirty="0" smtClean="0"/>
              <a:t>A financial investment plan is blueprint that allows a person to live within their income, identify financial priorities, and invest and save for the future.</a:t>
            </a:r>
          </a:p>
          <a:p>
            <a:r>
              <a:rPr lang="en-US" dirty="0" smtClean="0"/>
              <a:t>Short term goals are those to be reached within a year. These can include paying off a credit card, saving a new TV,</a:t>
            </a:r>
            <a:r>
              <a:rPr lang="en-US" dirty="0"/>
              <a:t> </a:t>
            </a:r>
            <a:r>
              <a:rPr lang="en-US" dirty="0" smtClean="0"/>
              <a:t>or building a holiday gift fund.</a:t>
            </a:r>
          </a:p>
          <a:p>
            <a:r>
              <a:rPr lang="en-US" dirty="0" smtClean="0"/>
              <a:t>Average term goals are usually within the one to five year range, such as saving and investing for a first home, college expenses, and starting a family.</a:t>
            </a:r>
          </a:p>
          <a:p>
            <a:r>
              <a:rPr lang="en-US" dirty="0" smtClean="0"/>
              <a:t>Long term goals are those that may not be reached for five-to-ten or more years and may include financing a new business or saving for retirement.</a:t>
            </a:r>
            <a:endParaRPr lang="en-US" dirty="0"/>
          </a:p>
        </p:txBody>
      </p:sp>
    </p:spTree>
    <p:extLst>
      <p:ext uri="{BB962C8B-B14F-4D97-AF65-F5344CB8AC3E}">
        <p14:creationId xmlns:p14="http://schemas.microsoft.com/office/powerpoint/2010/main" val="3551187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a:xfrm>
            <a:off x="549275" y="1600200"/>
            <a:ext cx="8042276" cy="4978171"/>
          </a:xfrm>
        </p:spPr>
        <p:txBody>
          <a:bodyPr/>
          <a:lstStyle/>
          <a:p>
            <a:r>
              <a:rPr lang="en-US" dirty="0" smtClean="0"/>
              <a:t>In order to be a well-informed citizen, it is essential to have a good understanding of economics and the American economic system.</a:t>
            </a:r>
          </a:p>
          <a:p>
            <a:r>
              <a:rPr lang="en-US" dirty="0" smtClean="0"/>
              <a:t>The choices we face are based on the fact that we do not have enough productive resources to satisfy all of our wants and needs.</a:t>
            </a:r>
          </a:p>
          <a:p>
            <a:r>
              <a:rPr lang="en-US" b="1" dirty="0" smtClean="0"/>
              <a:t>Economics</a:t>
            </a:r>
            <a:r>
              <a:rPr lang="en-US" dirty="0" smtClean="0"/>
              <a:t> is the study of how we make decisions in a world where resources are limited. </a:t>
            </a:r>
          </a:p>
          <a:p>
            <a:r>
              <a:rPr lang="en-US" dirty="0" smtClean="0"/>
              <a:t>The study of economics will help us think about the process of making decisions. </a:t>
            </a:r>
            <a:endParaRPr lang="en-US" dirty="0"/>
          </a:p>
        </p:txBody>
      </p:sp>
    </p:spTree>
    <p:extLst>
      <p:ext uri="{BB962C8B-B14F-4D97-AF65-F5344CB8AC3E}">
        <p14:creationId xmlns:p14="http://schemas.microsoft.com/office/powerpoint/2010/main" val="1558161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investing</a:t>
            </a:r>
            <a:endParaRPr lang="en-US" dirty="0"/>
          </a:p>
        </p:txBody>
      </p:sp>
      <p:sp>
        <p:nvSpPr>
          <p:cNvPr id="3" name="Content Placeholder 2"/>
          <p:cNvSpPr>
            <a:spLocks noGrp="1"/>
          </p:cNvSpPr>
          <p:nvPr>
            <p:ph idx="1"/>
          </p:nvPr>
        </p:nvSpPr>
        <p:spPr>
          <a:xfrm>
            <a:off x="549275" y="1600201"/>
            <a:ext cx="8042276" cy="5027132"/>
          </a:xfrm>
        </p:spPr>
        <p:txBody>
          <a:bodyPr/>
          <a:lstStyle/>
          <a:p>
            <a:r>
              <a:rPr lang="en-US" dirty="0" smtClean="0"/>
              <a:t>Remember the idea of paying yourself first. When you pay yourself first you need to determine where your money is going.</a:t>
            </a:r>
          </a:p>
          <a:p>
            <a:r>
              <a:rPr lang="en-US" dirty="0"/>
              <a:t>Saving and investing are basic ways of preparing for one’s future financial goals and financial security. </a:t>
            </a:r>
          </a:p>
          <a:p>
            <a:r>
              <a:rPr lang="en-US" dirty="0"/>
              <a:t>There are different methods of saving and investing. There are also different risks and benefits to various investments. </a:t>
            </a:r>
          </a:p>
          <a:p>
            <a:r>
              <a:rPr lang="en-US" dirty="0"/>
              <a:t>Investment strategies differ in their potential rate of return, liquidity, and level of risk.</a:t>
            </a:r>
          </a:p>
          <a:p>
            <a:endParaRPr lang="en-US" dirty="0" smtClean="0"/>
          </a:p>
          <a:p>
            <a:endParaRPr lang="en-US" dirty="0"/>
          </a:p>
        </p:txBody>
      </p:sp>
    </p:spTree>
    <p:extLst>
      <p:ext uri="{BB962C8B-B14F-4D97-AF65-F5344CB8AC3E}">
        <p14:creationId xmlns:p14="http://schemas.microsoft.com/office/powerpoint/2010/main" val="3449792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Investing</a:t>
            </a:r>
            <a:endParaRPr lang="en-US" dirty="0"/>
          </a:p>
        </p:txBody>
      </p:sp>
      <p:sp>
        <p:nvSpPr>
          <p:cNvPr id="3" name="Content Placeholder 2"/>
          <p:cNvSpPr>
            <a:spLocks noGrp="1"/>
          </p:cNvSpPr>
          <p:nvPr>
            <p:ph idx="1"/>
          </p:nvPr>
        </p:nvSpPr>
        <p:spPr>
          <a:xfrm>
            <a:off x="549275" y="1600201"/>
            <a:ext cx="8042276" cy="5072960"/>
          </a:xfrm>
        </p:spPr>
        <p:txBody>
          <a:bodyPr>
            <a:normAutofit fontScale="92500" lnSpcReduction="10000"/>
          </a:bodyPr>
          <a:lstStyle/>
          <a:p>
            <a:r>
              <a:rPr lang="en-US" dirty="0" smtClean="0"/>
              <a:t>Key things to keep in mind when setting up an investment plan:</a:t>
            </a:r>
          </a:p>
          <a:p>
            <a:pPr lvl="1"/>
            <a:r>
              <a:rPr lang="en-US" dirty="0" smtClean="0"/>
              <a:t>Risk tolerance</a:t>
            </a:r>
          </a:p>
          <a:p>
            <a:pPr lvl="1"/>
            <a:r>
              <a:rPr lang="en-US" dirty="0" smtClean="0"/>
              <a:t>Time</a:t>
            </a:r>
          </a:p>
          <a:p>
            <a:pPr lvl="1"/>
            <a:r>
              <a:rPr lang="en-US" dirty="0" smtClean="0"/>
              <a:t>Diversification</a:t>
            </a:r>
          </a:p>
          <a:p>
            <a:pPr lvl="1"/>
            <a:r>
              <a:rPr lang="en-US" dirty="0" smtClean="0"/>
              <a:t>Asset allocation</a:t>
            </a:r>
          </a:p>
          <a:p>
            <a:r>
              <a:rPr lang="en-US" dirty="0" smtClean="0"/>
              <a:t>Methods include: </a:t>
            </a:r>
          </a:p>
          <a:p>
            <a:pPr lvl="1"/>
            <a:r>
              <a:rPr lang="en-US" dirty="0" smtClean="0"/>
              <a:t>Saving accounts</a:t>
            </a:r>
          </a:p>
          <a:p>
            <a:pPr lvl="1"/>
            <a:r>
              <a:rPr lang="en-US" dirty="0" smtClean="0"/>
              <a:t>Stocks</a:t>
            </a:r>
          </a:p>
          <a:p>
            <a:pPr lvl="1"/>
            <a:r>
              <a:rPr lang="en-US" dirty="0" smtClean="0"/>
              <a:t>CDs</a:t>
            </a:r>
          </a:p>
          <a:p>
            <a:pPr lvl="1"/>
            <a:r>
              <a:rPr lang="en-US" dirty="0" smtClean="0"/>
              <a:t>Bonds</a:t>
            </a:r>
          </a:p>
          <a:p>
            <a:pPr lvl="1"/>
            <a:r>
              <a:rPr lang="en-US" dirty="0"/>
              <a:t>M</a:t>
            </a:r>
            <a:r>
              <a:rPr lang="en-US" dirty="0" smtClean="0"/>
              <a:t>utual funds</a:t>
            </a:r>
          </a:p>
          <a:p>
            <a:pPr lvl="1"/>
            <a:r>
              <a:rPr lang="en-US" dirty="0" smtClean="0"/>
              <a:t>Money market accounts.</a:t>
            </a:r>
            <a:endParaRPr lang="en-US" dirty="0"/>
          </a:p>
        </p:txBody>
      </p:sp>
    </p:spTree>
    <p:extLst>
      <p:ext uri="{BB962C8B-B14F-4D97-AF65-F5344CB8AC3E}">
        <p14:creationId xmlns:p14="http://schemas.microsoft.com/office/powerpoint/2010/main" val="3582566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Investing</a:t>
            </a:r>
            <a:endParaRPr lang="en-US" dirty="0"/>
          </a:p>
        </p:txBody>
      </p:sp>
      <p:sp>
        <p:nvSpPr>
          <p:cNvPr id="3" name="Content Placeholder 2"/>
          <p:cNvSpPr>
            <a:spLocks noGrp="1"/>
          </p:cNvSpPr>
          <p:nvPr>
            <p:ph idx="1"/>
          </p:nvPr>
        </p:nvSpPr>
        <p:spPr>
          <a:xfrm>
            <a:off x="549275" y="1600201"/>
            <a:ext cx="8379098" cy="5091918"/>
          </a:xfrm>
        </p:spPr>
        <p:txBody>
          <a:bodyPr>
            <a:normAutofit fontScale="85000" lnSpcReduction="20000"/>
          </a:bodyPr>
          <a:lstStyle/>
          <a:p>
            <a:r>
              <a:rPr lang="en-US" dirty="0" smtClean="0"/>
              <a:t>Saving Accounts</a:t>
            </a:r>
          </a:p>
          <a:p>
            <a:pPr lvl="1"/>
            <a:r>
              <a:rPr lang="en-US" dirty="0" smtClean="0"/>
              <a:t>Many Americans set aside a regular amount in a savings account each week or each month.</a:t>
            </a:r>
          </a:p>
          <a:p>
            <a:pPr lvl="1"/>
            <a:r>
              <a:rPr lang="en-US" dirty="0" smtClean="0"/>
              <a:t>“Paying yourself first”</a:t>
            </a:r>
          </a:p>
          <a:p>
            <a:pPr lvl="1"/>
            <a:r>
              <a:rPr lang="en-US" dirty="0" smtClean="0"/>
              <a:t>The bank pays interest on the money; your money earns money.</a:t>
            </a:r>
          </a:p>
          <a:p>
            <a:r>
              <a:rPr lang="en-US" dirty="0" smtClean="0"/>
              <a:t>Money market account </a:t>
            </a:r>
          </a:p>
          <a:p>
            <a:pPr lvl="1"/>
            <a:r>
              <a:rPr lang="en-US" dirty="0" smtClean="0"/>
              <a:t>Savings account that pays interest based on current interest rates</a:t>
            </a:r>
          </a:p>
          <a:p>
            <a:r>
              <a:rPr lang="en-US" dirty="0" smtClean="0"/>
              <a:t>Certificates of Deposits </a:t>
            </a:r>
          </a:p>
          <a:p>
            <a:pPr lvl="1"/>
            <a:r>
              <a:rPr lang="en-US" dirty="0" smtClean="0"/>
              <a:t>Banks and other financial institutions offer CDs.</a:t>
            </a:r>
          </a:p>
          <a:p>
            <a:pPr lvl="1"/>
            <a:r>
              <a:rPr lang="en-US" dirty="0" smtClean="0"/>
              <a:t>Savers that use CDs invest a certain amount of money for a specified amount of time</a:t>
            </a:r>
          </a:p>
          <a:p>
            <a:pPr lvl="1"/>
            <a:r>
              <a:rPr lang="en-US" dirty="0" smtClean="0"/>
              <a:t>The interest to be paid when the CD matures is set at the time of purchase and usually remains constant.</a:t>
            </a:r>
          </a:p>
          <a:p>
            <a:pPr lvl="1"/>
            <a:r>
              <a:rPr lang="en-US" dirty="0" smtClean="0"/>
              <a:t>If you withdraw your money before the end of the period, you have to pay a penalty. </a:t>
            </a:r>
          </a:p>
          <a:p>
            <a:pPr lvl="1"/>
            <a:endParaRPr lang="en-US" dirty="0" smtClean="0"/>
          </a:p>
          <a:p>
            <a:pPr marL="0" indent="0">
              <a:buNone/>
            </a:pPr>
            <a:endParaRPr lang="en-US" dirty="0"/>
          </a:p>
        </p:txBody>
      </p:sp>
    </p:spTree>
    <p:extLst>
      <p:ext uri="{BB962C8B-B14F-4D97-AF65-F5344CB8AC3E}">
        <p14:creationId xmlns:p14="http://schemas.microsoft.com/office/powerpoint/2010/main" val="218877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invest: Bonds </a:t>
            </a:r>
            <a:endParaRPr lang="en-US" dirty="0"/>
          </a:p>
        </p:txBody>
      </p:sp>
      <p:sp>
        <p:nvSpPr>
          <p:cNvPr id="3" name="Content Placeholder 2"/>
          <p:cNvSpPr>
            <a:spLocks noGrp="1"/>
          </p:cNvSpPr>
          <p:nvPr>
            <p:ph idx="1"/>
          </p:nvPr>
        </p:nvSpPr>
        <p:spPr>
          <a:xfrm>
            <a:off x="549275" y="1600200"/>
            <a:ext cx="8042276" cy="4940255"/>
          </a:xfrm>
        </p:spPr>
        <p:txBody>
          <a:bodyPr>
            <a:normAutofit/>
          </a:bodyPr>
          <a:lstStyle/>
          <a:p>
            <a:r>
              <a:rPr lang="en-US" dirty="0" smtClean="0"/>
              <a:t>Bonds are certificates of debt issued by governments and corporations to people who lend them money.</a:t>
            </a:r>
          </a:p>
          <a:p>
            <a:r>
              <a:rPr lang="en-US" dirty="0" smtClean="0"/>
              <a:t>Most bonds pay interest regularly. When the bond reaches maturity, bond holders get back the amount of their original investment. </a:t>
            </a:r>
          </a:p>
          <a:p>
            <a:r>
              <a:rPr lang="en-US" dirty="0" smtClean="0"/>
              <a:t>The US savings bond does not pay interest until the bond matures and you cash it in</a:t>
            </a:r>
            <a:r>
              <a:rPr lang="en-US" smtClean="0"/>
              <a:t>. </a:t>
            </a:r>
            <a:endParaRPr lang="en-US" dirty="0" smtClean="0"/>
          </a:p>
        </p:txBody>
      </p:sp>
    </p:spTree>
    <p:extLst>
      <p:ext uri="{BB962C8B-B14F-4D97-AF65-F5344CB8AC3E}">
        <p14:creationId xmlns:p14="http://schemas.microsoft.com/office/powerpoint/2010/main" val="1876267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invest: Stock</a:t>
            </a:r>
            <a:endParaRPr lang="en-US" dirty="0"/>
          </a:p>
        </p:txBody>
      </p:sp>
      <p:sp>
        <p:nvSpPr>
          <p:cNvPr id="3" name="Content Placeholder 2"/>
          <p:cNvSpPr>
            <a:spLocks noGrp="1"/>
          </p:cNvSpPr>
          <p:nvPr>
            <p:ph idx="1"/>
          </p:nvPr>
        </p:nvSpPr>
        <p:spPr>
          <a:xfrm>
            <a:off x="549275" y="1600200"/>
            <a:ext cx="8042276" cy="4978171"/>
          </a:xfrm>
        </p:spPr>
        <p:txBody>
          <a:bodyPr>
            <a:normAutofit fontScale="92500" lnSpcReduction="10000"/>
          </a:bodyPr>
          <a:lstStyle/>
          <a:p>
            <a:r>
              <a:rPr lang="en-US" dirty="0" smtClean="0"/>
              <a:t>Business organizations known as brokerage houses buy and sell various stocks for their customers.</a:t>
            </a:r>
          </a:p>
          <a:p>
            <a:pPr lvl="1"/>
            <a:r>
              <a:rPr lang="en-US" dirty="0" smtClean="0"/>
              <a:t>People employed by brokerage houses are brokers.</a:t>
            </a:r>
          </a:p>
          <a:p>
            <a:pPr lvl="1"/>
            <a:r>
              <a:rPr lang="en-US" dirty="0" smtClean="0"/>
              <a:t>Each brokerage house is a member of one or more stock exchanges.</a:t>
            </a:r>
          </a:p>
          <a:p>
            <a:r>
              <a:rPr lang="en-US" dirty="0" smtClean="0"/>
              <a:t>Millions of shares of stock are bought and sold every working day at a stock exchange. </a:t>
            </a:r>
          </a:p>
          <a:p>
            <a:r>
              <a:rPr lang="en-US" dirty="0" smtClean="0"/>
              <a:t>You should know a great deal about the stock market before buying stocks.</a:t>
            </a:r>
          </a:p>
          <a:p>
            <a:r>
              <a:rPr lang="en-US" dirty="0" smtClean="0"/>
              <a:t>Stock prices depend on expectations of how a company will perform in the future, making stocks a relatively risky investment.</a:t>
            </a:r>
          </a:p>
          <a:p>
            <a:pPr lvl="1"/>
            <a:r>
              <a:rPr lang="en-US" dirty="0" smtClean="0"/>
              <a:t>Although have the potential to provide great return.</a:t>
            </a:r>
            <a:endParaRPr lang="en-US" dirty="0"/>
          </a:p>
        </p:txBody>
      </p:sp>
    </p:spTree>
    <p:extLst>
      <p:ext uri="{BB962C8B-B14F-4D97-AF65-F5344CB8AC3E}">
        <p14:creationId xmlns:p14="http://schemas.microsoft.com/office/powerpoint/2010/main" val="653792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a:t>
            </a:r>
            <a:endParaRPr lang="en-US" dirty="0"/>
          </a:p>
        </p:txBody>
      </p:sp>
      <p:sp>
        <p:nvSpPr>
          <p:cNvPr id="3" name="Content Placeholder 2"/>
          <p:cNvSpPr>
            <a:spLocks noGrp="1"/>
          </p:cNvSpPr>
          <p:nvPr>
            <p:ph idx="1"/>
          </p:nvPr>
        </p:nvSpPr>
        <p:spPr>
          <a:xfrm>
            <a:off x="549275" y="1600200"/>
            <a:ext cx="8042276" cy="5257800"/>
          </a:xfrm>
        </p:spPr>
        <p:txBody>
          <a:bodyPr>
            <a:normAutofit fontScale="92500" lnSpcReduction="10000"/>
          </a:bodyPr>
          <a:lstStyle/>
          <a:p>
            <a:r>
              <a:rPr lang="en-US" dirty="0" smtClean="0"/>
              <a:t>People who buy stocks are taking a chance.</a:t>
            </a:r>
          </a:p>
          <a:p>
            <a:pPr lvl="1"/>
            <a:r>
              <a:rPr lang="en-US" dirty="0" smtClean="0"/>
              <a:t>If the value of a stock rises, you can sell it at a profit. Stocks may pay small dividends, or none at all. Also, the value of a stock may fall.</a:t>
            </a:r>
          </a:p>
          <a:p>
            <a:r>
              <a:rPr lang="en-US" dirty="0" smtClean="0"/>
              <a:t>To reduce risk, many people buy shares in a mutual fund.</a:t>
            </a:r>
          </a:p>
          <a:p>
            <a:pPr lvl="1"/>
            <a:r>
              <a:rPr lang="en-US" dirty="0" smtClean="0"/>
              <a:t>Mutual funds pool money from many investors to invest in stocks.</a:t>
            </a:r>
          </a:p>
          <a:p>
            <a:pPr lvl="1"/>
            <a:r>
              <a:rPr lang="en-US" dirty="0" smtClean="0"/>
              <a:t>Buy many different stocks, so risk from one stock is not that great.</a:t>
            </a:r>
          </a:p>
          <a:p>
            <a:r>
              <a:rPr lang="en-US" dirty="0" smtClean="0"/>
              <a:t>Money market funds are mutual funds that buy short term bonds.</a:t>
            </a:r>
          </a:p>
          <a:p>
            <a:pPr lvl="1"/>
            <a:r>
              <a:rPr lang="en-US" dirty="0" smtClean="0"/>
              <a:t>Can withdraw money at any time.</a:t>
            </a:r>
          </a:p>
          <a:p>
            <a:pPr lvl="1"/>
            <a:r>
              <a:rPr lang="en-US" dirty="0" smtClean="0"/>
              <a:t>Interest rates may rise or fall</a:t>
            </a:r>
          </a:p>
          <a:p>
            <a:pPr lvl="1"/>
            <a:r>
              <a:rPr lang="en-US" dirty="0" smtClean="0"/>
              <a:t>Not guaranteed by the government</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354575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 </a:t>
            </a:r>
            <a:endParaRPr lang="en-US" dirty="0"/>
          </a:p>
        </p:txBody>
      </p:sp>
      <p:sp>
        <p:nvSpPr>
          <p:cNvPr id="3" name="Subtitle 2"/>
          <p:cNvSpPr>
            <a:spLocks noGrp="1"/>
          </p:cNvSpPr>
          <p:nvPr>
            <p:ph type="subTitle" idx="1"/>
          </p:nvPr>
        </p:nvSpPr>
        <p:spPr/>
        <p:txBody>
          <a:bodyPr/>
          <a:lstStyle/>
          <a:p>
            <a:r>
              <a:rPr lang="en-US" dirty="0">
                <a:hlinkClick r:id="rId2"/>
              </a:rPr>
              <a:t>http://</a:t>
            </a:r>
            <a:r>
              <a:rPr lang="en-US" dirty="0" smtClean="0">
                <a:hlinkClick r:id="rId2"/>
              </a:rPr>
              <a:t>www.youtube.com/watch?v=bx_LWm6_6tA</a:t>
            </a:r>
            <a:endParaRPr lang="en-US" dirty="0" smtClean="0"/>
          </a:p>
          <a:p>
            <a:endParaRPr lang="en-US" dirty="0"/>
          </a:p>
        </p:txBody>
      </p:sp>
    </p:spTree>
    <p:extLst>
      <p:ext uri="{BB962C8B-B14F-4D97-AF65-F5344CB8AC3E}">
        <p14:creationId xmlns:p14="http://schemas.microsoft.com/office/powerpoint/2010/main" val="1927077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a:xfrm>
            <a:off x="549275" y="1600200"/>
            <a:ext cx="8042276" cy="4947763"/>
          </a:xfrm>
        </p:spPr>
        <p:txBody>
          <a:bodyPr/>
          <a:lstStyle/>
          <a:p>
            <a:r>
              <a:rPr lang="en-US" dirty="0" smtClean="0"/>
              <a:t>Consumers receive offers almost every day that sound too good to be true. </a:t>
            </a:r>
          </a:p>
          <a:p>
            <a:pPr lvl="1"/>
            <a:r>
              <a:rPr lang="en-US" dirty="0" smtClean="0"/>
              <a:t>Offers come through mail, telephone, email, and the internet. </a:t>
            </a:r>
          </a:p>
          <a:p>
            <a:r>
              <a:rPr lang="en-US" dirty="0" smtClean="0"/>
              <a:t>Scam artists have one goal in mind – to get your money. </a:t>
            </a:r>
          </a:p>
          <a:p>
            <a:r>
              <a:rPr lang="en-US" dirty="0" smtClean="0"/>
              <a:t>There are various types of consumer scams and fraudulent business practices. Fortunately, there are protections that exist and measures that you can take to protect yourself. </a:t>
            </a:r>
            <a:endParaRPr lang="en-US" dirty="0"/>
          </a:p>
        </p:txBody>
      </p:sp>
    </p:spTree>
    <p:extLst>
      <p:ext uri="{BB962C8B-B14F-4D97-AF65-F5344CB8AC3E}">
        <p14:creationId xmlns:p14="http://schemas.microsoft.com/office/powerpoint/2010/main" val="1725122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24224"/>
          </a:xfrm>
        </p:spPr>
        <p:txBody>
          <a:bodyPr/>
          <a:lstStyle/>
          <a:p>
            <a:r>
              <a:rPr lang="en-US" dirty="0" smtClean="0"/>
              <a:t>Fraud</a:t>
            </a:r>
            <a:endParaRPr lang="en-US" dirty="0"/>
          </a:p>
        </p:txBody>
      </p:sp>
      <p:sp>
        <p:nvSpPr>
          <p:cNvPr id="3" name="Content Placeholder 2"/>
          <p:cNvSpPr>
            <a:spLocks noGrp="1"/>
          </p:cNvSpPr>
          <p:nvPr>
            <p:ph sz="half" idx="1"/>
          </p:nvPr>
        </p:nvSpPr>
        <p:spPr>
          <a:xfrm>
            <a:off x="549275" y="1600201"/>
            <a:ext cx="3840480" cy="5007290"/>
          </a:xfrm>
        </p:spPr>
        <p:txBody>
          <a:bodyPr>
            <a:normAutofit lnSpcReduction="10000"/>
          </a:bodyPr>
          <a:lstStyle/>
          <a:p>
            <a:r>
              <a:rPr lang="en-US" b="1" dirty="0" smtClean="0"/>
              <a:t>Fraud </a:t>
            </a:r>
            <a:r>
              <a:rPr lang="en-US" dirty="0"/>
              <a:t>is deception by misrepresentation of material facts, or silence when good faith requires expression, resulting in material damage to one who relies on it and has the right to rely on it</a:t>
            </a:r>
            <a:r>
              <a:rPr lang="en-US" dirty="0" smtClean="0"/>
              <a:t>.</a:t>
            </a:r>
          </a:p>
          <a:p>
            <a:r>
              <a:rPr lang="en-US" dirty="0" smtClean="0"/>
              <a:t>Simply </a:t>
            </a:r>
            <a:r>
              <a:rPr lang="en-US" dirty="0"/>
              <a:t>stated, it is obtaining something of value from someone else through deceit.</a:t>
            </a:r>
            <a:endParaRPr lang="en-US" dirty="0" smtClean="0"/>
          </a:p>
          <a:p>
            <a:r>
              <a:rPr lang="en-US" dirty="0" smtClean="0"/>
              <a:t>Fraud is both a criminal act and a violation of civil law.</a:t>
            </a:r>
          </a:p>
          <a:p>
            <a:pPr lvl="1"/>
            <a:r>
              <a:rPr lang="en-US" dirty="0" smtClean="0"/>
              <a:t>The main distinction lies in the degree of proof required</a:t>
            </a:r>
          </a:p>
          <a:p>
            <a:endParaRPr lang="en-US" dirty="0" smtClean="0"/>
          </a:p>
          <a:p>
            <a:endParaRPr lang="en-US"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a:xfrm>
            <a:off x="4751071" y="1329435"/>
            <a:ext cx="3840480" cy="5278056"/>
          </a:xfrm>
        </p:spPr>
        <p:txBody>
          <a:bodyPr>
            <a:normAutofit lnSpcReduction="10000"/>
          </a:bodyPr>
          <a:lstStyle/>
          <a:p>
            <a:r>
              <a:rPr lang="en-US" dirty="0" smtClean="0"/>
              <a:t>Bait and switch</a:t>
            </a:r>
          </a:p>
          <a:p>
            <a:r>
              <a:rPr lang="en-US" dirty="0" smtClean="0"/>
              <a:t>Bankruptcy fraud</a:t>
            </a:r>
          </a:p>
          <a:p>
            <a:r>
              <a:rPr lang="en-US" dirty="0" smtClean="0"/>
              <a:t>Confidence trick</a:t>
            </a:r>
          </a:p>
          <a:p>
            <a:r>
              <a:rPr lang="en-US" dirty="0" smtClean="0"/>
              <a:t>Embezzlement</a:t>
            </a:r>
          </a:p>
          <a:p>
            <a:r>
              <a:rPr lang="en-US" dirty="0" smtClean="0"/>
              <a:t>False advertising </a:t>
            </a:r>
          </a:p>
          <a:p>
            <a:r>
              <a:rPr lang="en-US" dirty="0" smtClean="0"/>
              <a:t>False billing</a:t>
            </a:r>
          </a:p>
          <a:p>
            <a:r>
              <a:rPr lang="en-US" dirty="0" smtClean="0"/>
              <a:t>Forgery</a:t>
            </a:r>
          </a:p>
          <a:p>
            <a:r>
              <a:rPr lang="en-US" dirty="0" smtClean="0"/>
              <a:t>Identity theft</a:t>
            </a:r>
          </a:p>
          <a:p>
            <a:r>
              <a:rPr lang="en-US" dirty="0" smtClean="0"/>
              <a:t>Insurance fraud</a:t>
            </a:r>
          </a:p>
          <a:p>
            <a:r>
              <a:rPr lang="en-US" dirty="0" err="1" smtClean="0"/>
              <a:t>Ponzi</a:t>
            </a:r>
            <a:r>
              <a:rPr lang="en-US" dirty="0" smtClean="0"/>
              <a:t> scheme</a:t>
            </a:r>
          </a:p>
          <a:p>
            <a:r>
              <a:rPr lang="en-US" dirty="0" smtClean="0"/>
              <a:t>Security fraud </a:t>
            </a:r>
          </a:p>
          <a:p>
            <a:endParaRPr lang="en-US" dirty="0" smtClean="0"/>
          </a:p>
        </p:txBody>
      </p:sp>
    </p:spTree>
    <p:extLst>
      <p:ext uri="{BB962C8B-B14F-4D97-AF65-F5344CB8AC3E}">
        <p14:creationId xmlns:p14="http://schemas.microsoft.com/office/powerpoint/2010/main" val="1578326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575427"/>
            <a:ext cx="8042276" cy="6051906"/>
          </a:xfrm>
        </p:spPr>
        <p:txBody>
          <a:bodyPr>
            <a:normAutofit/>
          </a:bodyPr>
          <a:lstStyle/>
          <a:p>
            <a:r>
              <a:rPr lang="en-US" dirty="0" smtClean="0"/>
              <a:t>The Federal Trade Commission conducted a study about consumer fraud in the United States. </a:t>
            </a:r>
          </a:p>
          <a:p>
            <a:r>
              <a:rPr lang="en-US" dirty="0" smtClean="0"/>
              <a:t>The following are the top fraudulent activities as reported by consumers:</a:t>
            </a:r>
          </a:p>
          <a:p>
            <a:pPr lvl="1"/>
            <a:r>
              <a:rPr lang="en-US" dirty="0" smtClean="0"/>
              <a:t>Advance-fee loan scams</a:t>
            </a:r>
          </a:p>
          <a:p>
            <a:pPr lvl="1"/>
            <a:r>
              <a:rPr lang="en-US" dirty="0" smtClean="0"/>
              <a:t>Buyers clubs</a:t>
            </a:r>
          </a:p>
          <a:p>
            <a:pPr lvl="1"/>
            <a:r>
              <a:rPr lang="en-US" dirty="0" smtClean="0"/>
              <a:t>Credit card insurance</a:t>
            </a:r>
          </a:p>
          <a:p>
            <a:pPr lvl="1"/>
            <a:r>
              <a:rPr lang="en-US" dirty="0" smtClean="0"/>
              <a:t>Credit repair</a:t>
            </a:r>
          </a:p>
          <a:p>
            <a:pPr lvl="1"/>
            <a:r>
              <a:rPr lang="en-US" dirty="0" smtClean="0"/>
              <a:t>Prize promotions</a:t>
            </a:r>
          </a:p>
          <a:p>
            <a:pPr lvl="1"/>
            <a:r>
              <a:rPr lang="en-US" dirty="0" smtClean="0"/>
              <a:t>Internet schemes </a:t>
            </a:r>
          </a:p>
          <a:p>
            <a:pPr lvl="1"/>
            <a:r>
              <a:rPr lang="en-US" dirty="0" smtClean="0"/>
              <a:t>Pyramid schemes </a:t>
            </a:r>
          </a:p>
          <a:p>
            <a:pPr lvl="1"/>
            <a:r>
              <a:rPr lang="en-US" dirty="0" smtClean="0"/>
              <a:t>Information services</a:t>
            </a:r>
          </a:p>
          <a:p>
            <a:pPr lvl="1"/>
            <a:r>
              <a:rPr lang="en-US" dirty="0" smtClean="0"/>
              <a:t>Government job offers</a:t>
            </a:r>
          </a:p>
          <a:p>
            <a:pPr lvl="1"/>
            <a:r>
              <a:rPr lang="en-US" dirty="0" smtClean="0"/>
              <a:t>Business opportunities </a:t>
            </a:r>
          </a:p>
          <a:p>
            <a:endParaRPr lang="en-US" dirty="0"/>
          </a:p>
        </p:txBody>
      </p:sp>
    </p:spTree>
    <p:extLst>
      <p:ext uri="{BB962C8B-B14F-4D97-AF65-F5344CB8AC3E}">
        <p14:creationId xmlns:p14="http://schemas.microsoft.com/office/powerpoint/2010/main" val="767662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Decisions</a:t>
            </a:r>
            <a:endParaRPr lang="en-US" dirty="0"/>
          </a:p>
        </p:txBody>
      </p:sp>
      <p:sp>
        <p:nvSpPr>
          <p:cNvPr id="3" name="Content Placeholder 2"/>
          <p:cNvSpPr>
            <a:spLocks noGrp="1"/>
          </p:cNvSpPr>
          <p:nvPr>
            <p:ph idx="1"/>
          </p:nvPr>
        </p:nvSpPr>
        <p:spPr>
          <a:xfrm>
            <a:off x="549275" y="1600200"/>
            <a:ext cx="8042276" cy="4940255"/>
          </a:xfrm>
        </p:spPr>
        <p:txBody>
          <a:bodyPr>
            <a:normAutofit/>
          </a:bodyPr>
          <a:lstStyle/>
          <a:p>
            <a:r>
              <a:rPr lang="en-US" dirty="0" smtClean="0"/>
              <a:t>The choices that people make have benefits, costs, risks, and future consequences.</a:t>
            </a:r>
          </a:p>
          <a:p>
            <a:pPr lvl="1"/>
            <a:r>
              <a:rPr lang="en-US" dirty="0" smtClean="0"/>
              <a:t>Benefits: a good or helpful result </a:t>
            </a:r>
          </a:p>
          <a:p>
            <a:pPr lvl="1"/>
            <a:r>
              <a:rPr lang="en-US" b="1" dirty="0" smtClean="0"/>
              <a:t>Costs</a:t>
            </a:r>
            <a:r>
              <a:rPr lang="en-US" dirty="0" smtClean="0"/>
              <a:t>: cost of the next best use of your time or money when you chose to do one thing rather than another</a:t>
            </a:r>
          </a:p>
          <a:p>
            <a:pPr lvl="1"/>
            <a:r>
              <a:rPr lang="en-US" dirty="0" smtClean="0"/>
              <a:t>Risks: higher expenditures than expected</a:t>
            </a:r>
          </a:p>
          <a:p>
            <a:r>
              <a:rPr lang="en-US" dirty="0" smtClean="0"/>
              <a:t>An individual’s financial plan and goals are affected by many different factors. </a:t>
            </a:r>
          </a:p>
          <a:p>
            <a:r>
              <a:rPr lang="en-US" dirty="0" smtClean="0"/>
              <a:t>These factors include: education, income, career, and life choices. </a:t>
            </a:r>
          </a:p>
        </p:txBody>
      </p:sp>
    </p:spTree>
    <p:extLst>
      <p:ext uri="{BB962C8B-B14F-4D97-AF65-F5344CB8AC3E}">
        <p14:creationId xmlns:p14="http://schemas.microsoft.com/office/powerpoint/2010/main" val="25694721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96846"/>
            <a:ext cx="8042276" cy="6151117"/>
          </a:xfrm>
        </p:spPr>
        <p:txBody>
          <a:bodyPr>
            <a:normAutofit lnSpcReduction="10000"/>
          </a:bodyPr>
          <a:lstStyle/>
          <a:p>
            <a:r>
              <a:rPr lang="en-US" b="1" dirty="0" smtClean="0"/>
              <a:t>Bait </a:t>
            </a:r>
            <a:r>
              <a:rPr lang="en-US" b="1" dirty="0"/>
              <a:t>and switch. </a:t>
            </a:r>
            <a:r>
              <a:rPr lang="en-US" dirty="0"/>
              <a:t>Business advertises a product at a low price, but offers a more expensive product when you go to buy it. The lower priced item never </a:t>
            </a:r>
            <a:r>
              <a:rPr lang="en-US" dirty="0" smtClean="0"/>
              <a:t>existed, it was used to “bait” you. </a:t>
            </a:r>
            <a:endParaRPr lang="en-US" dirty="0"/>
          </a:p>
          <a:p>
            <a:r>
              <a:rPr lang="en-US" b="1" dirty="0" smtClean="0"/>
              <a:t>Bankruptcy </a:t>
            </a:r>
            <a:r>
              <a:rPr lang="en-US" b="1" dirty="0"/>
              <a:t>fraud. </a:t>
            </a:r>
            <a:r>
              <a:rPr lang="en-US" dirty="0"/>
              <a:t>Making false claims when filing bankruptcy. </a:t>
            </a:r>
            <a:endParaRPr lang="en-US" dirty="0" smtClean="0"/>
          </a:p>
          <a:p>
            <a:r>
              <a:rPr lang="en-US" b="1" dirty="0" smtClean="0"/>
              <a:t>Confidence </a:t>
            </a:r>
            <a:r>
              <a:rPr lang="en-US" b="1" dirty="0"/>
              <a:t>trick or confidence game. </a:t>
            </a:r>
            <a:r>
              <a:rPr lang="en-US" dirty="0"/>
              <a:t>Also known as a con, scam, </a:t>
            </a:r>
            <a:r>
              <a:rPr lang="en-US" dirty="0" smtClean="0"/>
              <a:t>swindle, </a:t>
            </a:r>
            <a:r>
              <a:rPr lang="en-US" dirty="0"/>
              <a:t>or scheme. An attempt to swindle you by gaining your confidence. </a:t>
            </a:r>
          </a:p>
          <a:p>
            <a:r>
              <a:rPr lang="en-US" b="1" dirty="0" smtClean="0"/>
              <a:t>Embezzlement</a:t>
            </a:r>
            <a:r>
              <a:rPr lang="en-US" b="1" dirty="0"/>
              <a:t>. </a:t>
            </a:r>
            <a:r>
              <a:rPr lang="en-US" dirty="0"/>
              <a:t>Taking money that is not yours; may range from small amounts to large amounts taken from your employer. </a:t>
            </a:r>
            <a:endParaRPr lang="en-US" dirty="0" smtClean="0"/>
          </a:p>
          <a:p>
            <a:r>
              <a:rPr lang="en-US" b="1" dirty="0" smtClean="0"/>
              <a:t>False </a:t>
            </a:r>
            <a:r>
              <a:rPr lang="en-US" b="1" dirty="0"/>
              <a:t>advertising. </a:t>
            </a:r>
            <a:r>
              <a:rPr lang="en-US" dirty="0"/>
              <a:t>Making false claims or statements in advertising to persuade you to buy a certain product. </a:t>
            </a:r>
          </a:p>
          <a:p>
            <a:endParaRPr lang="en-US" dirty="0"/>
          </a:p>
          <a:p>
            <a:endParaRPr lang="en-US" dirty="0"/>
          </a:p>
        </p:txBody>
      </p:sp>
    </p:spTree>
    <p:extLst>
      <p:ext uri="{BB962C8B-B14F-4D97-AF65-F5344CB8AC3E}">
        <p14:creationId xmlns:p14="http://schemas.microsoft.com/office/powerpoint/2010/main" val="3672986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16689"/>
            <a:ext cx="8042276" cy="6210644"/>
          </a:xfrm>
        </p:spPr>
        <p:txBody>
          <a:bodyPr>
            <a:normAutofit fontScale="92500" lnSpcReduction="20000"/>
          </a:bodyPr>
          <a:lstStyle/>
          <a:p>
            <a:r>
              <a:rPr lang="en-US" b="1" dirty="0" smtClean="0"/>
              <a:t>False </a:t>
            </a:r>
            <a:r>
              <a:rPr lang="en-US" b="1" dirty="0"/>
              <a:t>billing. </a:t>
            </a:r>
            <a:r>
              <a:rPr lang="en-US" dirty="0"/>
              <a:t>Requesting payment from someone for a product or services without fulfilling the deal; may include fake renewal notices or other seemingly legitimate services. </a:t>
            </a:r>
            <a:endParaRPr lang="en-US" dirty="0" smtClean="0"/>
          </a:p>
          <a:p>
            <a:r>
              <a:rPr lang="en-US" b="1" dirty="0" smtClean="0"/>
              <a:t>Forgery</a:t>
            </a:r>
            <a:r>
              <a:rPr lang="en-US" b="1" dirty="0"/>
              <a:t>. </a:t>
            </a:r>
            <a:r>
              <a:rPr lang="en-US" dirty="0"/>
              <a:t>Creating fake documents and signatures. </a:t>
            </a:r>
            <a:endParaRPr lang="en-US" dirty="0" smtClean="0"/>
          </a:p>
          <a:p>
            <a:r>
              <a:rPr lang="en-US" b="1" dirty="0" smtClean="0"/>
              <a:t>Identity </a:t>
            </a:r>
            <a:r>
              <a:rPr lang="en-US" b="1" dirty="0"/>
              <a:t>theft. </a:t>
            </a:r>
            <a:r>
              <a:rPr lang="en-US" dirty="0"/>
              <a:t>Stealing money or getting other benefits by pretending to be someone </a:t>
            </a:r>
            <a:r>
              <a:rPr lang="en-US" dirty="0" smtClean="0"/>
              <a:t>else.</a:t>
            </a:r>
          </a:p>
          <a:p>
            <a:r>
              <a:rPr lang="en-US" b="1" dirty="0" smtClean="0"/>
              <a:t>Insurance </a:t>
            </a:r>
            <a:r>
              <a:rPr lang="en-US" b="1" dirty="0"/>
              <a:t>fraud or false insurance claims. </a:t>
            </a:r>
            <a:r>
              <a:rPr lang="en-US" dirty="0"/>
              <a:t>Fake insurance claims to get money from an insurance company that is not warranted. </a:t>
            </a:r>
            <a:endParaRPr lang="en-US" dirty="0" smtClean="0"/>
          </a:p>
          <a:p>
            <a:r>
              <a:rPr lang="en-US" b="1" dirty="0" err="1" smtClean="0"/>
              <a:t>Ponzi</a:t>
            </a:r>
            <a:r>
              <a:rPr lang="en-US" b="1" dirty="0" smtClean="0"/>
              <a:t> </a:t>
            </a:r>
            <a:r>
              <a:rPr lang="en-US" b="1" dirty="0"/>
              <a:t>scheme. </a:t>
            </a:r>
            <a:r>
              <a:rPr lang="en-US" dirty="0"/>
              <a:t>Promises investors abnormally high profits from the money </a:t>
            </a:r>
            <a:r>
              <a:rPr lang="en-US" dirty="0" smtClean="0"/>
              <a:t>they invest. The </a:t>
            </a:r>
            <a:r>
              <a:rPr lang="en-US" dirty="0"/>
              <a:t>system is doomed to collapse because there are little or no underlying earnings from the money received by the promoter. Also known as a Pyramid scheme. </a:t>
            </a:r>
            <a:endParaRPr lang="en-US" dirty="0" smtClean="0"/>
          </a:p>
          <a:p>
            <a:r>
              <a:rPr lang="en-US" b="1" dirty="0" smtClean="0"/>
              <a:t>Security </a:t>
            </a:r>
            <a:r>
              <a:rPr lang="en-US" b="1" dirty="0"/>
              <a:t>fraud. </a:t>
            </a:r>
            <a:r>
              <a:rPr lang="en-US" dirty="0"/>
              <a:t>Artificially inflating the price of a stock with false and misleading statements. The goal is to sell stock that has little value at a high price. </a:t>
            </a:r>
          </a:p>
          <a:p>
            <a:endParaRPr lang="en-US" dirty="0"/>
          </a:p>
          <a:p>
            <a:endParaRPr lang="en-US" dirty="0"/>
          </a:p>
          <a:p>
            <a:endParaRPr lang="en-US" dirty="0"/>
          </a:p>
        </p:txBody>
      </p:sp>
    </p:spTree>
    <p:extLst>
      <p:ext uri="{BB962C8B-B14F-4D97-AF65-F5344CB8AC3E}">
        <p14:creationId xmlns:p14="http://schemas.microsoft.com/office/powerpoint/2010/main" val="42917081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Theft</a:t>
            </a:r>
            <a:endParaRPr lang="en-US" dirty="0"/>
          </a:p>
        </p:txBody>
      </p:sp>
      <p:sp>
        <p:nvSpPr>
          <p:cNvPr id="3" name="Content Placeholder 2"/>
          <p:cNvSpPr>
            <a:spLocks noGrp="1"/>
          </p:cNvSpPr>
          <p:nvPr>
            <p:ph idx="1"/>
          </p:nvPr>
        </p:nvSpPr>
        <p:spPr/>
        <p:txBody>
          <a:bodyPr/>
          <a:lstStyle/>
          <a:p>
            <a:r>
              <a:rPr lang="en-US" dirty="0" smtClean="0"/>
              <a:t>Identity theft is one of the fastest growing crimes in the world and can be one of the most costly problems faced by consumers. </a:t>
            </a:r>
          </a:p>
          <a:p>
            <a:r>
              <a:rPr lang="en-US" dirty="0" smtClean="0"/>
              <a:t>Identity theft means someone uses your personal information without your permission.</a:t>
            </a:r>
          </a:p>
          <a:p>
            <a:r>
              <a:rPr lang="en-US" dirty="0" smtClean="0"/>
              <a:t>Although no one is immune from identity theft, young people are frequently targeted due to their limited experience in handling financial matters. </a:t>
            </a:r>
            <a:endParaRPr lang="en-US" dirty="0"/>
          </a:p>
        </p:txBody>
      </p:sp>
    </p:spTree>
    <p:extLst>
      <p:ext uri="{BB962C8B-B14F-4D97-AF65-F5344CB8AC3E}">
        <p14:creationId xmlns:p14="http://schemas.microsoft.com/office/powerpoint/2010/main" val="18545846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Used </a:t>
            </a:r>
            <a:endParaRPr lang="en-US" dirty="0"/>
          </a:p>
        </p:txBody>
      </p:sp>
      <p:sp>
        <p:nvSpPr>
          <p:cNvPr id="3" name="Content Placeholder 2"/>
          <p:cNvSpPr>
            <a:spLocks noGrp="1"/>
          </p:cNvSpPr>
          <p:nvPr>
            <p:ph idx="1"/>
          </p:nvPr>
        </p:nvSpPr>
        <p:spPr>
          <a:xfrm>
            <a:off x="549275" y="1600200"/>
            <a:ext cx="8042276" cy="5066817"/>
          </a:xfrm>
        </p:spPr>
        <p:txBody>
          <a:bodyPr>
            <a:normAutofit fontScale="77500" lnSpcReduction="20000"/>
          </a:bodyPr>
          <a:lstStyle/>
          <a:p>
            <a:r>
              <a:rPr lang="en-US" sz="2900" b="1" dirty="0" smtClean="0"/>
              <a:t>Dumpster </a:t>
            </a:r>
            <a:r>
              <a:rPr lang="en-US" sz="2900" b="1" dirty="0"/>
              <a:t>Diving. </a:t>
            </a:r>
            <a:r>
              <a:rPr lang="en-US" sz="2900" dirty="0"/>
              <a:t>They simply rummage through your trash looking for bills or other paper with your personal information on it. </a:t>
            </a:r>
            <a:endParaRPr lang="en-US" sz="2900" dirty="0" smtClean="0"/>
          </a:p>
          <a:p>
            <a:r>
              <a:rPr lang="en-US" sz="2900" b="1" dirty="0" smtClean="0"/>
              <a:t>Skimming</a:t>
            </a:r>
            <a:r>
              <a:rPr lang="en-US" sz="2900" b="1" dirty="0"/>
              <a:t>. </a:t>
            </a:r>
            <a:r>
              <a:rPr lang="en-US" sz="2900" dirty="0"/>
              <a:t>They steal credit card or debit card numbers with a special device when processing your card. </a:t>
            </a:r>
            <a:endParaRPr lang="en-US" sz="2900" dirty="0" smtClean="0"/>
          </a:p>
          <a:p>
            <a:r>
              <a:rPr lang="en-US" sz="2900" b="1" dirty="0" smtClean="0"/>
              <a:t>Phishing</a:t>
            </a:r>
            <a:r>
              <a:rPr lang="en-US" sz="2900" b="1" dirty="0"/>
              <a:t>. </a:t>
            </a:r>
            <a:r>
              <a:rPr lang="en-US" sz="2900" dirty="0"/>
              <a:t>They pretend to be banks, the IRS or some other organization and send you an email or a letter (or even make a phone call) asking for personal information. </a:t>
            </a:r>
          </a:p>
          <a:p>
            <a:r>
              <a:rPr lang="en-US" sz="2900" b="1" dirty="0" smtClean="0"/>
              <a:t>Changing </a:t>
            </a:r>
            <a:r>
              <a:rPr lang="en-US" sz="2900" b="1" dirty="0"/>
              <a:t>Your Address. </a:t>
            </a:r>
            <a:r>
              <a:rPr lang="en-US" sz="2900" dirty="0"/>
              <a:t>They complete a change of address card, creating a new address for you so they can receive your billing statements. Once they have the statements, they can access your account. </a:t>
            </a:r>
            <a:endParaRPr lang="en-US" sz="2900" dirty="0" smtClean="0"/>
          </a:p>
          <a:p>
            <a:endParaRPr lang="en-US" dirty="0"/>
          </a:p>
        </p:txBody>
      </p:sp>
    </p:spTree>
    <p:extLst>
      <p:ext uri="{BB962C8B-B14F-4D97-AF65-F5344CB8AC3E}">
        <p14:creationId xmlns:p14="http://schemas.microsoft.com/office/powerpoint/2010/main" val="24080104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Used</a:t>
            </a:r>
            <a:endParaRPr lang="en-US" dirty="0"/>
          </a:p>
        </p:txBody>
      </p:sp>
      <p:sp>
        <p:nvSpPr>
          <p:cNvPr id="3" name="Content Placeholder 2"/>
          <p:cNvSpPr>
            <a:spLocks noGrp="1"/>
          </p:cNvSpPr>
          <p:nvPr>
            <p:ph idx="1"/>
          </p:nvPr>
        </p:nvSpPr>
        <p:spPr>
          <a:xfrm>
            <a:off x="549275" y="1600200"/>
            <a:ext cx="8042276" cy="4808867"/>
          </a:xfrm>
        </p:spPr>
        <p:txBody>
          <a:bodyPr>
            <a:normAutofit fontScale="92500" lnSpcReduction="20000"/>
          </a:bodyPr>
          <a:lstStyle/>
          <a:p>
            <a:r>
              <a:rPr lang="en-US" b="1" dirty="0" smtClean="0"/>
              <a:t>Stealing</a:t>
            </a:r>
            <a:r>
              <a:rPr lang="en-US" dirty="0"/>
              <a:t>. They steal billfolds, purses, and even mail in your mailbox (bank statements, credit card statements, preapproved credit offers, new checks, or tax information </a:t>
            </a:r>
            <a:r>
              <a:rPr lang="en-US" dirty="0" smtClean="0"/>
              <a:t>—anything </a:t>
            </a:r>
            <a:r>
              <a:rPr lang="en-US" dirty="0"/>
              <a:t>with your personal information). They may also take personnel records or bribe employees, who have access, to give them your information. </a:t>
            </a:r>
            <a:endParaRPr lang="en-US" dirty="0" smtClean="0"/>
          </a:p>
          <a:p>
            <a:r>
              <a:rPr lang="en-US" b="1" dirty="0" smtClean="0"/>
              <a:t>Pretexting</a:t>
            </a:r>
            <a:r>
              <a:rPr lang="en-US" b="1" dirty="0"/>
              <a:t>. </a:t>
            </a:r>
            <a:r>
              <a:rPr lang="en-US" dirty="0"/>
              <a:t>They use false information to get your personal information from financial institutions, telephone companies, and other sources. They pretend to be you to get the information; then they either use it against you or sell it someone else to use. </a:t>
            </a:r>
            <a:endParaRPr lang="en-US" dirty="0" smtClean="0"/>
          </a:p>
          <a:p>
            <a:r>
              <a:rPr lang="en-US" b="1" dirty="0" smtClean="0"/>
              <a:t>Hacking</a:t>
            </a:r>
            <a:r>
              <a:rPr lang="en-US" b="1" dirty="0"/>
              <a:t>. </a:t>
            </a:r>
            <a:r>
              <a:rPr lang="en-US" dirty="0"/>
              <a:t>They may hack into your computer or another computer system, including schools, credit card companies, and other places maintaining personal information. </a:t>
            </a:r>
          </a:p>
          <a:p>
            <a:endParaRPr lang="en-US" dirty="0"/>
          </a:p>
        </p:txBody>
      </p:sp>
    </p:spTree>
    <p:extLst>
      <p:ext uri="{BB962C8B-B14F-4D97-AF65-F5344CB8AC3E}">
        <p14:creationId xmlns:p14="http://schemas.microsoft.com/office/powerpoint/2010/main" val="35234678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Telemarketer Fraud</a:t>
            </a:r>
            <a:endParaRPr lang="en-US" dirty="0"/>
          </a:p>
        </p:txBody>
      </p:sp>
      <p:sp>
        <p:nvSpPr>
          <p:cNvPr id="3" name="Content Placeholder 2"/>
          <p:cNvSpPr>
            <a:spLocks noGrp="1"/>
          </p:cNvSpPr>
          <p:nvPr>
            <p:ph idx="1"/>
          </p:nvPr>
        </p:nvSpPr>
        <p:spPr>
          <a:xfrm>
            <a:off x="549275" y="1600200"/>
            <a:ext cx="8042276" cy="4729497"/>
          </a:xfrm>
        </p:spPr>
        <p:txBody>
          <a:bodyPr/>
          <a:lstStyle/>
          <a:p>
            <a:r>
              <a:rPr lang="en-US" dirty="0" smtClean="0"/>
              <a:t>Phone con artists frequently know information about the person they are calling.</a:t>
            </a:r>
          </a:p>
          <a:p>
            <a:r>
              <a:rPr lang="en-US" dirty="0" smtClean="0"/>
              <a:t>Sales pitches from unknown callers should always be researched before investing.</a:t>
            </a:r>
          </a:p>
          <a:p>
            <a:r>
              <a:rPr lang="en-US" dirty="0" smtClean="0"/>
              <a:t>Phone swindlers are good at sounding as though they represent a legitimate business. They offer investments, describe employment opportunities, and other advantageous financial scenarios. </a:t>
            </a:r>
          </a:p>
          <a:p>
            <a:r>
              <a:rPr lang="en-US" dirty="0" smtClean="0"/>
              <a:t>Fraudulent sales callers are usually skilled liars and excellent at deceit.</a:t>
            </a:r>
            <a:endParaRPr lang="en-US" dirty="0"/>
          </a:p>
        </p:txBody>
      </p:sp>
    </p:spTree>
    <p:extLst>
      <p:ext uri="{BB962C8B-B14F-4D97-AF65-F5344CB8AC3E}">
        <p14:creationId xmlns:p14="http://schemas.microsoft.com/office/powerpoint/2010/main" val="5006568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telemarketer </a:t>
            </a:r>
            <a:r>
              <a:rPr lang="en-US" dirty="0"/>
              <a:t>f</a:t>
            </a:r>
            <a:r>
              <a:rPr lang="en-US" dirty="0" smtClean="0"/>
              <a:t>raud characteristics</a:t>
            </a:r>
            <a:endParaRPr lang="en-US" dirty="0"/>
          </a:p>
        </p:txBody>
      </p:sp>
      <p:sp>
        <p:nvSpPr>
          <p:cNvPr id="3" name="Content Placeholder 2"/>
          <p:cNvSpPr>
            <a:spLocks noGrp="1"/>
          </p:cNvSpPr>
          <p:nvPr>
            <p:ph idx="1"/>
          </p:nvPr>
        </p:nvSpPr>
        <p:spPr>
          <a:xfrm>
            <a:off x="549275" y="1600201"/>
            <a:ext cx="8042276" cy="4789024"/>
          </a:xfrm>
        </p:spPr>
        <p:txBody>
          <a:bodyPr/>
          <a:lstStyle/>
          <a:p>
            <a:r>
              <a:rPr lang="en-US" dirty="0" smtClean="0"/>
              <a:t>Sales pitch about little risk and high return</a:t>
            </a:r>
          </a:p>
          <a:p>
            <a:r>
              <a:rPr lang="en-US" dirty="0" smtClean="0"/>
              <a:t>Demand for immediate action</a:t>
            </a:r>
          </a:p>
          <a:p>
            <a:r>
              <a:rPr lang="en-US" dirty="0" smtClean="0"/>
              <a:t>No disclosure of street address</a:t>
            </a:r>
          </a:p>
          <a:p>
            <a:r>
              <a:rPr lang="en-US" dirty="0" smtClean="0"/>
              <a:t>No use of U.S. mail system – use overnight delivery services</a:t>
            </a:r>
          </a:p>
          <a:p>
            <a:r>
              <a:rPr lang="en-US" dirty="0" smtClean="0"/>
              <a:t>Stalling suspicious investors through letters providing numerous reasons for delay of return</a:t>
            </a:r>
          </a:p>
          <a:p>
            <a:r>
              <a:rPr lang="en-US" dirty="0" smtClean="0"/>
              <a:t>Pulling a vanishing act</a:t>
            </a:r>
            <a:endParaRPr lang="en-US" dirty="0"/>
          </a:p>
        </p:txBody>
      </p:sp>
    </p:spTree>
    <p:extLst>
      <p:ext uri="{BB962C8B-B14F-4D97-AF65-F5344CB8AC3E}">
        <p14:creationId xmlns:p14="http://schemas.microsoft.com/office/powerpoint/2010/main" val="41582404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Protection</a:t>
            </a:r>
            <a:endParaRPr lang="en-US" dirty="0"/>
          </a:p>
        </p:txBody>
      </p:sp>
      <p:sp>
        <p:nvSpPr>
          <p:cNvPr id="3" name="Content Placeholder 2"/>
          <p:cNvSpPr>
            <a:spLocks noGrp="1"/>
          </p:cNvSpPr>
          <p:nvPr>
            <p:ph idx="1"/>
          </p:nvPr>
        </p:nvSpPr>
        <p:spPr>
          <a:xfrm>
            <a:off x="549275" y="1600200"/>
            <a:ext cx="8042276" cy="5257799"/>
          </a:xfrm>
        </p:spPr>
        <p:txBody>
          <a:bodyPr>
            <a:normAutofit lnSpcReduction="10000"/>
          </a:bodyPr>
          <a:lstStyle/>
          <a:p>
            <a:r>
              <a:rPr lang="en-US" dirty="0" smtClean="0"/>
              <a:t>Most investors are at risk of becoming victims because they lack information about investment choices and are unaware of how to evaluate their investment choices. </a:t>
            </a:r>
          </a:p>
          <a:p>
            <a:r>
              <a:rPr lang="en-US" dirty="0" smtClean="0"/>
              <a:t>An informed investor understands the importance of research and uses this information in their investing decisions. </a:t>
            </a:r>
          </a:p>
          <a:p>
            <a:r>
              <a:rPr lang="en-US" dirty="0" smtClean="0"/>
              <a:t>You should always do research prior to investing. This includes researching and consulting a professional, contacting state securities regulator, and other various websites. </a:t>
            </a:r>
          </a:p>
          <a:p>
            <a:pPr lvl="1"/>
            <a:r>
              <a:rPr lang="en-US" dirty="0" smtClean="0"/>
              <a:t>North American Securities Administrators Association</a:t>
            </a:r>
          </a:p>
          <a:p>
            <a:pPr lvl="1"/>
            <a:r>
              <a:rPr lang="en-US" dirty="0" smtClean="0">
                <a:hlinkClick r:id="rId2"/>
              </a:rPr>
              <a:t>FBI Common Fraud Schemes </a:t>
            </a:r>
            <a:endParaRPr lang="en-US" dirty="0" smtClean="0"/>
          </a:p>
          <a:p>
            <a:pPr lvl="1"/>
            <a:r>
              <a:rPr lang="en-US" dirty="0" smtClean="0">
                <a:hlinkClick r:id="rId3"/>
              </a:rPr>
              <a:t>Internet Crime Complaint Center</a:t>
            </a:r>
            <a:endParaRPr lang="en-US" dirty="0" smtClean="0"/>
          </a:p>
          <a:p>
            <a:pPr lvl="1"/>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4248598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Protection</a:t>
            </a:r>
            <a:endParaRPr lang="en-US" dirty="0"/>
          </a:p>
        </p:txBody>
      </p:sp>
      <p:sp>
        <p:nvSpPr>
          <p:cNvPr id="3" name="Content Placeholder 2"/>
          <p:cNvSpPr>
            <a:spLocks noGrp="1"/>
          </p:cNvSpPr>
          <p:nvPr>
            <p:ph idx="1"/>
          </p:nvPr>
        </p:nvSpPr>
        <p:spPr>
          <a:xfrm>
            <a:off x="549275" y="1600201"/>
            <a:ext cx="8042276" cy="4868394"/>
          </a:xfrm>
        </p:spPr>
        <p:txBody>
          <a:bodyPr>
            <a:normAutofit/>
          </a:bodyPr>
          <a:lstStyle/>
          <a:p>
            <a:r>
              <a:rPr lang="en-US" dirty="0" smtClean="0"/>
              <a:t>Ways </a:t>
            </a:r>
            <a:r>
              <a:rPr lang="en-US" dirty="0"/>
              <a:t>consumers can protect themselves include:</a:t>
            </a:r>
          </a:p>
          <a:p>
            <a:pPr lvl="1"/>
            <a:r>
              <a:rPr lang="en-US" dirty="0" smtClean="0"/>
              <a:t>Stop and think before acting</a:t>
            </a:r>
          </a:p>
          <a:p>
            <a:pPr lvl="2"/>
            <a:r>
              <a:rPr lang="en-US" dirty="0"/>
              <a:t>Do not disclose personal information to any non-reputable </a:t>
            </a:r>
            <a:r>
              <a:rPr lang="en-US" dirty="0" smtClean="0"/>
              <a:t>sources</a:t>
            </a:r>
          </a:p>
          <a:p>
            <a:pPr lvl="2"/>
            <a:r>
              <a:rPr lang="en-US" dirty="0" smtClean="0"/>
              <a:t>Remember the person on the other end is a sales person</a:t>
            </a:r>
          </a:p>
          <a:p>
            <a:pPr lvl="1"/>
            <a:r>
              <a:rPr lang="en-US" dirty="0" smtClean="0"/>
              <a:t>Study the deal and get input </a:t>
            </a:r>
          </a:p>
          <a:p>
            <a:pPr lvl="2"/>
            <a:r>
              <a:rPr lang="en-US" dirty="0" smtClean="0"/>
              <a:t>Read the material about how it is supposed to make money</a:t>
            </a:r>
          </a:p>
          <a:p>
            <a:pPr lvl="2"/>
            <a:r>
              <a:rPr lang="en-US" dirty="0" smtClean="0"/>
              <a:t>Read fine print </a:t>
            </a:r>
          </a:p>
          <a:p>
            <a:pPr lvl="1"/>
            <a:r>
              <a:rPr lang="en-US" dirty="0" smtClean="0"/>
              <a:t>Stick to what is clearly understood </a:t>
            </a:r>
          </a:p>
          <a:p>
            <a:pPr lvl="2"/>
            <a:r>
              <a:rPr lang="en-US" dirty="0" smtClean="0"/>
              <a:t>Only invest in opportunities that YOU understand </a:t>
            </a:r>
          </a:p>
          <a:p>
            <a:pPr lvl="2"/>
            <a:r>
              <a:rPr lang="en-US" dirty="0" smtClean="0"/>
              <a:t>Do not sign papers before reading and understanding </a:t>
            </a:r>
          </a:p>
          <a:p>
            <a:pPr lvl="1"/>
            <a:r>
              <a:rPr lang="en-US" dirty="0" smtClean="0"/>
              <a:t>Apply critical thinking skills</a:t>
            </a:r>
          </a:p>
          <a:p>
            <a:pPr lvl="1"/>
            <a:endParaRPr lang="en-US" dirty="0" smtClean="0"/>
          </a:p>
          <a:p>
            <a:endParaRPr lang="en-US" dirty="0"/>
          </a:p>
        </p:txBody>
      </p:sp>
    </p:spTree>
    <p:extLst>
      <p:ext uri="{BB962C8B-B14F-4D97-AF65-F5344CB8AC3E}">
        <p14:creationId xmlns:p14="http://schemas.microsoft.com/office/powerpoint/2010/main" val="604108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a:t>
            </a:r>
            <a:endParaRPr lang="en-US" dirty="0"/>
          </a:p>
        </p:txBody>
      </p:sp>
      <p:sp>
        <p:nvSpPr>
          <p:cNvPr id="3" name="Content Placeholder 2"/>
          <p:cNvSpPr>
            <a:spLocks noGrp="1"/>
          </p:cNvSpPr>
          <p:nvPr>
            <p:ph idx="1"/>
          </p:nvPr>
        </p:nvSpPr>
        <p:spPr>
          <a:xfrm>
            <a:off x="549275" y="1600200"/>
            <a:ext cx="8042276" cy="5086660"/>
          </a:xfrm>
        </p:spPr>
        <p:txBody>
          <a:bodyPr>
            <a:normAutofit/>
          </a:bodyPr>
          <a:lstStyle/>
          <a:p>
            <a:r>
              <a:rPr lang="en-US" dirty="0" smtClean="0"/>
              <a:t>Consumer protection laws and regulations exist to protect consumers from seller and lender abuses. </a:t>
            </a:r>
          </a:p>
          <a:p>
            <a:r>
              <a:rPr lang="en-US" dirty="0" smtClean="0"/>
              <a:t>Even with the regulation that provides protection, it is still the investor’s responsibility to make wise choices about the professionals with whom they work and the products they invest.</a:t>
            </a:r>
          </a:p>
          <a:p>
            <a:pPr lvl="1"/>
            <a:r>
              <a:rPr lang="en-US" dirty="0" smtClean="0"/>
              <a:t>Caveat emptor ~ let the buyer beware </a:t>
            </a:r>
          </a:p>
          <a:p>
            <a:endParaRPr lang="en-US" dirty="0" smtClean="0"/>
          </a:p>
          <a:p>
            <a:endParaRPr lang="en-US" dirty="0" smtClean="0"/>
          </a:p>
          <a:p>
            <a:endParaRPr lang="en-US" dirty="0" smtClean="0"/>
          </a:p>
          <a:p>
            <a:endParaRPr lang="en-US" dirty="0" smtClean="0"/>
          </a:p>
          <a:p>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4195838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Decisions </a:t>
            </a:r>
            <a:endParaRPr lang="en-US" dirty="0"/>
          </a:p>
        </p:txBody>
      </p:sp>
      <p:sp>
        <p:nvSpPr>
          <p:cNvPr id="3" name="Content Placeholder 2"/>
          <p:cNvSpPr>
            <a:spLocks noGrp="1"/>
          </p:cNvSpPr>
          <p:nvPr>
            <p:ph idx="1"/>
          </p:nvPr>
        </p:nvSpPr>
        <p:spPr>
          <a:xfrm>
            <a:off x="549275" y="1600199"/>
            <a:ext cx="8042276" cy="5508991"/>
          </a:xfrm>
        </p:spPr>
        <p:txBody>
          <a:bodyPr>
            <a:normAutofit fontScale="92500" lnSpcReduction="10000"/>
          </a:bodyPr>
          <a:lstStyle/>
          <a:p>
            <a:r>
              <a:rPr lang="en-US" dirty="0" smtClean="0"/>
              <a:t>An individual’s actions affect them through both intended and unintended consequences. </a:t>
            </a:r>
          </a:p>
          <a:p>
            <a:r>
              <a:rPr lang="en-US" dirty="0" smtClean="0"/>
              <a:t>A person’s choices will frequently include tradeoffs.</a:t>
            </a:r>
          </a:p>
          <a:p>
            <a:pPr lvl="1"/>
            <a:r>
              <a:rPr lang="en-US" dirty="0" smtClean="0"/>
              <a:t>Tradeoff: the alternative you face if you decide to do one thing rather than another.</a:t>
            </a:r>
          </a:p>
          <a:p>
            <a:r>
              <a:rPr lang="en-US" dirty="0" smtClean="0"/>
              <a:t>Such decisions include:</a:t>
            </a:r>
          </a:p>
          <a:p>
            <a:pPr lvl="1"/>
            <a:r>
              <a:rPr lang="en-US" dirty="0" smtClean="0"/>
              <a:t>Job – white collar/blue collar </a:t>
            </a:r>
          </a:p>
          <a:p>
            <a:pPr lvl="1"/>
            <a:r>
              <a:rPr lang="en-US" dirty="0" smtClean="0"/>
              <a:t>College/university/community college</a:t>
            </a:r>
          </a:p>
          <a:p>
            <a:pPr lvl="1"/>
            <a:r>
              <a:rPr lang="en-US" dirty="0" smtClean="0"/>
              <a:t>Workforce/military </a:t>
            </a:r>
          </a:p>
          <a:p>
            <a:pPr lvl="1"/>
            <a:r>
              <a:rPr lang="en-US" dirty="0" smtClean="0"/>
              <a:t>Rent/mortgage </a:t>
            </a:r>
          </a:p>
          <a:p>
            <a:r>
              <a:rPr lang="en-US" dirty="0" smtClean="0"/>
              <a:t>An individual’s attitude and values also affect financial decisions.</a:t>
            </a:r>
          </a:p>
          <a:p>
            <a:r>
              <a:rPr lang="en-US" dirty="0" smtClean="0">
                <a:hlinkClick r:id="rId2"/>
              </a:rPr>
              <a:t>Video download</a:t>
            </a:r>
            <a:endParaRPr lang="en-US" dirty="0" smtClean="0"/>
          </a:p>
          <a:p>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3310797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Organizations</a:t>
            </a:r>
            <a:endParaRPr lang="en-US" dirty="0"/>
          </a:p>
        </p:txBody>
      </p:sp>
      <p:sp>
        <p:nvSpPr>
          <p:cNvPr id="3" name="Content Placeholder 2"/>
          <p:cNvSpPr>
            <a:spLocks noGrp="1"/>
          </p:cNvSpPr>
          <p:nvPr>
            <p:ph idx="1"/>
          </p:nvPr>
        </p:nvSpPr>
        <p:spPr>
          <a:xfrm>
            <a:off x="549275" y="1600200"/>
            <a:ext cx="8042276" cy="4947763"/>
          </a:xfrm>
        </p:spPr>
        <p:txBody>
          <a:bodyPr>
            <a:normAutofit fontScale="85000" lnSpcReduction="20000"/>
          </a:bodyPr>
          <a:lstStyle/>
          <a:p>
            <a:r>
              <a:rPr lang="en-US" dirty="0" smtClean="0"/>
              <a:t>US Securities and Exchange Commission</a:t>
            </a:r>
          </a:p>
          <a:p>
            <a:r>
              <a:rPr lang="en-US" dirty="0" smtClean="0"/>
              <a:t>Financial Industry Regulatory Authority</a:t>
            </a:r>
          </a:p>
          <a:p>
            <a:r>
              <a:rPr lang="en-US" dirty="0" smtClean="0"/>
              <a:t> National Futures Association</a:t>
            </a:r>
          </a:p>
          <a:p>
            <a:r>
              <a:rPr lang="en-US" dirty="0" smtClean="0"/>
              <a:t>North American Securities Administrators Securities Association to locate NC’s state securities agency information</a:t>
            </a:r>
          </a:p>
          <a:p>
            <a:pPr marL="0" indent="0">
              <a:buNone/>
            </a:pPr>
            <a:r>
              <a:rPr lang="en-US" dirty="0" smtClean="0"/>
              <a:t>Find </a:t>
            </a:r>
            <a:r>
              <a:rPr lang="en-US" dirty="0"/>
              <a:t>out the following information for </a:t>
            </a:r>
            <a:r>
              <a:rPr lang="en-US" dirty="0" smtClean="0"/>
              <a:t>each regulatory </a:t>
            </a:r>
            <a:r>
              <a:rPr lang="en-US" dirty="0"/>
              <a:t>agency</a:t>
            </a:r>
          </a:p>
          <a:p>
            <a:r>
              <a:rPr lang="en-US" dirty="0"/>
              <a:t>1. When and how organization established</a:t>
            </a:r>
          </a:p>
          <a:p>
            <a:r>
              <a:rPr lang="en-US" dirty="0"/>
              <a:t>2. Primary regulatory responsibilities of agency</a:t>
            </a:r>
          </a:p>
          <a:p>
            <a:r>
              <a:rPr lang="en-US" dirty="0"/>
              <a:t>3. What information does this organization require to file a complaint?</a:t>
            </a:r>
          </a:p>
          <a:p>
            <a:r>
              <a:rPr lang="en-US" dirty="0"/>
              <a:t>4. Where is the closest office located?</a:t>
            </a:r>
          </a:p>
          <a:p>
            <a:endParaRPr lang="en-US" dirty="0" smtClean="0"/>
          </a:p>
          <a:p>
            <a:endParaRPr lang="en-US" dirty="0" smtClean="0"/>
          </a:p>
        </p:txBody>
      </p:sp>
    </p:spTree>
    <p:extLst>
      <p:ext uri="{BB962C8B-B14F-4D97-AF65-F5344CB8AC3E}">
        <p14:creationId xmlns:p14="http://schemas.microsoft.com/office/powerpoint/2010/main" val="14720168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the following chart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0871838"/>
              </p:ext>
            </p:extLst>
          </p:nvPr>
        </p:nvGraphicFramePr>
        <p:xfrm>
          <a:off x="549275" y="1858151"/>
          <a:ext cx="8042275" cy="3881120"/>
        </p:xfrm>
        <a:graphic>
          <a:graphicData uri="http://schemas.openxmlformats.org/drawingml/2006/table">
            <a:tbl>
              <a:tblPr firstRow="1" bandRow="1">
                <a:tableStyleId>{5C22544A-7EE6-4342-B048-85BDC9FD1C3A}</a:tableStyleId>
              </a:tblPr>
              <a:tblGrid>
                <a:gridCol w="1296394"/>
                <a:gridCol w="1627364"/>
                <a:gridCol w="2083820"/>
                <a:gridCol w="1567826"/>
                <a:gridCol w="1466871"/>
              </a:tblGrid>
              <a:tr h="370840">
                <a:tc>
                  <a:txBody>
                    <a:bodyPr/>
                    <a:lstStyle/>
                    <a:p>
                      <a:r>
                        <a:rPr lang="en-US" dirty="0" smtClean="0"/>
                        <a:t>Agency</a:t>
                      </a:r>
                      <a:endParaRPr lang="en-US" dirty="0"/>
                    </a:p>
                  </a:txBody>
                  <a:tcPr/>
                </a:tc>
                <a:tc>
                  <a:txBody>
                    <a:bodyPr/>
                    <a:lstStyle/>
                    <a:p>
                      <a:r>
                        <a:rPr lang="en-US" dirty="0" smtClean="0"/>
                        <a:t>When and</a:t>
                      </a:r>
                      <a:r>
                        <a:rPr lang="en-US" baseline="0" dirty="0" smtClean="0"/>
                        <a:t> how established</a:t>
                      </a:r>
                      <a:endParaRPr lang="en-US" dirty="0"/>
                    </a:p>
                  </a:txBody>
                  <a:tcPr/>
                </a:tc>
                <a:tc>
                  <a:txBody>
                    <a:bodyPr/>
                    <a:lstStyle/>
                    <a:p>
                      <a:r>
                        <a:rPr lang="en-US" dirty="0" smtClean="0"/>
                        <a:t>Primary</a:t>
                      </a:r>
                      <a:r>
                        <a:rPr lang="en-US" baseline="0" dirty="0" smtClean="0"/>
                        <a:t> regulatory responsibility</a:t>
                      </a:r>
                      <a:endParaRPr lang="en-US" dirty="0"/>
                    </a:p>
                  </a:txBody>
                  <a:tcPr/>
                </a:tc>
                <a:tc>
                  <a:txBody>
                    <a:bodyPr/>
                    <a:lstStyle/>
                    <a:p>
                      <a:r>
                        <a:rPr lang="en-US" dirty="0" smtClean="0"/>
                        <a:t>Required</a:t>
                      </a:r>
                      <a:r>
                        <a:rPr lang="en-US" baseline="0" dirty="0" smtClean="0"/>
                        <a:t> information to file</a:t>
                      </a:r>
                      <a:endParaRPr lang="en-US" dirty="0"/>
                    </a:p>
                  </a:txBody>
                  <a:tcPr/>
                </a:tc>
                <a:tc>
                  <a:txBody>
                    <a:bodyPr/>
                    <a:lstStyle/>
                    <a:p>
                      <a:r>
                        <a:rPr lang="en-US" dirty="0" smtClean="0"/>
                        <a:t>Closest office</a:t>
                      </a:r>
                      <a:endParaRPr lang="en-US" dirty="0"/>
                    </a:p>
                  </a:txBody>
                  <a:tcPr/>
                </a:tc>
              </a:tr>
              <a:tr h="370840">
                <a:tc>
                  <a:txBody>
                    <a:bodyPr/>
                    <a:lstStyle/>
                    <a:p>
                      <a:r>
                        <a:rPr lang="en-US" dirty="0" smtClean="0"/>
                        <a:t>SEC</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smtClean="0"/>
                    </a:p>
                  </a:txBody>
                  <a:tcPr/>
                </a:tc>
              </a:tr>
              <a:tr h="370840">
                <a:tc>
                  <a:txBody>
                    <a:bodyPr/>
                    <a:lstStyle/>
                    <a:p>
                      <a:r>
                        <a:rPr lang="en-US" dirty="0" smtClean="0"/>
                        <a:t>FINRA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NFA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err="1" smtClean="0"/>
                        <a:t>Nasaa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smtClean="0"/>
                    </a:p>
                  </a:txBody>
                  <a:tcPr/>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smtClean="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smtClean="0"/>
                    </a:p>
                  </a:txBody>
                  <a:tcPr/>
                </a:tc>
              </a:tr>
            </a:tbl>
          </a:graphicData>
        </a:graphic>
      </p:graphicFrame>
    </p:spTree>
    <p:extLst>
      <p:ext uri="{BB962C8B-B14F-4D97-AF65-F5344CB8AC3E}">
        <p14:creationId xmlns:p14="http://schemas.microsoft.com/office/powerpoint/2010/main" val="34984235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Insurance Against Hardship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48304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Protects You</a:t>
            </a:r>
            <a:endParaRPr lang="en-US" dirty="0"/>
          </a:p>
        </p:txBody>
      </p:sp>
      <p:sp>
        <p:nvSpPr>
          <p:cNvPr id="3" name="Content Placeholder 2"/>
          <p:cNvSpPr>
            <a:spLocks noGrp="1"/>
          </p:cNvSpPr>
          <p:nvPr>
            <p:ph idx="1"/>
          </p:nvPr>
        </p:nvSpPr>
        <p:spPr>
          <a:xfrm>
            <a:off x="549275" y="1600201"/>
            <a:ext cx="8042276" cy="4908078"/>
          </a:xfrm>
        </p:spPr>
        <p:txBody>
          <a:bodyPr/>
          <a:lstStyle/>
          <a:p>
            <a:r>
              <a:rPr lang="en-US" dirty="0" smtClean="0"/>
              <a:t>Insurance is a system of spreading risks over large numbers of people. These people each pay a small amount to an insurance company to avoid the risk of a large loss. </a:t>
            </a:r>
          </a:p>
          <a:p>
            <a:r>
              <a:rPr lang="en-US" dirty="0" smtClean="0"/>
              <a:t>The amount you pay for this protection is called a premium. </a:t>
            </a:r>
          </a:p>
          <a:p>
            <a:r>
              <a:rPr lang="en-US" dirty="0" smtClean="0"/>
              <a:t>The contract that gives your this kind of protection is called an insurance policy.</a:t>
            </a:r>
          </a:p>
          <a:p>
            <a:r>
              <a:rPr lang="en-US" dirty="0" smtClean="0"/>
              <a:t>If you want your insurance to cover the cost of something, you file an insurance claim. </a:t>
            </a:r>
            <a:endParaRPr lang="en-US" dirty="0"/>
          </a:p>
        </p:txBody>
      </p:sp>
    </p:spTree>
    <p:extLst>
      <p:ext uri="{BB962C8B-B14F-4D97-AF65-F5344CB8AC3E}">
        <p14:creationId xmlns:p14="http://schemas.microsoft.com/office/powerpoint/2010/main" val="16323478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Protects You</a:t>
            </a:r>
            <a:endParaRPr lang="en-US" dirty="0"/>
          </a:p>
        </p:txBody>
      </p:sp>
      <p:sp>
        <p:nvSpPr>
          <p:cNvPr id="3" name="Content Placeholder 2"/>
          <p:cNvSpPr>
            <a:spLocks noGrp="1"/>
          </p:cNvSpPr>
          <p:nvPr>
            <p:ph idx="1"/>
          </p:nvPr>
        </p:nvSpPr>
        <p:spPr>
          <a:xfrm>
            <a:off x="549275" y="1600200"/>
            <a:ext cx="8042276" cy="4987447"/>
          </a:xfrm>
        </p:spPr>
        <p:txBody>
          <a:bodyPr/>
          <a:lstStyle/>
          <a:p>
            <a:r>
              <a:rPr lang="en-US" dirty="0" smtClean="0"/>
              <a:t>Insurance companies can only take small amounts of money from people, yet pay them large sums of a hardship occurs because not every has a hardship.</a:t>
            </a:r>
          </a:p>
          <a:p>
            <a:r>
              <a:rPr lang="en-US" dirty="0" smtClean="0"/>
              <a:t>A large insurance company has millions of policyholders who pay their premiums regularly.</a:t>
            </a:r>
          </a:p>
          <a:p>
            <a:pPr lvl="1"/>
            <a:r>
              <a:rPr lang="en-US" dirty="0" smtClean="0"/>
              <a:t>Part of this money goes into a reserve fund.</a:t>
            </a:r>
          </a:p>
          <a:p>
            <a:pPr lvl="1"/>
            <a:r>
              <a:rPr lang="en-US" dirty="0" smtClean="0"/>
              <a:t>Claims are paid from the reserve fund.</a:t>
            </a:r>
          </a:p>
          <a:p>
            <a:r>
              <a:rPr lang="en-US" dirty="0" smtClean="0"/>
              <a:t>The voluntary insurance that individuals and companies pay to cover unexpected losses is called private insurance. </a:t>
            </a:r>
            <a:endParaRPr lang="en-US" dirty="0"/>
          </a:p>
        </p:txBody>
      </p:sp>
    </p:spTree>
    <p:extLst>
      <p:ext uri="{BB962C8B-B14F-4D97-AF65-F5344CB8AC3E}">
        <p14:creationId xmlns:p14="http://schemas.microsoft.com/office/powerpoint/2010/main" val="24215210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Insurance</a:t>
            </a:r>
            <a:endParaRPr lang="en-US" dirty="0"/>
          </a:p>
        </p:txBody>
      </p:sp>
      <p:sp>
        <p:nvSpPr>
          <p:cNvPr id="3" name="Content Placeholder 2"/>
          <p:cNvSpPr>
            <a:spLocks noGrp="1"/>
          </p:cNvSpPr>
          <p:nvPr>
            <p:ph idx="1"/>
          </p:nvPr>
        </p:nvSpPr>
        <p:spPr>
          <a:xfrm>
            <a:off x="549275" y="1600200"/>
            <a:ext cx="8042276" cy="5066817"/>
          </a:xfrm>
        </p:spPr>
        <p:txBody>
          <a:bodyPr>
            <a:normAutofit/>
          </a:bodyPr>
          <a:lstStyle/>
          <a:p>
            <a:r>
              <a:rPr lang="en-US" dirty="0" smtClean="0"/>
              <a:t>Life Insurance</a:t>
            </a:r>
          </a:p>
          <a:p>
            <a:pPr lvl="1"/>
            <a:r>
              <a:rPr lang="en-US" dirty="0" smtClean="0"/>
              <a:t>The main purpose is to provide the policyholder’s family with money if he or she dies.</a:t>
            </a:r>
          </a:p>
          <a:p>
            <a:pPr lvl="1"/>
            <a:r>
              <a:rPr lang="en-US" dirty="0" smtClean="0"/>
              <a:t>The person that would receive the money is called the beneficiary. </a:t>
            </a:r>
          </a:p>
          <a:p>
            <a:r>
              <a:rPr lang="en-US" dirty="0" smtClean="0"/>
              <a:t>Disability and Health Insurance </a:t>
            </a:r>
          </a:p>
          <a:p>
            <a:pPr lvl="1"/>
            <a:r>
              <a:rPr lang="en-US" dirty="0" smtClean="0"/>
              <a:t>Disability insurance provides payments to replace lost wages when the policyholder cannot work</a:t>
            </a:r>
          </a:p>
          <a:p>
            <a:pPr lvl="1"/>
            <a:r>
              <a:rPr lang="en-US" dirty="0" smtClean="0"/>
              <a:t>Health insurance covers medial or hospital expenses </a:t>
            </a:r>
          </a:p>
          <a:p>
            <a:pPr marL="0" indent="0">
              <a:buNone/>
            </a:pPr>
            <a:endParaRPr lang="en-US" dirty="0"/>
          </a:p>
        </p:txBody>
      </p:sp>
    </p:spTree>
    <p:extLst>
      <p:ext uri="{BB962C8B-B14F-4D97-AF65-F5344CB8AC3E}">
        <p14:creationId xmlns:p14="http://schemas.microsoft.com/office/powerpoint/2010/main" val="39250732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Insurance</a:t>
            </a:r>
            <a:endParaRPr lang="en-US" dirty="0"/>
          </a:p>
        </p:txBody>
      </p:sp>
      <p:sp>
        <p:nvSpPr>
          <p:cNvPr id="3" name="Content Placeholder 2"/>
          <p:cNvSpPr>
            <a:spLocks noGrp="1"/>
          </p:cNvSpPr>
          <p:nvPr>
            <p:ph idx="1"/>
          </p:nvPr>
        </p:nvSpPr>
        <p:spPr>
          <a:xfrm>
            <a:off x="549275" y="1600200"/>
            <a:ext cx="8042276" cy="4967605"/>
          </a:xfrm>
        </p:spPr>
        <p:txBody>
          <a:bodyPr>
            <a:normAutofit fontScale="92500" lnSpcReduction="10000"/>
          </a:bodyPr>
          <a:lstStyle/>
          <a:p>
            <a:r>
              <a:rPr lang="en-US" dirty="0" smtClean="0"/>
              <a:t>Property and </a:t>
            </a:r>
            <a:r>
              <a:rPr lang="en-US" dirty="0"/>
              <a:t>L</a:t>
            </a:r>
            <a:r>
              <a:rPr lang="en-US" dirty="0" smtClean="0"/>
              <a:t>iability Insurance </a:t>
            </a:r>
          </a:p>
          <a:p>
            <a:pPr lvl="1"/>
            <a:r>
              <a:rPr lang="en-US" dirty="0" smtClean="0"/>
              <a:t>Protect your property and potential liability</a:t>
            </a:r>
          </a:p>
          <a:p>
            <a:pPr lvl="1"/>
            <a:r>
              <a:rPr lang="en-US" dirty="0" smtClean="0"/>
              <a:t>Car insurance </a:t>
            </a:r>
          </a:p>
          <a:p>
            <a:pPr lvl="1"/>
            <a:r>
              <a:rPr lang="en-US" dirty="0" smtClean="0"/>
              <a:t>Homeowner’s insurance </a:t>
            </a:r>
          </a:p>
          <a:p>
            <a:r>
              <a:rPr lang="en-US" dirty="0" smtClean="0"/>
              <a:t>Travelers insurance</a:t>
            </a:r>
          </a:p>
          <a:p>
            <a:pPr lvl="1"/>
            <a:r>
              <a:rPr lang="en-US" dirty="0" smtClean="0"/>
              <a:t>Covers costs that could otherwise be out-of-pocket expenses including trip cancellation, some medical expenses, or stolen luggage.</a:t>
            </a:r>
          </a:p>
          <a:p>
            <a:r>
              <a:rPr lang="en-US" dirty="0" smtClean="0"/>
              <a:t>Renters Insurance</a:t>
            </a:r>
          </a:p>
          <a:p>
            <a:pPr lvl="1"/>
            <a:r>
              <a:rPr lang="en-US" dirty="0" smtClean="0"/>
              <a:t>Provides insurance for personal property and potential liability </a:t>
            </a:r>
          </a:p>
          <a:p>
            <a:r>
              <a:rPr lang="en-US" dirty="0" smtClean="0"/>
              <a:t>Malpractice Insurance</a:t>
            </a:r>
          </a:p>
          <a:p>
            <a:pPr lvl="1"/>
            <a:r>
              <a:rPr lang="en-US" dirty="0" smtClean="0"/>
              <a:t>Lawyers, doctors, fitness professionals, etc. in line of work</a:t>
            </a:r>
            <a:endParaRPr lang="en-US" dirty="0"/>
          </a:p>
        </p:txBody>
      </p:sp>
    </p:spTree>
    <p:extLst>
      <p:ext uri="{BB962C8B-B14F-4D97-AF65-F5344CB8AC3E}">
        <p14:creationId xmlns:p14="http://schemas.microsoft.com/office/powerpoint/2010/main" val="6880388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Programs</a:t>
            </a:r>
            <a:endParaRPr lang="en-US" dirty="0"/>
          </a:p>
        </p:txBody>
      </p:sp>
      <p:sp>
        <p:nvSpPr>
          <p:cNvPr id="3" name="Content Placeholder 2"/>
          <p:cNvSpPr>
            <a:spLocks noGrp="1"/>
          </p:cNvSpPr>
          <p:nvPr>
            <p:ph idx="1"/>
          </p:nvPr>
        </p:nvSpPr>
        <p:spPr>
          <a:xfrm>
            <a:off x="549275" y="1600201"/>
            <a:ext cx="8042276" cy="5007290"/>
          </a:xfrm>
        </p:spPr>
        <p:txBody>
          <a:bodyPr>
            <a:normAutofit fontScale="92500" lnSpcReduction="10000"/>
          </a:bodyPr>
          <a:lstStyle/>
          <a:p>
            <a:r>
              <a:rPr lang="en-US" dirty="0" smtClean="0"/>
              <a:t>Government programs that are meant to protect people from future hardship are called social insurance.</a:t>
            </a:r>
          </a:p>
          <a:p>
            <a:r>
              <a:rPr lang="en-US" dirty="0" smtClean="0"/>
              <a:t>The Social Security Act of 1935 set up a system of social insurance known as Social Security. </a:t>
            </a:r>
          </a:p>
          <a:p>
            <a:r>
              <a:rPr lang="en-US" dirty="0" smtClean="0"/>
              <a:t>People pay a percentage of their salary each month while they work in order to receive benefits later.</a:t>
            </a:r>
          </a:p>
          <a:p>
            <a:pPr lvl="1"/>
            <a:r>
              <a:rPr lang="en-US" dirty="0" smtClean="0"/>
              <a:t>Each person and his or her employer contribute to the fund.</a:t>
            </a:r>
          </a:p>
          <a:p>
            <a:pPr lvl="1"/>
            <a:r>
              <a:rPr lang="en-US" dirty="0" smtClean="0"/>
              <a:t>Contributions are compulsory </a:t>
            </a:r>
          </a:p>
          <a:p>
            <a:r>
              <a:rPr lang="en-US" dirty="0" smtClean="0"/>
              <a:t>Unemployment </a:t>
            </a:r>
          </a:p>
          <a:p>
            <a:r>
              <a:rPr lang="en-US" dirty="0" smtClean="0"/>
              <a:t>Workers’ Compensation</a:t>
            </a:r>
          </a:p>
          <a:p>
            <a:r>
              <a:rPr lang="en-US" dirty="0" smtClean="0"/>
              <a:t>Medicare and Medicaid </a:t>
            </a:r>
          </a:p>
          <a:p>
            <a:pPr lvl="1"/>
            <a:endParaRPr lang="en-US" dirty="0"/>
          </a:p>
        </p:txBody>
      </p:sp>
    </p:spTree>
    <p:extLst>
      <p:ext uri="{BB962C8B-B14F-4D97-AF65-F5344CB8AC3E}">
        <p14:creationId xmlns:p14="http://schemas.microsoft.com/office/powerpoint/2010/main" val="33239073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Planning</a:t>
            </a:r>
            <a:endParaRPr lang="en-US" dirty="0"/>
          </a:p>
        </p:txBody>
      </p:sp>
      <p:sp>
        <p:nvSpPr>
          <p:cNvPr id="3" name="Content Placeholder 2"/>
          <p:cNvSpPr>
            <a:spLocks noGrp="1"/>
          </p:cNvSpPr>
          <p:nvPr>
            <p:ph idx="1"/>
          </p:nvPr>
        </p:nvSpPr>
        <p:spPr>
          <a:xfrm>
            <a:off x="549275" y="1600201"/>
            <a:ext cx="8042276" cy="5027132"/>
          </a:xfrm>
        </p:spPr>
        <p:txBody>
          <a:bodyPr>
            <a:normAutofit fontScale="92500" lnSpcReduction="20000"/>
          </a:bodyPr>
          <a:lstStyle/>
          <a:p>
            <a:r>
              <a:rPr lang="en-US" dirty="0" smtClean="0"/>
              <a:t>Wills</a:t>
            </a:r>
          </a:p>
          <a:p>
            <a:pPr lvl="1"/>
            <a:r>
              <a:rPr lang="en-US" dirty="0" smtClean="0"/>
              <a:t>Wills determine where your property goes when you die based upon your decisions.</a:t>
            </a:r>
          </a:p>
          <a:p>
            <a:pPr lvl="1"/>
            <a:r>
              <a:rPr lang="en-US" dirty="0" smtClean="0"/>
              <a:t>If you do not have a will then state law determines where your assets will go.</a:t>
            </a:r>
          </a:p>
          <a:p>
            <a:r>
              <a:rPr lang="en-US" dirty="0" smtClean="0"/>
              <a:t>General Power of Attorney</a:t>
            </a:r>
          </a:p>
          <a:p>
            <a:pPr lvl="1"/>
            <a:r>
              <a:rPr lang="en-US" dirty="0" smtClean="0"/>
              <a:t>Selects an individual to make financial decisions if you lack sufficient mental capacity.</a:t>
            </a:r>
          </a:p>
          <a:p>
            <a:r>
              <a:rPr lang="en-US" dirty="0" smtClean="0"/>
              <a:t>Living Will</a:t>
            </a:r>
          </a:p>
          <a:p>
            <a:pPr lvl="1"/>
            <a:r>
              <a:rPr lang="en-US" dirty="0" smtClean="0"/>
              <a:t>You make end of life decisions ahead of time so family members do not have to make the decision.</a:t>
            </a:r>
          </a:p>
          <a:p>
            <a:r>
              <a:rPr lang="en-US" dirty="0" smtClean="0"/>
              <a:t>Health Care Power of Attorney</a:t>
            </a:r>
          </a:p>
          <a:p>
            <a:pPr lvl="1"/>
            <a:r>
              <a:rPr lang="en-US" dirty="0" smtClean="0"/>
              <a:t>Selects an individual to make heath care decisions if you are unable to.</a:t>
            </a:r>
          </a:p>
          <a:p>
            <a:endParaRPr lang="en-US" dirty="0"/>
          </a:p>
        </p:txBody>
      </p:sp>
    </p:spTree>
    <p:extLst>
      <p:ext uri="{BB962C8B-B14F-4D97-AF65-F5344CB8AC3E}">
        <p14:creationId xmlns:p14="http://schemas.microsoft.com/office/powerpoint/2010/main" val="1406170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Decisions </a:t>
            </a:r>
            <a:endParaRPr lang="en-US" dirty="0"/>
          </a:p>
        </p:txBody>
      </p:sp>
      <p:sp>
        <p:nvSpPr>
          <p:cNvPr id="3" name="Content Placeholder 2"/>
          <p:cNvSpPr>
            <a:spLocks noGrp="1"/>
          </p:cNvSpPr>
          <p:nvPr>
            <p:ph idx="1"/>
          </p:nvPr>
        </p:nvSpPr>
        <p:spPr>
          <a:xfrm>
            <a:off x="549275" y="1600200"/>
            <a:ext cx="8042276" cy="4921297"/>
          </a:xfrm>
        </p:spPr>
        <p:txBody>
          <a:bodyPr>
            <a:normAutofit fontScale="92500" lnSpcReduction="10000"/>
          </a:bodyPr>
          <a:lstStyle/>
          <a:p>
            <a:r>
              <a:rPr lang="en-US" dirty="0"/>
              <a:t>A person’s income and wealth is mostly dependent upon the kind of human capital that they possess. </a:t>
            </a:r>
          </a:p>
          <a:p>
            <a:pPr lvl="1"/>
            <a:r>
              <a:rPr lang="en-US" dirty="0"/>
              <a:t>Human capital: </a:t>
            </a:r>
            <a:r>
              <a:rPr lang="en-US" dirty="0" smtClean="0"/>
              <a:t>People, including their skills, abilities, education, training, health care, and motivation, and their ability to be economically productive. </a:t>
            </a:r>
          </a:p>
          <a:p>
            <a:r>
              <a:rPr lang="en-US" dirty="0" smtClean="0"/>
              <a:t>Personal values and qualifications play a large role in making career choices. </a:t>
            </a:r>
          </a:p>
          <a:p>
            <a:r>
              <a:rPr lang="en-US" dirty="0" smtClean="0"/>
              <a:t>One of the most important qualifications for a job is education.</a:t>
            </a:r>
          </a:p>
          <a:p>
            <a:pPr lvl="1"/>
            <a:r>
              <a:rPr lang="en-US" dirty="0" smtClean="0"/>
              <a:t>On average, the more education you have, the higher your income during your lifetime.</a:t>
            </a:r>
          </a:p>
          <a:p>
            <a:pPr lvl="1"/>
            <a:r>
              <a:rPr lang="en-US" dirty="0" smtClean="0"/>
              <a:t>Educated people have demonstrated that they are able to learn and can meet the challenges of new situations. </a:t>
            </a:r>
          </a:p>
          <a:p>
            <a:pPr lvl="1"/>
            <a:endParaRPr lang="en-US" dirty="0"/>
          </a:p>
          <a:p>
            <a:endParaRPr lang="en-US" dirty="0"/>
          </a:p>
        </p:txBody>
      </p:sp>
    </p:spTree>
    <p:extLst>
      <p:ext uri="{BB962C8B-B14F-4D97-AF65-F5344CB8AC3E}">
        <p14:creationId xmlns:p14="http://schemas.microsoft.com/office/powerpoint/2010/main" val="562216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97190"/>
          </a:xfrm>
        </p:spPr>
        <p:txBody>
          <a:bodyPr/>
          <a:lstStyle/>
          <a:p>
            <a:r>
              <a:rPr lang="en-US" dirty="0" smtClean="0"/>
              <a:t>Budgeting</a:t>
            </a:r>
            <a:endParaRPr lang="en-US" dirty="0"/>
          </a:p>
        </p:txBody>
      </p:sp>
      <p:sp>
        <p:nvSpPr>
          <p:cNvPr id="3" name="Content Placeholder 2"/>
          <p:cNvSpPr>
            <a:spLocks noGrp="1"/>
          </p:cNvSpPr>
          <p:nvPr>
            <p:ph idx="1"/>
          </p:nvPr>
        </p:nvSpPr>
        <p:spPr>
          <a:xfrm>
            <a:off x="549274" y="1175386"/>
            <a:ext cx="8227449" cy="5682614"/>
          </a:xfrm>
        </p:spPr>
        <p:txBody>
          <a:bodyPr>
            <a:normAutofit fontScale="92500" lnSpcReduction="10000"/>
          </a:bodyPr>
          <a:lstStyle/>
          <a:p>
            <a:r>
              <a:rPr lang="en-US" dirty="0" smtClean="0"/>
              <a:t>People that  are fiscally responsible create and manage a personal budget.</a:t>
            </a:r>
          </a:p>
          <a:p>
            <a:pPr lvl="1"/>
            <a:r>
              <a:rPr lang="en-US" b="1" dirty="0" smtClean="0"/>
              <a:t>Budget</a:t>
            </a:r>
            <a:r>
              <a:rPr lang="en-US" dirty="0" smtClean="0"/>
              <a:t>: an estimate of income and expenditure for a set period of time.</a:t>
            </a:r>
          </a:p>
          <a:p>
            <a:r>
              <a:rPr lang="en-US" dirty="0" smtClean="0"/>
              <a:t>This budget should be inclusive of income, taxes, gross and net pay, fixed and variable expenses, and retirement. </a:t>
            </a:r>
          </a:p>
          <a:p>
            <a:pPr lvl="1"/>
            <a:r>
              <a:rPr lang="en-US" b="1" dirty="0" smtClean="0"/>
              <a:t>Gross pay</a:t>
            </a:r>
            <a:r>
              <a:rPr lang="en-US" dirty="0" smtClean="0"/>
              <a:t>: total amount of wages earned before deductions</a:t>
            </a:r>
          </a:p>
          <a:p>
            <a:pPr lvl="1"/>
            <a:r>
              <a:rPr lang="en-US" b="1" dirty="0" smtClean="0"/>
              <a:t>Net pay</a:t>
            </a:r>
            <a:r>
              <a:rPr lang="en-US" dirty="0" smtClean="0"/>
              <a:t>: amount actually paid to employee after deductions</a:t>
            </a:r>
          </a:p>
          <a:p>
            <a:pPr lvl="1"/>
            <a:r>
              <a:rPr lang="en-US" b="1" dirty="0" smtClean="0"/>
              <a:t>Fixed expenses</a:t>
            </a:r>
            <a:r>
              <a:rPr lang="en-US" dirty="0" smtClean="0"/>
              <a:t>: cost the same each month </a:t>
            </a:r>
          </a:p>
          <a:p>
            <a:pPr lvl="1"/>
            <a:r>
              <a:rPr lang="en-US" b="1" dirty="0" smtClean="0"/>
              <a:t>Variable expenses</a:t>
            </a:r>
            <a:r>
              <a:rPr lang="en-US" dirty="0" smtClean="0"/>
              <a:t>: expenses that change; based on daily decisions</a:t>
            </a:r>
          </a:p>
          <a:p>
            <a:r>
              <a:rPr lang="en-US" dirty="0" smtClean="0"/>
              <a:t>Creating a budget requires three things:</a:t>
            </a:r>
          </a:p>
          <a:p>
            <a:pPr lvl="1"/>
            <a:r>
              <a:rPr lang="en-US" dirty="0" smtClean="0"/>
              <a:t>Knowing how much money you spend</a:t>
            </a:r>
          </a:p>
          <a:p>
            <a:pPr lvl="1"/>
            <a:r>
              <a:rPr lang="en-US" dirty="0" smtClean="0"/>
              <a:t>Knowing your saving goals</a:t>
            </a:r>
          </a:p>
          <a:p>
            <a:pPr lvl="1"/>
            <a:r>
              <a:rPr lang="en-US" dirty="0" smtClean="0"/>
              <a:t>Managing your money </a:t>
            </a:r>
            <a:endParaRPr lang="en-US" dirty="0"/>
          </a:p>
        </p:txBody>
      </p:sp>
    </p:spTree>
    <p:extLst>
      <p:ext uri="{BB962C8B-B14F-4D97-AF65-F5344CB8AC3E}">
        <p14:creationId xmlns:p14="http://schemas.microsoft.com/office/powerpoint/2010/main" val="2396259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3" name="Content Placeholder 2"/>
          <p:cNvSpPr>
            <a:spLocks noGrp="1"/>
          </p:cNvSpPr>
          <p:nvPr>
            <p:ph idx="1"/>
          </p:nvPr>
        </p:nvSpPr>
        <p:spPr>
          <a:xfrm>
            <a:off x="549275" y="1600201"/>
            <a:ext cx="8042276" cy="5091918"/>
          </a:xfrm>
        </p:spPr>
        <p:txBody>
          <a:bodyPr>
            <a:normAutofit/>
          </a:bodyPr>
          <a:lstStyle/>
          <a:p>
            <a:r>
              <a:rPr lang="en-US" dirty="0" smtClean="0"/>
              <a:t>Your budget should balance income with expenses.</a:t>
            </a:r>
          </a:p>
          <a:p>
            <a:r>
              <a:rPr lang="en-US" dirty="0" smtClean="0"/>
              <a:t>To begin you should divide your annual income into a monthly income. Deduct funds for fixed expenses. Analyze variable expenses and determine whether to cut expenses or keep the same.</a:t>
            </a:r>
          </a:p>
          <a:p>
            <a:r>
              <a:rPr lang="en-US" dirty="0" smtClean="0"/>
              <a:t>When creating a budget you should remember to </a:t>
            </a:r>
            <a:r>
              <a:rPr lang="en-US" b="1" dirty="0" smtClean="0"/>
              <a:t>pay yourself first</a:t>
            </a:r>
            <a:r>
              <a:rPr lang="en-US" dirty="0" smtClean="0"/>
              <a:t>. </a:t>
            </a:r>
          </a:p>
          <a:p>
            <a:pPr lvl="1"/>
            <a:r>
              <a:rPr lang="en-US" dirty="0" smtClean="0"/>
              <a:t>Set money aside for future financial goals.</a:t>
            </a:r>
          </a:p>
          <a:p>
            <a:pPr lvl="1"/>
            <a:r>
              <a:rPr lang="en-US" dirty="0" smtClean="0"/>
              <a:t>Should set money aside before paying other bills. This will get you used to living on a smaller budget.</a:t>
            </a:r>
          </a:p>
        </p:txBody>
      </p:sp>
    </p:spTree>
    <p:extLst>
      <p:ext uri="{BB962C8B-B14F-4D97-AF65-F5344CB8AC3E}">
        <p14:creationId xmlns:p14="http://schemas.microsoft.com/office/powerpoint/2010/main" val="1199832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Banks</a:t>
            </a:r>
            <a:endParaRPr lang="en-US" dirty="0"/>
          </a:p>
        </p:txBody>
      </p:sp>
      <p:sp>
        <p:nvSpPr>
          <p:cNvPr id="3" name="Content Placeholder 2"/>
          <p:cNvSpPr>
            <a:spLocks noGrp="1"/>
          </p:cNvSpPr>
          <p:nvPr>
            <p:ph idx="1"/>
          </p:nvPr>
        </p:nvSpPr>
        <p:spPr>
          <a:xfrm>
            <a:off x="549275" y="1600200"/>
            <a:ext cx="8042276" cy="5257799"/>
          </a:xfrm>
        </p:spPr>
        <p:txBody>
          <a:bodyPr>
            <a:normAutofit fontScale="92500" lnSpcReduction="20000"/>
          </a:bodyPr>
          <a:lstStyle/>
          <a:p>
            <a:r>
              <a:rPr lang="en-US" dirty="0" smtClean="0"/>
              <a:t>Commercial Banks</a:t>
            </a:r>
          </a:p>
          <a:p>
            <a:pPr lvl="1"/>
            <a:r>
              <a:rPr lang="en-US" dirty="0" smtClean="0"/>
              <a:t>Offer a full range of services</a:t>
            </a:r>
          </a:p>
          <a:p>
            <a:pPr lvl="1"/>
            <a:r>
              <a:rPr lang="en-US" dirty="0" smtClean="0"/>
              <a:t>Make loans to individuals and businesses</a:t>
            </a:r>
          </a:p>
          <a:p>
            <a:pPr lvl="1"/>
            <a:r>
              <a:rPr lang="en-US" dirty="0" smtClean="0"/>
              <a:t>Insured by the Federal Deposit Insurance Company up to $250,000.</a:t>
            </a:r>
          </a:p>
          <a:p>
            <a:r>
              <a:rPr lang="en-US" dirty="0" smtClean="0"/>
              <a:t>Savings and Loan Associations</a:t>
            </a:r>
          </a:p>
          <a:p>
            <a:pPr lvl="1"/>
            <a:r>
              <a:rPr lang="en-US" dirty="0" smtClean="0"/>
              <a:t>Were created in the mid-1800s to help people purchase homes</a:t>
            </a:r>
          </a:p>
          <a:p>
            <a:r>
              <a:rPr lang="en-US" dirty="0" smtClean="0"/>
              <a:t>Savings Banks</a:t>
            </a:r>
          </a:p>
          <a:p>
            <a:pPr lvl="1"/>
            <a:r>
              <a:rPr lang="en-US" dirty="0" smtClean="0"/>
              <a:t>Began in early 1800s to encourage people who could only make small deposits to save.</a:t>
            </a:r>
          </a:p>
          <a:p>
            <a:r>
              <a:rPr lang="en-US" dirty="0" smtClean="0"/>
              <a:t>Credit Union</a:t>
            </a:r>
          </a:p>
          <a:p>
            <a:pPr lvl="1"/>
            <a:r>
              <a:rPr lang="en-US" dirty="0" smtClean="0"/>
              <a:t>Organized and operated by members</a:t>
            </a:r>
          </a:p>
          <a:p>
            <a:pPr lvl="1"/>
            <a:r>
              <a:rPr lang="en-US" dirty="0" smtClean="0"/>
              <a:t>When members make deposits they buy shares in the credit union </a:t>
            </a:r>
            <a:endParaRPr lang="en-US" dirty="0"/>
          </a:p>
        </p:txBody>
      </p:sp>
    </p:spTree>
    <p:extLst>
      <p:ext uri="{BB962C8B-B14F-4D97-AF65-F5344CB8AC3E}">
        <p14:creationId xmlns:p14="http://schemas.microsoft.com/office/powerpoint/2010/main" val="2753468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73021"/>
          </a:xfrm>
        </p:spPr>
        <p:txBody>
          <a:bodyPr/>
          <a:lstStyle/>
          <a:p>
            <a:r>
              <a:rPr lang="en-US" dirty="0" smtClean="0"/>
              <a:t>The Banking System</a:t>
            </a:r>
            <a:endParaRPr lang="en-US" dirty="0"/>
          </a:p>
        </p:txBody>
      </p:sp>
      <p:sp>
        <p:nvSpPr>
          <p:cNvPr id="3" name="Content Placeholder 2"/>
          <p:cNvSpPr>
            <a:spLocks noGrp="1"/>
          </p:cNvSpPr>
          <p:nvPr>
            <p:ph idx="1"/>
          </p:nvPr>
        </p:nvSpPr>
        <p:spPr>
          <a:xfrm>
            <a:off x="549275" y="1270176"/>
            <a:ext cx="8042276" cy="5587823"/>
          </a:xfrm>
        </p:spPr>
        <p:txBody>
          <a:bodyPr>
            <a:normAutofit fontScale="92500" lnSpcReduction="10000"/>
          </a:bodyPr>
          <a:lstStyle/>
          <a:p>
            <a:r>
              <a:rPr lang="en-US" dirty="0" smtClean="0"/>
              <a:t>Most people rely on banks for checking and savings accounts. </a:t>
            </a:r>
          </a:p>
          <a:p>
            <a:r>
              <a:rPr lang="en-US" dirty="0"/>
              <a:t>Properly managing a checking and savings account can contribute to financial well being. </a:t>
            </a:r>
            <a:endParaRPr lang="en-US" dirty="0" smtClean="0"/>
          </a:p>
          <a:p>
            <a:r>
              <a:rPr lang="en-US" dirty="0" smtClean="0"/>
              <a:t>Checking Account</a:t>
            </a:r>
          </a:p>
          <a:p>
            <a:pPr lvl="1"/>
            <a:r>
              <a:rPr lang="en-US" dirty="0" smtClean="0"/>
              <a:t>Do not usually earn interest</a:t>
            </a:r>
          </a:p>
          <a:p>
            <a:pPr lvl="1"/>
            <a:r>
              <a:rPr lang="en-US" dirty="0"/>
              <a:t>C</a:t>
            </a:r>
            <a:r>
              <a:rPr lang="en-US" dirty="0" smtClean="0"/>
              <a:t>an easily access the money in these accounts</a:t>
            </a:r>
            <a:endParaRPr lang="en-US" dirty="0"/>
          </a:p>
          <a:p>
            <a:pPr lvl="1"/>
            <a:r>
              <a:rPr lang="en-US" dirty="0" smtClean="0"/>
              <a:t>Money is called a demand deposit</a:t>
            </a:r>
          </a:p>
          <a:p>
            <a:pPr lvl="1"/>
            <a:r>
              <a:rPr lang="en-US" dirty="0" smtClean="0"/>
              <a:t>May have a monthly maintenance fee</a:t>
            </a:r>
          </a:p>
          <a:p>
            <a:r>
              <a:rPr lang="en-US" dirty="0" smtClean="0"/>
              <a:t>Savings Account</a:t>
            </a:r>
          </a:p>
          <a:p>
            <a:pPr lvl="1"/>
            <a:r>
              <a:rPr lang="en-US" dirty="0" smtClean="0"/>
              <a:t>Accounts will earn interest ~ compounded interest good!</a:t>
            </a:r>
          </a:p>
          <a:p>
            <a:pPr lvl="1"/>
            <a:r>
              <a:rPr lang="en-US" dirty="0" smtClean="0"/>
              <a:t>May limit the number of monthly transactions</a:t>
            </a:r>
          </a:p>
          <a:p>
            <a:pPr lvl="1"/>
            <a:r>
              <a:rPr lang="en-US" dirty="0" smtClean="0"/>
              <a:t>May require a minimum balance</a:t>
            </a:r>
          </a:p>
          <a:p>
            <a:pPr lvl="1"/>
            <a:r>
              <a:rPr lang="en-US" dirty="0">
                <a:hlinkClick r:id="rId2"/>
              </a:rPr>
              <a:t>http://www.themint.org/teens/about-savings-</a:t>
            </a:r>
            <a:r>
              <a:rPr lang="en-US" dirty="0" smtClean="0">
                <a:hlinkClick r:id="rId2"/>
              </a:rPr>
              <a:t>accounts.html</a:t>
            </a:r>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578730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9692</TotalTime>
  <Words>3838</Words>
  <Application>Microsoft Office PowerPoint</Application>
  <PresentationFormat>On-screen Show (4:3)</PresentationFormat>
  <Paragraphs>366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Breeze</vt:lpstr>
      <vt:lpstr>Financial Responsibility </vt:lpstr>
      <vt:lpstr>Economics</vt:lpstr>
      <vt:lpstr>Life Decisions</vt:lpstr>
      <vt:lpstr>Life Decisions </vt:lpstr>
      <vt:lpstr>Life Decisions </vt:lpstr>
      <vt:lpstr>Budgeting</vt:lpstr>
      <vt:lpstr>Budgeting</vt:lpstr>
      <vt:lpstr>Types of Banks</vt:lpstr>
      <vt:lpstr>The Banking System</vt:lpstr>
      <vt:lpstr>Currency</vt:lpstr>
      <vt:lpstr>Checks and Debit Cards</vt:lpstr>
      <vt:lpstr>Banking Transactions</vt:lpstr>
      <vt:lpstr>Credit and the Economy </vt:lpstr>
      <vt:lpstr>Credit</vt:lpstr>
      <vt:lpstr>Credit </vt:lpstr>
      <vt:lpstr>Credit Cards</vt:lpstr>
      <vt:lpstr>Credit Cards</vt:lpstr>
      <vt:lpstr>Good debt vs. Bad debt</vt:lpstr>
      <vt:lpstr>Saving and Investing</vt:lpstr>
      <vt:lpstr>Saving and investing</vt:lpstr>
      <vt:lpstr>Saving and Investing</vt:lpstr>
      <vt:lpstr>Saving and Investing</vt:lpstr>
      <vt:lpstr>Ways to invest: Bonds </vt:lpstr>
      <vt:lpstr>Ways to invest: Stock</vt:lpstr>
      <vt:lpstr>Stock</vt:lpstr>
      <vt:lpstr>Risk Management </vt:lpstr>
      <vt:lpstr>Risk Management</vt:lpstr>
      <vt:lpstr>Fraud</vt:lpstr>
      <vt:lpstr>PowerPoint Presentation</vt:lpstr>
      <vt:lpstr>PowerPoint Presentation</vt:lpstr>
      <vt:lpstr>PowerPoint Presentation</vt:lpstr>
      <vt:lpstr>Identity Theft</vt:lpstr>
      <vt:lpstr>Methods Used </vt:lpstr>
      <vt:lpstr>Methods Used</vt:lpstr>
      <vt:lpstr>Telemarketer Fraud</vt:lpstr>
      <vt:lpstr>Common telemarketer fraud characteristics</vt:lpstr>
      <vt:lpstr>Personal Protection</vt:lpstr>
      <vt:lpstr>Personal Protection</vt:lpstr>
      <vt:lpstr>Protection</vt:lpstr>
      <vt:lpstr>Regulatory Organizations</vt:lpstr>
      <vt:lpstr>Create the following chart</vt:lpstr>
      <vt:lpstr>Insurance Against Hardship</vt:lpstr>
      <vt:lpstr>Insurance Protects You</vt:lpstr>
      <vt:lpstr>Insurance Protects You</vt:lpstr>
      <vt:lpstr>Types Insurance</vt:lpstr>
      <vt:lpstr>Types of Insurance</vt:lpstr>
      <vt:lpstr>Government Programs</vt:lpstr>
      <vt:lpstr>Estate Planning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Responsibility</dc:title>
  <dc:creator>April Baxter</dc:creator>
  <cp:lastModifiedBy>Ryan Fuller</cp:lastModifiedBy>
  <cp:revision>127</cp:revision>
  <cp:lastPrinted>2013-11-13T03:47:07Z</cp:lastPrinted>
  <dcterms:created xsi:type="dcterms:W3CDTF">2013-11-11T19:59:22Z</dcterms:created>
  <dcterms:modified xsi:type="dcterms:W3CDTF">2014-12-02T12:02:55Z</dcterms:modified>
</cp:coreProperties>
</file>