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</p:sldMasterIdLst>
  <p:handoutMasterIdLst>
    <p:handoutMasterId r:id="rId59"/>
  </p:handoutMasterIdLst>
  <p:sldIdLst>
    <p:sldId id="256" r:id="rId2"/>
    <p:sldId id="286" r:id="rId3"/>
    <p:sldId id="594" r:id="rId4"/>
    <p:sldId id="598" r:id="rId5"/>
    <p:sldId id="599" r:id="rId6"/>
    <p:sldId id="600" r:id="rId7"/>
    <p:sldId id="640" r:id="rId8"/>
    <p:sldId id="641" r:id="rId9"/>
    <p:sldId id="642" r:id="rId10"/>
    <p:sldId id="601" r:id="rId11"/>
    <p:sldId id="643" r:id="rId12"/>
    <p:sldId id="603" r:id="rId13"/>
    <p:sldId id="604" r:id="rId14"/>
    <p:sldId id="602" r:id="rId15"/>
    <p:sldId id="607" r:id="rId16"/>
    <p:sldId id="608" r:id="rId17"/>
    <p:sldId id="645" r:id="rId18"/>
    <p:sldId id="357" r:id="rId19"/>
    <p:sldId id="358" r:id="rId20"/>
    <p:sldId id="592" r:id="rId21"/>
    <p:sldId id="610" r:id="rId22"/>
    <p:sldId id="618" r:id="rId23"/>
    <p:sldId id="655" r:id="rId24"/>
    <p:sldId id="611" r:id="rId25"/>
    <p:sldId id="612" r:id="rId26"/>
    <p:sldId id="615" r:id="rId27"/>
    <p:sldId id="646" r:id="rId28"/>
    <p:sldId id="616" r:id="rId29"/>
    <p:sldId id="617" r:id="rId30"/>
    <p:sldId id="360" r:id="rId31"/>
    <p:sldId id="361" r:id="rId32"/>
    <p:sldId id="485" r:id="rId33"/>
    <p:sldId id="648" r:id="rId34"/>
    <p:sldId id="620" r:id="rId35"/>
    <p:sldId id="621" r:id="rId36"/>
    <p:sldId id="622" r:id="rId37"/>
    <p:sldId id="623" r:id="rId38"/>
    <p:sldId id="650" r:id="rId39"/>
    <p:sldId id="625" r:id="rId40"/>
    <p:sldId id="651" r:id="rId41"/>
    <p:sldId id="624" r:id="rId42"/>
    <p:sldId id="626" r:id="rId43"/>
    <p:sldId id="647" r:id="rId44"/>
    <p:sldId id="627" r:id="rId45"/>
    <p:sldId id="595" r:id="rId46"/>
    <p:sldId id="596" r:id="rId47"/>
    <p:sldId id="597" r:id="rId48"/>
    <p:sldId id="629" r:id="rId49"/>
    <p:sldId id="630" r:id="rId50"/>
    <p:sldId id="631" r:id="rId51"/>
    <p:sldId id="632" r:id="rId52"/>
    <p:sldId id="652" r:id="rId53"/>
    <p:sldId id="634" r:id="rId54"/>
    <p:sldId id="637" r:id="rId55"/>
    <p:sldId id="638" r:id="rId56"/>
    <p:sldId id="654" r:id="rId57"/>
    <p:sldId id="653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/>
              <a:pPr/>
              <a:t>‹#›</a:t>
            </a:fld>
            <a:endParaRPr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French Revolution and Napoleon: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The Revolution Begins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81334"/>
            <a:ext cx="9144000" cy="587666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Meeting of the Estates-General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Each estate given one vote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Third estate wanted more representation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Locked out of the meeting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57637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Revolution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634" y="3809885"/>
            <a:ext cx="4496366" cy="3048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85502"/>
            <a:ext cx="9144000" cy="6272499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600" dirty="0" smtClean="0"/>
              <a:t>Third Estate proclaimed themselves a legislature – the National Assembly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Tennis Court Oath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Would not leave until had written a constitution for France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57637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Revolution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115" y="4189225"/>
            <a:ext cx="5739999" cy="2668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23333"/>
            <a:ext cx="9144000" cy="613466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Louis orders troops to Paris and Versailles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National Assembly fears king would use force to end meetings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July 14, 1789 - Mob storms the </a:t>
            </a:r>
            <a:r>
              <a:rPr lang="en-US" sz="2800" dirty="0" smtClean="0">
                <a:solidFill>
                  <a:srgbClr val="FF0000"/>
                </a:solidFill>
              </a:rPr>
              <a:t>Bastille</a:t>
            </a:r>
            <a:r>
              <a:rPr lang="en-US" sz="2800" dirty="0" smtClean="0"/>
              <a:t> </a:t>
            </a:r>
            <a:endParaRPr lang="en-US" sz="2600" dirty="0" smtClean="0"/>
          </a:p>
          <a:p>
            <a:pPr>
              <a:lnSpc>
                <a:spcPct val="200000"/>
              </a:lnSpc>
            </a:pPr>
            <a:endParaRPr lang="en-US" sz="2800" dirty="0" smtClean="0"/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678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Revolution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419" y="3596640"/>
            <a:ext cx="2517581" cy="3261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24264"/>
            <a:ext cx="9144000" cy="603373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The Great Fear</a:t>
            </a:r>
          </a:p>
          <a:p>
            <a:pPr lvl="1">
              <a:lnSpc>
                <a:spcPct val="200000"/>
              </a:lnSpc>
            </a:pPr>
            <a:r>
              <a:rPr lang="en-US" dirty="0" smtClean="0"/>
              <a:t>Feared king would punish them and end Revolution</a:t>
            </a:r>
          </a:p>
          <a:p>
            <a:pPr lvl="2">
              <a:lnSpc>
                <a:spcPct val="200000"/>
              </a:lnSpc>
            </a:pPr>
            <a:r>
              <a:rPr lang="en-US" dirty="0" smtClean="0"/>
              <a:t>False rumors and panic throughout France</a:t>
            </a:r>
          </a:p>
          <a:p>
            <a:pPr lvl="1">
              <a:lnSpc>
                <a:spcPct val="200000"/>
              </a:lnSpc>
            </a:pPr>
            <a:r>
              <a:rPr lang="en-US" dirty="0" smtClean="0"/>
              <a:t>Peasants destroy records &amp; destroy nobles houses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24264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Revolution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915" y="3944857"/>
            <a:ext cx="4001535" cy="2913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National Assembly eliminates feudal dues and services </a:t>
            </a:r>
          </a:p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Declaration of the Rights of Man and of the Citizen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“liberty, equality, fraternity”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English Bill of Rights, American Dec. of Independence, Enlightenment philosophers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Creating a New Nation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757" y="4717002"/>
            <a:ext cx="1985495" cy="2140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52427"/>
            <a:ext cx="9144000" cy="550557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Crowd breaks into palace of Versailles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Feared Louis would still try to end Revolution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Demanded bread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Louis </a:t>
            </a:r>
            <a:r>
              <a:rPr lang="en-US" sz="2800" dirty="0" smtClean="0"/>
              <a:t>returns to</a:t>
            </a:r>
            <a:r>
              <a:rPr lang="en-US" sz="2800" dirty="0" smtClean="0"/>
              <a:t> </a:t>
            </a:r>
            <a:r>
              <a:rPr lang="en-US" sz="2800" dirty="0" smtClean="0"/>
              <a:t>Paris </a:t>
            </a:r>
          </a:p>
          <a:p>
            <a:pPr lvl="1">
              <a:lnSpc>
                <a:spcPct val="200000"/>
              </a:lnSpc>
            </a:pPr>
            <a:r>
              <a:rPr lang="en-US" dirty="0" smtClean="0"/>
              <a:t>Tuileries Palace</a:t>
            </a:r>
          </a:p>
          <a:p>
            <a:pPr lvl="1">
              <a:lnSpc>
                <a:spcPct val="200000"/>
              </a:lnSpc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Creating a New Nation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564" y="3365786"/>
            <a:ext cx="4560436" cy="3492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52427"/>
            <a:ext cx="9144000" cy="550557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Seized church lands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Sold to pay off debt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Religious orders disbanded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Clergy now public employees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Creating a New Nation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960" y="1766279"/>
            <a:ext cx="3749040" cy="3939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07116"/>
            <a:ext cx="9144000" cy="595088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National </a:t>
            </a:r>
            <a:r>
              <a:rPr lang="en-US" sz="3200" dirty="0" smtClean="0"/>
              <a:t>convention created</a:t>
            </a:r>
          </a:p>
          <a:p>
            <a:pPr lvl="1">
              <a:lnSpc>
                <a:spcPct val="200000"/>
              </a:lnSpc>
            </a:pPr>
            <a:r>
              <a:rPr lang="en-US" sz="3200" dirty="0" smtClean="0"/>
              <a:t>New elected legislature</a:t>
            </a:r>
          </a:p>
          <a:p>
            <a:pPr lvl="1">
              <a:lnSpc>
                <a:spcPct val="200000"/>
              </a:lnSpc>
            </a:pPr>
            <a:r>
              <a:rPr lang="en-US" sz="3200" dirty="0" smtClean="0"/>
              <a:t>Abolished monarchy</a:t>
            </a:r>
          </a:p>
          <a:p>
            <a:pPr lvl="1">
              <a:lnSpc>
                <a:spcPct val="200000"/>
              </a:lnSpc>
            </a:pPr>
            <a:r>
              <a:rPr lang="en-US" sz="3200" dirty="0" smtClean="0"/>
              <a:t>Declare France a republic</a:t>
            </a:r>
          </a:p>
          <a:p>
            <a:pPr>
              <a:lnSpc>
                <a:spcPct val="200000"/>
              </a:lnSpc>
            </a:pP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7116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Creating a New Nation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The French Revolution and Napoleon: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The Republic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An extreme government changed French society and tried through harsh means to eliminate its critics within France.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Problems in French society led to a revolution, the formation of a new government, and the end of the monarchy.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Different political factions within the National Convention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No formal Organization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The Mountain</a:t>
            </a:r>
          </a:p>
          <a:p>
            <a:pPr lvl="2">
              <a:lnSpc>
                <a:spcPct val="200000"/>
              </a:lnSpc>
            </a:pPr>
            <a:r>
              <a:rPr lang="en-US" sz="2800" dirty="0" err="1" smtClean="0"/>
              <a:t>Montagnards</a:t>
            </a:r>
            <a:r>
              <a:rPr lang="en-US" sz="2800" dirty="0" smtClean="0"/>
              <a:t> &amp; Jacobin</a:t>
            </a:r>
            <a:endParaRPr lang="en-US" sz="2600" dirty="0" smtClean="0"/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The </a:t>
            </a:r>
            <a:r>
              <a:rPr lang="en-US" sz="3000" dirty="0" err="1" smtClean="0"/>
              <a:t>Girondins</a:t>
            </a:r>
            <a:endParaRPr lang="en-US" sz="3000" dirty="0" smtClean="0"/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The Plain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A Radical Government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630" y="3455286"/>
            <a:ext cx="4745370" cy="3377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84460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ts val="12640"/>
              </a:lnSpc>
            </a:pPr>
            <a:r>
              <a:rPr lang="en-US" sz="3200" dirty="0" smtClean="0"/>
              <a:t>Jean-Paul Marat</a:t>
            </a:r>
          </a:p>
          <a:p>
            <a:pPr>
              <a:lnSpc>
                <a:spcPts val="12640"/>
              </a:lnSpc>
            </a:pPr>
            <a:r>
              <a:rPr lang="en-US" sz="3200" dirty="0" smtClean="0"/>
              <a:t>Georges-Jacques Danton</a:t>
            </a:r>
          </a:p>
          <a:p>
            <a:pPr>
              <a:lnSpc>
                <a:spcPts val="1264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Maximilien Robespierre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A </a:t>
            </a:r>
            <a:r>
              <a:rPr lang="en-US" b="1" u="sng" smtClean="0"/>
              <a:t>Radical Government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854" y="4556251"/>
            <a:ext cx="1810467" cy="2301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742" y="973424"/>
            <a:ext cx="1413791" cy="1765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533" y="2738904"/>
            <a:ext cx="1498514" cy="1817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41085"/>
            <a:ext cx="6307657" cy="6016916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King placed on trial &amp; sentenced to die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Guillotine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Other European countries reacted with horror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“republic founded on blood”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A </a:t>
            </a:r>
            <a:r>
              <a:rPr lang="en-US" b="1" u="sng" smtClean="0"/>
              <a:t>Radical Government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57" y="1858798"/>
            <a:ext cx="2836343" cy="4999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5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7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Transform French society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Anticlerical feelings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Metric system 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New Calendar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New clothing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A </a:t>
            </a:r>
            <a:r>
              <a:rPr lang="en-US" b="1" u="sng" smtClean="0"/>
              <a:t>Radical Government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978" y="2936814"/>
            <a:ext cx="3479800" cy="233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84460"/>
            <a:ext cx="9144000" cy="617354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Counterrevolution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Revolution against a government that was established by a revolution</a:t>
            </a:r>
          </a:p>
          <a:p>
            <a:pPr lvl="2">
              <a:lnSpc>
                <a:spcPct val="200000"/>
              </a:lnSpc>
            </a:pPr>
            <a:r>
              <a:rPr lang="en-US" sz="2800" dirty="0" smtClean="0"/>
              <a:t>Feared losing control</a:t>
            </a:r>
          </a:p>
          <a:p>
            <a:pPr lvl="2">
              <a:lnSpc>
                <a:spcPct val="200000"/>
              </a:lnSpc>
            </a:pPr>
            <a:r>
              <a:rPr lang="en-US" sz="2800" dirty="0" smtClean="0"/>
              <a:t>Feared other European countries disdain could turn into war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Reign of Terror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26734"/>
            <a:ext cx="9144000" cy="623126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Reign of Terror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Series of accusations, trials, and executions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Wave of fear throughout the country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Established because of the counterrevolution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692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The Reign of Terror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670" y="4659276"/>
            <a:ext cx="3743076" cy="2198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16404"/>
            <a:ext cx="9144000" cy="6041597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Resistance to the government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Catholics opposed anticlerical moves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Those suspected of counterrevolutionary activity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Suspects had few rights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Revolutionary Tribunal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Death by guillotine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Reign of Terror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557" y="3950076"/>
            <a:ext cx="4286443" cy="290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6647398" cy="5884578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Every class, occupation, gender persecuted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Even those who launched Reign of Terror fell victim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Over 300,000 arrested; 17,000 executed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Reign of Terror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399" y="2539923"/>
            <a:ext cx="2496601" cy="3331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92706"/>
            <a:ext cx="9144000" cy="616529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Wrote new constitution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Restricted voting rights</a:t>
            </a:r>
          </a:p>
          <a:p>
            <a:pPr lvl="2">
              <a:lnSpc>
                <a:spcPct val="200000"/>
              </a:lnSpc>
            </a:pPr>
            <a:r>
              <a:rPr lang="en-US" sz="2800" dirty="0" smtClean="0"/>
              <a:t>Only men who owned property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The Directory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Governing board of 5 men 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No real power – weak and corrupt</a:t>
            </a:r>
            <a:endParaRPr lang="en-US" sz="3200" dirty="0" smtClean="0"/>
          </a:p>
          <a:p>
            <a:pPr>
              <a:lnSpc>
                <a:spcPct val="200000"/>
              </a:lnSpc>
            </a:pPr>
            <a:r>
              <a:rPr lang="en-US" sz="3200" dirty="0" smtClean="0"/>
              <a:t>France still had financial problems and no real control</a:t>
            </a:r>
          </a:p>
          <a:p>
            <a:pPr>
              <a:lnSpc>
                <a:spcPct val="200000"/>
              </a:lnSpc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2897"/>
          </a:xfrm>
        </p:spPr>
        <p:txBody>
          <a:bodyPr/>
          <a:lstStyle/>
          <a:p>
            <a:r>
              <a:rPr lang="en-US" u="sng" dirty="0" smtClean="0"/>
              <a:t>After the Terror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Inequalities in society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Ideas of Enlightenment writers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Poor leadership from Louis XVI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Financial crisis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Widespread hunger and record cold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Causes of the Revolution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The French Revolution and Napoleon: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Napoleon’s Europe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Napoleon Bonaparte rose through military ranks to become emperor over France and much of Europe.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6086379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Napoleon Bonaparte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Ambitious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French Rev. gave chance to rise in power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Brilliant military leader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Victories against the British, Austrians, Italians</a:t>
            </a:r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Napoleon’s Rise to Power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378" y="1937929"/>
            <a:ext cx="3057622" cy="4920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55"/>
            <a:ext cx="5895558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Military success: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Stops mob in Paris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Victory over British at Toulon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Victory over Austrians &amp; Italians in Italy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Covers up his failures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Celebrated as a national hero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Napoleon’s Rise </a:t>
            </a:r>
            <a:r>
              <a:rPr lang="en-US" b="1" u="sng" smtClean="0"/>
              <a:t>to Power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559" y="2052248"/>
            <a:ext cx="3248442" cy="3914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Supporters of Napoleon organize a </a:t>
            </a:r>
            <a:r>
              <a:rPr lang="en-US" sz="3200" dirty="0" smtClean="0">
                <a:solidFill>
                  <a:srgbClr val="FF0000"/>
                </a:solidFill>
              </a:rPr>
              <a:t>coup d'état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Forced transfer of power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Consulate replaced the Directory as government of France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Napoleon voted first Consul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Napoleon now a dictator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Napoleon Seizes Power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747" y="3776473"/>
            <a:ext cx="3582253" cy="3081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080291"/>
            <a:ext cx="6523477" cy="57777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/>
              <a:t>1804 - Issues a </a:t>
            </a:r>
            <a:r>
              <a:rPr lang="en-US" sz="3000" dirty="0" smtClean="0">
                <a:solidFill>
                  <a:srgbClr val="FF0000"/>
                </a:solidFill>
              </a:rPr>
              <a:t>plebiscite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Question put before all voters</a:t>
            </a:r>
          </a:p>
          <a:p>
            <a:pPr lvl="2">
              <a:lnSpc>
                <a:spcPct val="150000"/>
              </a:lnSpc>
            </a:pPr>
            <a:r>
              <a:rPr lang="en-US" sz="2600" dirty="0" smtClean="0"/>
              <a:t>Did they want to declare France an empire?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Emperor Napoleon I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Takes crown from Pope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Emperor Napoleon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522" y="1591576"/>
            <a:ext cx="2752478" cy="5266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Wanted to build an empire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Sells Louisiana Territory to the United States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/>
          </a:bodyPr>
          <a:lstStyle/>
          <a:p>
            <a:r>
              <a:rPr lang="en-US" b="1" u="sng" smtClean="0"/>
              <a:t>Emperor Napoleon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17" y="2868102"/>
            <a:ext cx="6761142" cy="398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Napoleonic Wars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France becomes the dominant Euro power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Great Britain France’s greatest enemy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Battle of  Trafalgar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Battle of Austerlitz</a:t>
            </a:r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/>
          </a:bodyPr>
          <a:lstStyle/>
          <a:p>
            <a:r>
              <a:rPr lang="en-US" b="1" u="sng" smtClean="0"/>
              <a:t>Emperor Napoleon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050" y="3614288"/>
            <a:ext cx="4324950" cy="3243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Continental System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Prohibited French or allied ships from trading with Britain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Blockade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The Peninsular War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/>
          </a:bodyPr>
          <a:lstStyle/>
          <a:p>
            <a:r>
              <a:rPr lang="en-US" b="1" u="sng" smtClean="0"/>
              <a:t>Emperor Napoleon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080" y="2762580"/>
            <a:ext cx="5069920" cy="4095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Takes control of Europe through treaties, alliances, and victories in battles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Only nations free of his control – Great Britain, Sweden, Portugal, and Ottoman Empire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Would put relatives in positions of power in newly conquered areas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/>
          </a:bodyPr>
          <a:lstStyle/>
          <a:p>
            <a:r>
              <a:rPr lang="en-US" b="1" u="sng" smtClean="0"/>
              <a:t>Emperor Napoleon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52427"/>
            <a:ext cx="9144000" cy="550557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Social and political structure created inequalities in French society 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The</a:t>
            </a:r>
            <a:r>
              <a:rPr lang="en-US" sz="2800" dirty="0" smtClean="0">
                <a:solidFill>
                  <a:srgbClr val="FF0000"/>
                </a:solidFill>
              </a:rPr>
              <a:t> Old Order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King at the top 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3 social groups, called estates (1,2,3)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Causes of </a:t>
            </a:r>
            <a:r>
              <a:rPr lang="en-US" b="1" u="sng" smtClean="0"/>
              <a:t>the Revolution</a:t>
            </a:r>
            <a:endParaRPr lang="en-US" b="1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606" y="2779072"/>
            <a:ext cx="2982393" cy="407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Reformed Church-State relations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The Concordat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Recognized influence of church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Economic Reforms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Bank of France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Efficient tax collection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Napoleon’s Policies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0" y="1981691"/>
            <a:ext cx="2540000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Napoleonic Code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Uniform laws across the nation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Promoted order and authority 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Censored freedom of speech &amp; press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Only applied to male citizens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Napoleon’s Policies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320" y="2003902"/>
            <a:ext cx="2061680" cy="3955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Educational reforms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Strong state depended on strong leaders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Network of high schools, universities, and technical schools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Napoleon’s Policies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26" y="3272240"/>
            <a:ext cx="3047896" cy="358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Revolutionary and democratic ideas in government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Equality before the law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Helped spread </a:t>
            </a:r>
            <a:r>
              <a:rPr lang="en-US" sz="3200" dirty="0" smtClean="0">
                <a:solidFill>
                  <a:srgbClr val="FF0000"/>
                </a:solidFill>
              </a:rPr>
              <a:t>nationalism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Sense of identity and unity as a people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Loyalty for one’s country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Napoleon’s Legacy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The French Revolution and Napoleon: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 fontScale="92500" lnSpcReduction="20000"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Napoleon’s Fall and Europe’s Reaction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After defeating Napoleon, the European allies sent him into exile and held a meeting in Vienna to restore order and stability to Europe.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Napoleon decides to invade Russia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600,000 troops invade (during the summer)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New recruits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Supplies lost/spoiled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Disease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Desertion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Hunger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Disaster and Defeat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338" y="4138724"/>
            <a:ext cx="5094662" cy="2719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Scorched earth policy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As troops advanced, Russians would withdraw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Would set fire to fields so French troops would have nothing they could use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Finally reaches Moscow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Moscow was in flames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Had to return back to France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Disaster </a:t>
            </a:r>
            <a:r>
              <a:rPr lang="en-US" b="1" u="sng" smtClean="0"/>
              <a:t>and Defeat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238" y="4090268"/>
            <a:ext cx="3563762" cy="2583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Harsh Russian winter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Most terrifying enemy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Starvation and exhaustion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Killed thousands</a:t>
            </a:r>
          </a:p>
          <a:p>
            <a:pPr lvl="3">
              <a:lnSpc>
                <a:spcPct val="150000"/>
              </a:lnSpc>
            </a:pPr>
            <a:r>
              <a:rPr lang="en-US" sz="2600" dirty="0" smtClean="0"/>
              <a:t>94,000 returned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Disaster </a:t>
            </a:r>
            <a:r>
              <a:rPr lang="en-US" b="1" u="sng" smtClean="0"/>
              <a:t>and Defeat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282" y="3504228"/>
            <a:ext cx="4929718" cy="3353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52427"/>
            <a:ext cx="9144000" cy="550557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King Louis XVI &amp; Marie-Antoinette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Unpopular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Frivolous &amp; self-indulgent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Disconnected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Causes of </a:t>
            </a:r>
            <a:r>
              <a:rPr lang="en-US" b="1" u="sng" smtClean="0"/>
              <a:t>the Revolution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867" y="3864294"/>
            <a:ext cx="3742133" cy="2993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Disaster in Russia gave enemies hope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Battle of Leipzig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Clear defeat for Napoleon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Napoleon forced to give up throne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Exiled to the island of Elba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Disaster </a:t>
            </a:r>
            <a:r>
              <a:rPr lang="en-US" b="1" u="sng" smtClean="0"/>
              <a:t>and Defeat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798" y="4270598"/>
            <a:ext cx="3544202" cy="2587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Napoleon waits for opportunity to return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Allies establish monarchy in France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After a year - decides to return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Hundred Days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Renewed glory for Napoleon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Last Campaigns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580" y="3545997"/>
            <a:ext cx="3391419" cy="3312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The Battle of Waterloo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Britain, German, Prussian, and Dutch troops against Napoleon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Casualties of 50,000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Crushing defeat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End of Napoleonic Wars &amp; Napoleons career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</a:t>
            </a:r>
            <a:r>
              <a:rPr lang="en-US" b="1" u="sng" smtClean="0"/>
              <a:t>Last Campaigns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728" y="2506937"/>
            <a:ext cx="4143271" cy="2531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/>
              <a:t>Tries to escape to America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Captured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Exiled to Saint Helena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Never escaped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Died six years later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</a:t>
            </a:r>
            <a:r>
              <a:rPr lang="en-US" b="1" u="sng" smtClean="0"/>
              <a:t>Last Campaigns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018" y="3207892"/>
            <a:ext cx="4983982" cy="3650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Plan to restore order and stability to Europe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Make sure France could never again rise to such power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Put down revolution wherever it might appear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Restored several monarchies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Congress </a:t>
            </a:r>
            <a:r>
              <a:rPr lang="en-US" b="1" u="sng" smtClean="0"/>
              <a:t>of Vienna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0" y="4508501"/>
            <a:ext cx="3467100" cy="234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Redrew the map of Europe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Changed national borders to strengthen nations near France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Countries that aided France lost territory, those that fought gained territory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Indemnity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Payments to other countries to compensate them for damages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Congress </a:t>
            </a:r>
            <a:r>
              <a:rPr lang="en-US" b="1" u="sng" smtClean="0"/>
              <a:t>of Vienna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113277"/>
            <a:ext cx="9144001" cy="57447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Monarchs no longer secure in their positions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People realized they could change their governments and destinies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Spread of Enlightenment ideas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The Revolution’s Legacy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First Estate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1% of the population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Roman Catholic clergy</a:t>
            </a:r>
          </a:p>
          <a:p>
            <a:pPr lvl="2">
              <a:lnSpc>
                <a:spcPct val="200000"/>
              </a:lnSpc>
            </a:pPr>
            <a:r>
              <a:rPr lang="en-US" sz="2400" dirty="0" smtClean="0"/>
              <a:t>Didn’t have to pay taxes</a:t>
            </a:r>
          </a:p>
          <a:p>
            <a:pPr lvl="2">
              <a:lnSpc>
                <a:spcPct val="200000"/>
              </a:lnSpc>
            </a:pPr>
            <a:r>
              <a:rPr lang="en-US" sz="2400" dirty="0" smtClean="0"/>
              <a:t>Different set of rules</a:t>
            </a:r>
          </a:p>
          <a:p>
            <a:pPr lvl="2">
              <a:lnSpc>
                <a:spcPct val="200000"/>
              </a:lnSpc>
            </a:pPr>
            <a:r>
              <a:rPr lang="en-US" sz="2400" dirty="0" smtClean="0"/>
              <a:t>Owned large pieces of land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Causes of </a:t>
            </a:r>
            <a:r>
              <a:rPr lang="en-US" b="1" u="sng" smtClean="0"/>
              <a:t>the Revolution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028252"/>
            <a:ext cx="39624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Second Estate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2% of the population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Key positions in government and military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The nobles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Causes of </a:t>
            </a:r>
            <a:r>
              <a:rPr lang="en-US" b="1" u="sng" smtClean="0"/>
              <a:t>the Revolution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0" y="3657601"/>
            <a:ext cx="25400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24652"/>
            <a:ext cx="9144000" cy="603335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Third Estate</a:t>
            </a:r>
          </a:p>
          <a:p>
            <a:pPr lvl="1">
              <a:lnSpc>
                <a:spcPct val="200000"/>
              </a:lnSpc>
            </a:pPr>
            <a:r>
              <a:rPr lang="en-US" sz="2800" dirty="0" smtClean="0"/>
              <a:t>97% of the population</a:t>
            </a:r>
          </a:p>
          <a:p>
            <a:pPr lvl="2">
              <a:lnSpc>
                <a:spcPct val="200000"/>
              </a:lnSpc>
              <a:buNone/>
            </a:pPr>
            <a:r>
              <a:rPr lang="en-US" sz="2800" dirty="0" smtClean="0"/>
              <a:t>1.) </a:t>
            </a:r>
            <a:r>
              <a:rPr lang="en-US" sz="2800" dirty="0" smtClean="0">
                <a:solidFill>
                  <a:srgbClr val="FF0000"/>
                </a:solidFill>
              </a:rPr>
              <a:t>Bourgeoisie</a:t>
            </a:r>
          </a:p>
          <a:p>
            <a:pPr lvl="2">
              <a:lnSpc>
                <a:spcPct val="200000"/>
              </a:lnSpc>
              <a:buNone/>
            </a:pPr>
            <a:r>
              <a:rPr lang="en-US" sz="2800" dirty="0" smtClean="0"/>
              <a:t>2.) Artisans</a:t>
            </a:r>
          </a:p>
          <a:p>
            <a:pPr lvl="2">
              <a:lnSpc>
                <a:spcPct val="200000"/>
              </a:lnSpc>
              <a:buNone/>
            </a:pPr>
            <a:r>
              <a:rPr lang="en-US" sz="2800" dirty="0" smtClean="0"/>
              <a:t>3.) </a:t>
            </a:r>
            <a:r>
              <a:rPr lang="en-US" sz="2800" dirty="0" smtClean="0">
                <a:solidFill>
                  <a:srgbClr val="FF0000"/>
                </a:solidFill>
              </a:rPr>
              <a:t>Sans culottes</a:t>
            </a:r>
          </a:p>
          <a:p>
            <a:pPr lvl="2">
              <a:lnSpc>
                <a:spcPct val="200000"/>
              </a:lnSpc>
              <a:buNone/>
            </a:pPr>
            <a:r>
              <a:rPr lang="en-US" sz="2800" dirty="0" smtClean="0"/>
              <a:t>4.) Peasants/farmers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24652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Causes of the Revolution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177" y="3566257"/>
            <a:ext cx="4632823" cy="3291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France deeply in dept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Borrowed money for wars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King spent lavishly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Tried to tax the estates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Worst winter in 80 years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Causes of </a:t>
            </a:r>
            <a:r>
              <a:rPr lang="en-US" b="1" u="sng" smtClean="0"/>
              <a:t>the Revolution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835" y="4127500"/>
            <a:ext cx="2984500" cy="273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12282</TotalTime>
  <Words>1277</Words>
  <Application>Microsoft Office PowerPoint</Application>
  <PresentationFormat>On-screen Show (4:3)</PresentationFormat>
  <Paragraphs>273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Focus</vt:lpstr>
      <vt:lpstr>The French Revolution and Napoleon:</vt:lpstr>
      <vt:lpstr>Main Idea</vt:lpstr>
      <vt:lpstr>Causes of the Revolution</vt:lpstr>
      <vt:lpstr>Causes of the Revolution</vt:lpstr>
      <vt:lpstr>Causes of the Revolution</vt:lpstr>
      <vt:lpstr>Causes of the Revolution</vt:lpstr>
      <vt:lpstr>Causes of the Revolution</vt:lpstr>
      <vt:lpstr>Causes of the Revolution</vt:lpstr>
      <vt:lpstr>Causes of the Revolution</vt:lpstr>
      <vt:lpstr>The Revolution</vt:lpstr>
      <vt:lpstr>The Revolution</vt:lpstr>
      <vt:lpstr>The Revolution</vt:lpstr>
      <vt:lpstr>The Revolution</vt:lpstr>
      <vt:lpstr>Creating a New Nation</vt:lpstr>
      <vt:lpstr>Creating a New Nation</vt:lpstr>
      <vt:lpstr>Creating a New Nation</vt:lpstr>
      <vt:lpstr>Creating a New Nation</vt:lpstr>
      <vt:lpstr>The French Revolution and Napoleon:</vt:lpstr>
      <vt:lpstr>Main Idea</vt:lpstr>
      <vt:lpstr>A Radical Government</vt:lpstr>
      <vt:lpstr>A Radical Government</vt:lpstr>
      <vt:lpstr>A Radical Government</vt:lpstr>
      <vt:lpstr>PowerPoint Presentation</vt:lpstr>
      <vt:lpstr>A Radical Government</vt:lpstr>
      <vt:lpstr>The Reign of Terror</vt:lpstr>
      <vt:lpstr>The Reign of Terror</vt:lpstr>
      <vt:lpstr>The Reign of Terror</vt:lpstr>
      <vt:lpstr>The Reign of Terror</vt:lpstr>
      <vt:lpstr>After the Terror</vt:lpstr>
      <vt:lpstr>The French Revolution and Napoleon:</vt:lpstr>
      <vt:lpstr>Main Idea</vt:lpstr>
      <vt:lpstr>Napoleon’s Rise to Power</vt:lpstr>
      <vt:lpstr>Napoleon’s Rise to Power</vt:lpstr>
      <vt:lpstr>Napoleon Seizes Power</vt:lpstr>
      <vt:lpstr>Emperor Napoleon</vt:lpstr>
      <vt:lpstr>Emperor Napoleon</vt:lpstr>
      <vt:lpstr>Emperor Napoleon</vt:lpstr>
      <vt:lpstr>Emperor Napoleon</vt:lpstr>
      <vt:lpstr>Emperor Napoleon</vt:lpstr>
      <vt:lpstr>PowerPoint Presentation</vt:lpstr>
      <vt:lpstr>Napoleon’s Policies</vt:lpstr>
      <vt:lpstr>Napoleon’s Policies</vt:lpstr>
      <vt:lpstr>Napoleon’s Policies</vt:lpstr>
      <vt:lpstr>Napoleon’s Legacy</vt:lpstr>
      <vt:lpstr>The French Revolution and Napoleon:</vt:lpstr>
      <vt:lpstr>Main Idea</vt:lpstr>
      <vt:lpstr>Disaster and Defeat</vt:lpstr>
      <vt:lpstr>Disaster and Defeat</vt:lpstr>
      <vt:lpstr>Disaster and Defeat</vt:lpstr>
      <vt:lpstr>Disaster and Defeat</vt:lpstr>
      <vt:lpstr>The Last Campaigns</vt:lpstr>
      <vt:lpstr>The Last Campaigns</vt:lpstr>
      <vt:lpstr>The Last Campaigns</vt:lpstr>
      <vt:lpstr>The Congress of Vienna</vt:lpstr>
      <vt:lpstr>The Congress of Vienna</vt:lpstr>
      <vt:lpstr>PowerPoint Presentation</vt:lpstr>
      <vt:lpstr>The Revolution’s Legacy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315</cp:revision>
  <cp:lastPrinted>2013-10-22T01:59:04Z</cp:lastPrinted>
  <dcterms:created xsi:type="dcterms:W3CDTF">2013-11-17T16:43:31Z</dcterms:created>
  <dcterms:modified xsi:type="dcterms:W3CDTF">2016-04-08T10:37:29Z</dcterms:modified>
</cp:coreProperties>
</file>