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48"/>
  </p:handoutMasterIdLst>
  <p:sldIdLst>
    <p:sldId id="353" r:id="rId2"/>
    <p:sldId id="258" r:id="rId3"/>
    <p:sldId id="297" r:id="rId4"/>
    <p:sldId id="305" r:id="rId5"/>
    <p:sldId id="348" r:id="rId6"/>
    <p:sldId id="289" r:id="rId7"/>
    <p:sldId id="360" r:id="rId8"/>
    <p:sldId id="291" r:id="rId9"/>
    <p:sldId id="310" r:id="rId10"/>
    <p:sldId id="363" r:id="rId11"/>
    <p:sldId id="364" r:id="rId12"/>
    <p:sldId id="292" r:id="rId13"/>
    <p:sldId id="312" r:id="rId14"/>
    <p:sldId id="346" r:id="rId15"/>
    <p:sldId id="316" r:id="rId16"/>
    <p:sldId id="347" r:id="rId17"/>
    <p:sldId id="354" r:id="rId18"/>
    <p:sldId id="298" r:id="rId19"/>
    <p:sldId id="365" r:id="rId20"/>
    <p:sldId id="366" r:id="rId21"/>
    <p:sldId id="329" r:id="rId22"/>
    <p:sldId id="293" r:id="rId23"/>
    <p:sldId id="326" r:id="rId24"/>
    <p:sldId id="349" r:id="rId25"/>
    <p:sldId id="324" r:id="rId26"/>
    <p:sldId id="323" r:id="rId27"/>
    <p:sldId id="358" r:id="rId28"/>
    <p:sldId id="290" r:id="rId29"/>
    <p:sldId id="286" r:id="rId30"/>
    <p:sldId id="320" r:id="rId31"/>
    <p:sldId id="350" r:id="rId32"/>
    <p:sldId id="355" r:id="rId33"/>
    <p:sldId id="301" r:id="rId34"/>
    <p:sldId id="356" r:id="rId35"/>
    <p:sldId id="332" r:id="rId36"/>
    <p:sldId id="333" r:id="rId37"/>
    <p:sldId id="344" r:id="rId38"/>
    <p:sldId id="351" r:id="rId39"/>
    <p:sldId id="342" r:id="rId40"/>
    <p:sldId id="341" r:id="rId41"/>
    <p:sldId id="339" r:id="rId42"/>
    <p:sldId id="367" r:id="rId43"/>
    <p:sldId id="336" r:id="rId44"/>
    <p:sldId id="287" r:id="rId45"/>
    <p:sldId id="294" r:id="rId46"/>
    <p:sldId id="295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651EE-1D0D-7D43-98C7-71BB04F78E3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E1689-1D3D-5247-9A21-DD7B95B82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96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D5953069-15CF-7D4E-8089-8698CDAE91B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7661703D-6801-944D-AD77-AF0E73FBC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53069-15CF-7D4E-8089-8698CDAE91B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703D-6801-944D-AD77-AF0E73FBC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53069-15CF-7D4E-8089-8698CDAE91B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703D-6801-944D-AD77-AF0E73FBC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53069-15CF-7D4E-8089-8698CDAE91B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703D-6801-944D-AD77-AF0E73FBC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53069-15CF-7D4E-8089-8698CDAE91B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703D-6801-944D-AD77-AF0E73FBC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53069-15CF-7D4E-8089-8698CDAE91B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703D-6801-944D-AD77-AF0E73FBC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53069-15CF-7D4E-8089-8698CDAE91B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703D-6801-944D-AD77-AF0E73FBC95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53069-15CF-7D4E-8089-8698CDAE91B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703D-6801-944D-AD77-AF0E73FBC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53069-15CF-7D4E-8089-8698CDAE91B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703D-6801-944D-AD77-AF0E73FBC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53069-15CF-7D4E-8089-8698CDAE91B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703D-6801-944D-AD77-AF0E73FBC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53069-15CF-7D4E-8089-8698CDAE91B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703D-6801-944D-AD77-AF0E73FBC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53069-15CF-7D4E-8089-8698CDAE91B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703D-6801-944D-AD77-AF0E73FBC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53069-15CF-7D4E-8089-8698CDAE91B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703D-6801-944D-AD77-AF0E73FBC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D5953069-15CF-7D4E-8089-8698CDAE91B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7661703D-6801-944D-AD77-AF0E73FBC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53069-15CF-7D4E-8089-8698CDAE91B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703D-6801-944D-AD77-AF0E73FBC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53069-15CF-7D4E-8089-8698CDAE91B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703D-6801-944D-AD77-AF0E73FBC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53069-15CF-7D4E-8089-8698CDAE91B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703D-6801-944D-AD77-AF0E73FBC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53069-15CF-7D4E-8089-8698CDAE91B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703D-6801-944D-AD77-AF0E73FBC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53069-15CF-7D4E-8089-8698CDAE91B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703D-6801-944D-AD77-AF0E73FBC9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53069-15CF-7D4E-8089-8698CDAE91B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703D-6801-944D-AD77-AF0E73FBC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D5953069-15CF-7D4E-8089-8698CDAE91B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7661703D-6801-944D-AD77-AF0E73FBC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matthewhische\Desktop\Holt%20PP%20(MAC)%20-%20US%20II\Ch21\husgdbfd_video.mo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1" cy="3048347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The Great Depression: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" y="3753702"/>
            <a:ext cx="9143999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	</a:t>
            </a:r>
            <a:r>
              <a:rPr lang="en-US" sz="5400" dirty="0" smtClean="0">
                <a:solidFill>
                  <a:srgbClr val="FF0000"/>
                </a:solidFill>
              </a:rPr>
              <a:t>  </a:t>
            </a:r>
            <a:r>
              <a:rPr lang="en-US" sz="5400" b="1" dirty="0" smtClean="0">
                <a:solidFill>
                  <a:srgbClr val="FF0000"/>
                </a:solidFill>
              </a:rPr>
              <a:t>The Great Crash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91665"/>
            <a:ext cx="9144000" cy="60663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003300"/>
                </a:solidFill>
              </a:rPr>
              <a:t>Many people were beginning to see trouble as consumer purchasing fell and rumors of a collapse circulated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Fall 1929 - Fearing that stocks might go down – many investor began to sell off their stocks</a:t>
            </a:r>
          </a:p>
          <a:p>
            <a:pPr lvl="1">
              <a:lnSpc>
                <a:spcPct val="150000"/>
              </a:lnSpc>
              <a:spcAft>
                <a:spcPts val="1200"/>
              </a:spcAft>
            </a:pPr>
            <a:r>
              <a:rPr lang="en-US" sz="2800" dirty="0" smtClean="0"/>
              <a:t>Huge sell off with no buyers</a:t>
            </a:r>
          </a:p>
          <a:p>
            <a:pPr lvl="1">
              <a:lnSpc>
                <a:spcPct val="15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Stock prices plunged – more panic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The Stock Market Crashes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413" y="4024296"/>
            <a:ext cx="3156587" cy="2833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FF0000"/>
                </a:solidFill>
              </a:rPr>
              <a:t>Black Tuesday </a:t>
            </a:r>
            <a:r>
              <a:rPr lang="en-US" sz="3000" dirty="0" smtClean="0">
                <a:solidFill>
                  <a:schemeClr val="tx1"/>
                </a:solidFill>
              </a:rPr>
              <a:t>– October 29, 1929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Investors sold off 16 million shares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Stocks flood the market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Prices collapsed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Stock market crashed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The Stock Market Crashes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415" y="3141918"/>
            <a:ext cx="4660585" cy="3716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11-325-quickfac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/>
              <a:t>Effects of the Crash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0815"/>
            <a:ext cx="9144000" cy="5597185"/>
          </a:xfrm>
        </p:spPr>
        <p:txBody>
          <a:bodyPr/>
          <a:lstStyle/>
          <a:p>
            <a:pPr marL="228600" indent="-228600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Many individual investors ruined</a:t>
            </a:r>
          </a:p>
          <a:p>
            <a:pPr marL="679450" lvl="1" indent="-228600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Margin buyers were hit the hardest</a:t>
            </a:r>
          </a:p>
          <a:p>
            <a:pPr marL="228600" indent="-228600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Investors were forced to sell their stocks for far less than they had paid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258" y="2902771"/>
            <a:ext cx="6121389" cy="395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/>
              <a:t>Effects of </a:t>
            </a:r>
            <a:r>
              <a:rPr lang="en-US" b="1" u="sng" smtClean="0"/>
              <a:t>the Crash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7419"/>
            <a:ext cx="9144000" cy="5920581"/>
          </a:xfrm>
        </p:spPr>
        <p:txBody>
          <a:bodyPr>
            <a:normAutofit/>
          </a:bodyPr>
          <a:lstStyle/>
          <a:p>
            <a:pPr marL="228600" indent="-228600"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The crash triggered a banking crisis </a:t>
            </a:r>
          </a:p>
          <a:p>
            <a:pPr marL="679450" lvl="1" indent="-228600"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Bank runs</a:t>
            </a:r>
          </a:p>
          <a:p>
            <a:pPr marL="679450" lvl="1" indent="-228600"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Investments</a:t>
            </a:r>
          </a:p>
          <a:p>
            <a:pPr marL="228600" indent="-228600"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Many banks went out of business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269" y="3465272"/>
            <a:ext cx="5249023" cy="3392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/>
              <a:t>More Effects of the Crash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0815"/>
            <a:ext cx="9144000" cy="5597185"/>
          </a:xfrm>
        </p:spPr>
        <p:txBody>
          <a:bodyPr/>
          <a:lstStyle/>
          <a:p>
            <a:pPr marL="169863" indent="-1698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crash crushed businesses</a:t>
            </a:r>
          </a:p>
          <a:p>
            <a:pPr marL="620713" lvl="1" indent="-1698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Banks couldn’t lend money</a:t>
            </a:r>
          </a:p>
          <a:p>
            <a:pPr marL="620713" lvl="1" indent="-1698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Consumers cut back their spending </a:t>
            </a:r>
          </a:p>
          <a:p>
            <a:pPr marL="169863" indent="-1698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Companies were forced to lay off workers</a:t>
            </a:r>
          </a:p>
          <a:p>
            <a:pPr marL="169863" indent="-1698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American wages dropped by $4 billion and nearly 3 million people lost their jobs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948" y="3863562"/>
            <a:ext cx="5055545" cy="2994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/>
              <a:t>More Effects of the Crash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9091"/>
            <a:ext cx="9144000" cy="5818909"/>
          </a:xfrm>
        </p:spPr>
        <p:txBody>
          <a:bodyPr/>
          <a:lstStyle/>
          <a:p>
            <a:pPr marL="166688" indent="-166688">
              <a:lnSpc>
                <a:spcPct val="90000"/>
              </a:lnSpc>
              <a:spcBef>
                <a:spcPct val="50000"/>
              </a:spcBef>
              <a:spcAft>
                <a:spcPts val="600"/>
              </a:spcAft>
              <a:buFont typeface="Times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Europe was still struggling from WWI</a:t>
            </a:r>
          </a:p>
          <a:p>
            <a:pPr marL="617538" lvl="1" indent="-166688">
              <a:lnSpc>
                <a:spcPct val="90000"/>
              </a:lnSpc>
              <a:spcBef>
                <a:spcPct val="50000"/>
              </a:spcBef>
              <a:spcAft>
                <a:spcPts val="600"/>
              </a:spcAft>
              <a:buFont typeface="Times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Borrowed money from American banks </a:t>
            </a:r>
          </a:p>
          <a:p>
            <a:pPr marL="958851" lvl="2" indent="-166688">
              <a:lnSpc>
                <a:spcPct val="90000"/>
              </a:lnSpc>
              <a:spcBef>
                <a:spcPct val="50000"/>
              </a:spcBef>
              <a:spcAft>
                <a:spcPts val="600"/>
              </a:spcAft>
              <a:buFont typeface="Times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Banks now want their money back</a:t>
            </a:r>
          </a:p>
          <a:p>
            <a:pPr marL="166688" indent="-166688">
              <a:lnSpc>
                <a:spcPct val="90000"/>
              </a:lnSpc>
              <a:spcBef>
                <a:spcPct val="50000"/>
              </a:spcBef>
              <a:spcAft>
                <a:spcPts val="600"/>
              </a:spcAft>
              <a:buFont typeface="Times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High tariffs made foreign goods expensive</a:t>
            </a:r>
          </a:p>
          <a:p>
            <a:pPr marL="617538" lvl="1" indent="-166688">
              <a:lnSpc>
                <a:spcPct val="90000"/>
              </a:lnSpc>
              <a:spcBef>
                <a:spcPct val="50000"/>
              </a:spcBef>
              <a:spcAft>
                <a:spcPts val="600"/>
              </a:spcAft>
              <a:buFont typeface="Times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Less able to export their products</a:t>
            </a:r>
          </a:p>
          <a:p>
            <a:pPr marL="958851" lvl="2" indent="-166688">
              <a:lnSpc>
                <a:spcPct val="90000"/>
              </a:lnSpc>
              <a:spcBef>
                <a:spcPct val="50000"/>
              </a:spcBef>
              <a:spcAft>
                <a:spcPts val="600"/>
              </a:spcAft>
              <a:buFont typeface="Times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Forced to fire workers</a:t>
            </a:r>
          </a:p>
          <a:p>
            <a:pPr marL="166688" indent="-166688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399" y="3958323"/>
            <a:ext cx="3532601" cy="289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6595"/>
            <a:ext cx="9144001" cy="3048347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Great Depression: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43824"/>
            <a:ext cx="9143999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   Americans Face Hard Times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sz="5400" b="1" u="sng" dirty="0" smtClean="0"/>
              <a:t>Main Idea</a:t>
            </a:r>
            <a:endParaRPr lang="en-US" sz="54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0815"/>
            <a:ext cx="9144000" cy="5597185"/>
          </a:xfrm>
        </p:spPr>
        <p:txBody>
          <a:bodyPr>
            <a:normAutofit/>
          </a:bodyPr>
          <a:lstStyle/>
          <a:p>
            <a:pPr marL="233363" indent="-233363" algn="ctr">
              <a:spcBef>
                <a:spcPct val="20000"/>
              </a:spcBef>
              <a:spcAft>
                <a:spcPts val="3600"/>
              </a:spcAft>
              <a:buNone/>
            </a:pPr>
            <a:r>
              <a:rPr lang="en-US" sz="4400" dirty="0" smtClean="0">
                <a:solidFill>
                  <a:srgbClr val="003300"/>
                </a:solidFill>
              </a:rPr>
              <a:t>The Great Depression and the natural disaster known as the Dust Bowl produced economic suffering on a scale the nation had never seen before</a:t>
            </a:r>
            <a:endParaRPr lang="en-US" sz="44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/>
              <a:t>Great Depression by the Numbers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0815"/>
            <a:ext cx="9144000" cy="5597185"/>
          </a:xfrm>
        </p:spPr>
        <p:txBody>
          <a:bodyPr>
            <a:normAutofit/>
          </a:bodyPr>
          <a:lstStyle/>
          <a:p>
            <a:pPr>
              <a:spcBef>
                <a:spcPct val="40000"/>
              </a:spcBef>
            </a:pPr>
            <a:r>
              <a:rPr lang="en-US" dirty="0" smtClean="0">
                <a:solidFill>
                  <a:srgbClr val="003300"/>
                </a:solidFill>
              </a:rPr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Great Depression</a:t>
            </a:r>
            <a:r>
              <a:rPr lang="en-US" b="1" dirty="0" smtClean="0">
                <a:solidFill>
                  <a:srgbClr val="003300"/>
                </a:solidFill>
              </a:rPr>
              <a:t> </a:t>
            </a:r>
          </a:p>
          <a:p>
            <a:pPr lvl="1">
              <a:spcBef>
                <a:spcPct val="40000"/>
              </a:spcBef>
            </a:pPr>
            <a:r>
              <a:rPr lang="en-US" dirty="0" smtClean="0">
                <a:solidFill>
                  <a:srgbClr val="003300"/>
                </a:solidFill>
              </a:rPr>
              <a:t>The worst economic downturn in history</a:t>
            </a:r>
          </a:p>
          <a:p>
            <a:pPr lvl="2">
              <a:spcBef>
                <a:spcPct val="40000"/>
              </a:spcBef>
            </a:pPr>
            <a:r>
              <a:rPr lang="en-US" dirty="0" smtClean="0">
                <a:solidFill>
                  <a:srgbClr val="003300"/>
                </a:solidFill>
              </a:rPr>
              <a:t>The stock market collapse</a:t>
            </a:r>
          </a:p>
          <a:p>
            <a:pPr lvl="2">
              <a:spcBef>
                <a:spcPct val="40000"/>
              </a:spcBef>
            </a:pPr>
            <a:r>
              <a:rPr lang="en-US" dirty="0" smtClean="0">
                <a:solidFill>
                  <a:srgbClr val="003300"/>
                </a:solidFill>
              </a:rPr>
              <a:t>Bank “runs” and bank failures</a:t>
            </a:r>
          </a:p>
          <a:p>
            <a:pPr lvl="3">
              <a:spcBef>
                <a:spcPct val="40000"/>
              </a:spcBef>
            </a:pPr>
            <a:r>
              <a:rPr lang="en-US" dirty="0" smtClean="0">
                <a:solidFill>
                  <a:srgbClr val="003300"/>
                </a:solidFill>
              </a:rPr>
              <a:t>Wiped out billions in savings</a:t>
            </a:r>
          </a:p>
          <a:p>
            <a:pPr lvl="2">
              <a:spcBef>
                <a:spcPct val="40000"/>
              </a:spcBef>
            </a:pPr>
            <a:r>
              <a:rPr lang="en-US" dirty="0" smtClean="0">
                <a:solidFill>
                  <a:srgbClr val="003300"/>
                </a:solidFill>
              </a:rPr>
              <a:t>Farm failures</a:t>
            </a:r>
          </a:p>
          <a:p>
            <a:pPr lvl="2">
              <a:spcBef>
                <a:spcPct val="40000"/>
              </a:spcBef>
            </a:pPr>
            <a:r>
              <a:rPr lang="en-US" dirty="0" smtClean="0">
                <a:solidFill>
                  <a:srgbClr val="003300"/>
                </a:solidFill>
              </a:rPr>
              <a:t>Unemployment </a:t>
            </a:r>
          </a:p>
          <a:p>
            <a:pPr>
              <a:spcBef>
                <a:spcPct val="40000"/>
              </a:spcBef>
            </a:pPr>
            <a:endParaRPr lang="en-US" dirty="0" smtClean="0">
              <a:solidFill>
                <a:srgbClr val="0033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292" y="2276561"/>
            <a:ext cx="3527708" cy="4581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sz="5400" b="1" u="sng" dirty="0" smtClean="0"/>
              <a:t>Main Idea</a:t>
            </a:r>
            <a:endParaRPr lang="en-US" sz="54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0815"/>
            <a:ext cx="9144000" cy="5597185"/>
          </a:xfrm>
        </p:spPr>
        <p:txBody>
          <a:bodyPr>
            <a:normAutofit/>
          </a:bodyPr>
          <a:lstStyle/>
          <a:p>
            <a:pPr marL="233363" indent="-233363" algn="ctr">
              <a:spcBef>
                <a:spcPct val="20000"/>
              </a:spcBef>
              <a:spcAft>
                <a:spcPts val="3600"/>
              </a:spcAft>
              <a:buNone/>
            </a:pPr>
            <a:r>
              <a:rPr lang="en-US" sz="4400" dirty="0" smtClean="0">
                <a:solidFill>
                  <a:srgbClr val="003300"/>
                </a:solidFill>
              </a:rPr>
              <a:t>The stock market crash of 1929 revealed weaknesses in the American economy and triggered a spreading economic crisis</a:t>
            </a:r>
            <a:endParaRPr lang="en-US" sz="44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Farm Failures</a:t>
            </a:r>
            <a:endParaRPr lang="en-US" b="1" u="sng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6785"/>
            <a:ext cx="9144000" cy="5761215"/>
          </a:xfrm>
        </p:spPr>
        <p:txBody>
          <a:bodyPr>
            <a:normAutofit/>
          </a:bodyPr>
          <a:lstStyle/>
          <a:p>
            <a:pPr>
              <a:spcBef>
                <a:spcPct val="40000"/>
              </a:spcBef>
            </a:pPr>
            <a:r>
              <a:rPr lang="en-US" dirty="0" smtClean="0">
                <a:solidFill>
                  <a:srgbClr val="003300"/>
                </a:solidFill>
              </a:rPr>
              <a:t>Widespread joblessness and poverty cut down on the demand for food </a:t>
            </a:r>
          </a:p>
          <a:p>
            <a:pPr>
              <a:spcBef>
                <a:spcPct val="40000"/>
              </a:spcBef>
            </a:pPr>
            <a:r>
              <a:rPr lang="en-US" dirty="0" smtClean="0">
                <a:solidFill>
                  <a:srgbClr val="003300"/>
                </a:solidFill>
              </a:rPr>
              <a:t>Farmers unable to sell food they produced</a:t>
            </a:r>
          </a:p>
          <a:p>
            <a:pPr>
              <a:spcBef>
                <a:spcPct val="40000"/>
              </a:spcBef>
            </a:pPr>
            <a:r>
              <a:rPr lang="en-US" dirty="0" smtClean="0">
                <a:solidFill>
                  <a:srgbClr val="003300"/>
                </a:solidFill>
              </a:rPr>
              <a:t>Many borrowed money from banks to pay for land and equipment</a:t>
            </a:r>
          </a:p>
          <a:p>
            <a:pPr>
              <a:spcBef>
                <a:spcPct val="40000"/>
              </a:spcBef>
            </a:pPr>
            <a:r>
              <a:rPr lang="en-US" dirty="0" smtClean="0">
                <a:solidFill>
                  <a:srgbClr val="003300"/>
                </a:solidFill>
              </a:rPr>
              <a:t>As incomes dropped, farmers couldn’t pay back their loans</a:t>
            </a:r>
          </a:p>
          <a:p>
            <a:pPr>
              <a:spcBef>
                <a:spcPct val="4000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Foreclosure</a:t>
            </a:r>
            <a:r>
              <a:rPr lang="en-US" dirty="0" smtClean="0">
                <a:solidFill>
                  <a:srgbClr val="003300"/>
                </a:solidFill>
              </a:rPr>
              <a:t> occurs when a lender takes over ownership of a property from an owner who has failed to make loan payments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609" y="4127808"/>
            <a:ext cx="3518287" cy="2730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Unempl</a:t>
            </a:r>
            <a:r>
              <a:rPr lang="en-US" b="1" u="sng" dirty="0" smtClean="0"/>
              <a:t>oyment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9771"/>
            <a:ext cx="9144000" cy="572822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rgbClr val="003300"/>
                </a:solidFill>
              </a:rPr>
              <a:t>The year following the crash of October 1929 saw a sharp drop in economic activity and a steep rise in unemployment</a:t>
            </a:r>
          </a:p>
          <a:p>
            <a:pPr lvl="1">
              <a:spcAft>
                <a:spcPts val="1200"/>
              </a:spcAft>
            </a:pPr>
            <a:r>
              <a:rPr lang="en-US" sz="2800" dirty="0" smtClean="0">
                <a:solidFill>
                  <a:srgbClr val="003300"/>
                </a:solidFill>
              </a:rPr>
              <a:t>By 1933 - the GNP dropped over 40%</a:t>
            </a:r>
          </a:p>
          <a:p>
            <a:pPr lvl="1">
              <a:spcAft>
                <a:spcPts val="1200"/>
              </a:spcAft>
            </a:pPr>
            <a:r>
              <a:rPr lang="en-US" sz="2800" dirty="0" smtClean="0">
                <a:solidFill>
                  <a:srgbClr val="003300"/>
                </a:solidFill>
              </a:rPr>
              <a:t>Unemployment reached a staggering 25% percent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47" y="3575313"/>
            <a:ext cx="4615184" cy="3282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11-329-quickfac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sz="3900" b="1" u="sng" dirty="0" smtClean="0"/>
              <a:t>The Human Impact of the Great Depression</a:t>
            </a:r>
            <a:endParaRPr lang="en-US" sz="39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3279"/>
            <a:ext cx="9144000" cy="57447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Job loss resulted in poverty for most Americans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Begged door to door, relied on soup kitchens and bread lines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Hoovervilles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Makeshift shantytowns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Named after President Hoover who many blamed for the Great Depression</a:t>
            </a:r>
          </a:p>
          <a:p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80" y="3545997"/>
            <a:ext cx="4066120" cy="3312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sz="3900" b="1" u="sng" dirty="0" smtClean="0"/>
              <a:t>The Human Impact of the Great Depression</a:t>
            </a:r>
            <a:endParaRPr lang="en-US" sz="39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6589"/>
            <a:ext cx="9144000" cy="5781411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Hoboes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Homeless person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Typically traveling in search of work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Mostly men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359" y="2810587"/>
            <a:ext cx="4400642" cy="4047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9381"/>
            <a:ext cx="4743359" cy="3308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sz="4100" b="1" u="sng" dirty="0" smtClean="0"/>
              <a:t>The Emotional Impact of the Depressio</a:t>
            </a:r>
            <a:r>
              <a:rPr lang="en-US" sz="4000" b="1" u="sng" dirty="0" smtClean="0"/>
              <a:t>n</a:t>
            </a:r>
            <a:endParaRPr lang="en-US" sz="4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0815"/>
            <a:ext cx="9144000" cy="5597185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3300"/>
                </a:solidFill>
              </a:rPr>
              <a:t>Unemployed often felt that they failed as people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3300"/>
                </a:solidFill>
              </a:rPr>
              <a:t>Accepting handouts deeply troubled many proud Americans</a:t>
            </a:r>
          </a:p>
          <a:p>
            <a:pPr lvl="1">
              <a:spcBef>
                <a:spcPct val="50000"/>
              </a:spcBef>
            </a:pPr>
            <a:r>
              <a:rPr lang="en-US" dirty="0" smtClean="0">
                <a:solidFill>
                  <a:srgbClr val="003300"/>
                </a:solidFill>
              </a:rPr>
              <a:t>High suicide rates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3300"/>
                </a:solidFill>
              </a:rPr>
              <a:t>Many felt the nation had failed the hardworking citizens who had helped build it</a:t>
            </a:r>
            <a:endParaRPr lang="en-US" sz="2000" dirty="0" smtClean="0">
              <a:solidFill>
                <a:srgbClr val="0033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86" y="3578983"/>
            <a:ext cx="4119368" cy="3279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Devast</a:t>
            </a:r>
            <a:r>
              <a:rPr lang="en-US" b="1" u="sng" dirty="0" smtClean="0"/>
              <a:t>ation in the Dust Bowl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265"/>
            <a:ext cx="9144000" cy="57117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3300"/>
                </a:solidFill>
              </a:rPr>
              <a:t>In 1931 rain stopped falling across much of the Great Plains region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Drought</a:t>
            </a:r>
            <a:endParaRPr lang="en-US" dirty="0" smtClean="0">
              <a:solidFill>
                <a:srgbClr val="003300"/>
              </a:solidFill>
            </a:endParaRP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Period of below average rainfall 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Lasted for several years 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Millions of people had fled the area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499" y="3991309"/>
            <a:ext cx="4732745" cy="2866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Devas</a:t>
            </a:r>
            <a:r>
              <a:rPr lang="en-US" b="1" u="sng" dirty="0" smtClean="0"/>
              <a:t>tation in the Dust Bowl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7419"/>
            <a:ext cx="9144000" cy="592058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3300"/>
                </a:solidFill>
              </a:rPr>
              <a:t>Land once covered with protective grasses was now bare, with no vegetation to hold the soil in place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Wind storms stripped the rich topsoil and blew it hundreds of miles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Dust mounds choked crops and buried farm equipment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Dust Bowl</a:t>
            </a:r>
            <a:r>
              <a:rPr lang="en-US" dirty="0" smtClean="0">
                <a:solidFill>
                  <a:srgbClr val="003300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Nickname for the Great Plains regions hit by drought and dust storms</a:t>
            </a:r>
          </a:p>
          <a:p>
            <a:endParaRPr lang="en-US" dirty="0" smtClean="0">
              <a:solidFill>
                <a:srgbClr val="003300"/>
              </a:solidFill>
            </a:endParaRPr>
          </a:p>
          <a:p>
            <a:pPr>
              <a:buNone/>
            </a:pPr>
            <a:endParaRPr lang="en-US" sz="1100" dirty="0" smtClean="0">
              <a:solidFill>
                <a:srgbClr val="0033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107" y="4104970"/>
            <a:ext cx="3981883" cy="2753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11-332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41987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11-332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/>
              <a:t>The Appearance of Prosperity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6785"/>
            <a:ext cx="9144000" cy="5761215"/>
          </a:xfrm>
        </p:spPr>
        <p:txBody>
          <a:bodyPr/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Overall economy performed well 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rgbClr val="FF0000"/>
                </a:solidFill>
              </a:rPr>
              <a:t>Gross national product </a:t>
            </a:r>
            <a:r>
              <a:rPr lang="en-US" sz="2800" dirty="0" smtClean="0">
                <a:solidFill>
                  <a:srgbClr val="000000"/>
                </a:solidFill>
              </a:rPr>
              <a:t>(GNP) rose 30%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Total value of all goods and services 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Overall unemployment remained low 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Union membership slowed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Welfare capitalism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Prosperity encouraged workers to buy new products and enjoy leisure activities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2178050"/>
            <a:ext cx="2844800" cy="250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/>
              <a:t>Fleeing the Plains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7419"/>
            <a:ext cx="9144000" cy="5920581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2.5 million people had left the Great Plains states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Okies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Nickname for a farmer who left the Dust Bowl in search of work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Many settled in camps and sought work on farms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Countless migrants met hardship and discrimination</a:t>
            </a:r>
          </a:p>
          <a:p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246" y="3793295"/>
            <a:ext cx="5494030" cy="3064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Fleeing </a:t>
            </a:r>
            <a:r>
              <a:rPr lang="en-US" b="1" u="sng" dirty="0" smtClean="0"/>
              <a:t>the Plains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7419"/>
            <a:ext cx="9144000" cy="5920581"/>
          </a:xfrm>
        </p:spPr>
        <p:txBody>
          <a:bodyPr/>
          <a:lstStyle/>
          <a:p>
            <a:pPr>
              <a:spcAft>
                <a:spcPts val="42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The plight of the migrants captured the imagination of some of America’s greatest writers and artists</a:t>
            </a:r>
          </a:p>
          <a:p>
            <a:pPr lvl="1">
              <a:spcAft>
                <a:spcPts val="42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John Steinbeck</a:t>
            </a:r>
          </a:p>
          <a:p>
            <a:pPr lvl="1">
              <a:spcAft>
                <a:spcPts val="4200"/>
              </a:spcAft>
            </a:pPr>
            <a:r>
              <a:rPr lang="en-US" sz="2800" b="1" dirty="0" smtClean="0">
                <a:solidFill>
                  <a:srgbClr val="FF0000"/>
                </a:solidFill>
              </a:rPr>
              <a:t>Woody Guthrie</a:t>
            </a:r>
            <a:endParaRPr lang="en-US" sz="2800" dirty="0" smtClean="0">
              <a:solidFill>
                <a:srgbClr val="000000"/>
              </a:solidFill>
            </a:endParaRPr>
          </a:p>
          <a:p>
            <a:pPr>
              <a:spcAft>
                <a:spcPts val="42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For much of the decade, the Depression defied most government efforts to defeat it, and Americans had to fend for themselves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marL="119063" indent="-1190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endParaRPr lang="en-US" dirty="0" smtClean="0">
              <a:latin typeface="Verdana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350" y="1929682"/>
            <a:ext cx="1724607" cy="2665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300" y="1929682"/>
            <a:ext cx="2325628" cy="2170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6595"/>
            <a:ext cx="9144001" cy="3048347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Great Depression: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43824"/>
            <a:ext cx="9143999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	    Hoover as President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sz="5400" b="1" u="sng" dirty="0" smtClean="0"/>
              <a:t>Main Idea</a:t>
            </a:r>
            <a:endParaRPr lang="en-US" sz="54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0815"/>
            <a:ext cx="9144000" cy="5597185"/>
          </a:xfrm>
        </p:spPr>
        <p:txBody>
          <a:bodyPr>
            <a:normAutofit/>
          </a:bodyPr>
          <a:lstStyle/>
          <a:p>
            <a:pPr marL="233363" indent="-233363" algn="ctr">
              <a:spcBef>
                <a:spcPct val="20000"/>
              </a:spcBef>
              <a:spcAft>
                <a:spcPts val="3600"/>
              </a:spcAft>
              <a:buNone/>
            </a:pPr>
            <a:r>
              <a:rPr lang="en-US" sz="4400" dirty="0" smtClean="0">
                <a:solidFill>
                  <a:srgbClr val="003300"/>
                </a:solidFill>
              </a:rPr>
              <a:t>Herbert Hoover came to office with a clear philosophy of government, but the events of the Great Depression overwhelmed his responses</a:t>
            </a:r>
            <a:endParaRPr lang="en-US" sz="44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/>
              <a:t>Hoover’s Philosophy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2047"/>
            <a:ext cx="9144000" cy="5785954"/>
          </a:xfrm>
        </p:spPr>
        <p:txBody>
          <a:bodyPr>
            <a:normAutofit/>
          </a:bodyPr>
          <a:lstStyle/>
          <a:p>
            <a:pPr>
              <a:spcBef>
                <a:spcPct val="4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Herbert Hoover favored as little government intervention as possible</a:t>
            </a:r>
          </a:p>
          <a:p>
            <a:pPr lvl="1">
              <a:spcBef>
                <a:spcPct val="4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Believed unnecessary government threatened prosperity and the spirit of the American people</a:t>
            </a:r>
          </a:p>
          <a:p>
            <a:pPr lvl="2">
              <a:spcBef>
                <a:spcPct val="4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“Rugged individualism”</a:t>
            </a:r>
          </a:p>
          <a:p>
            <a:pPr lvl="3">
              <a:spcBef>
                <a:spcPct val="4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Thought it was important not to destroy people’s belief in their own responsibility and power</a:t>
            </a:r>
          </a:p>
          <a:p>
            <a:pPr>
              <a:spcBef>
                <a:spcPct val="40000"/>
              </a:spcBef>
            </a:pPr>
            <a:endParaRPr lang="en-US" sz="2800" dirty="0" smtClean="0">
              <a:solidFill>
                <a:srgbClr val="0033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650" y="4724400"/>
            <a:ext cx="28067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/>
              <a:t>The “Associative State”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265"/>
            <a:ext cx="9144000" cy="571173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Hoover’s “</a:t>
            </a:r>
            <a:r>
              <a:rPr lang="en-US" sz="2800" b="1" dirty="0" smtClean="0">
                <a:solidFill>
                  <a:srgbClr val="FF0000"/>
                </a:solidFill>
              </a:rPr>
              <a:t>associative state</a:t>
            </a:r>
            <a:r>
              <a:rPr lang="en-US" sz="2800" dirty="0" smtClean="0">
                <a:solidFill>
                  <a:srgbClr val="000000"/>
                </a:solidFill>
              </a:rPr>
              <a:t>”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Thought businesses should form voluntary associations </a:t>
            </a:r>
          </a:p>
          <a:p>
            <a:pPr lvl="2"/>
            <a:r>
              <a:rPr lang="en-US" sz="2800" dirty="0" smtClean="0">
                <a:solidFill>
                  <a:srgbClr val="000000"/>
                </a:solidFill>
              </a:rPr>
              <a:t>Would make the economy more fair and efficient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Skilled government specialists would then cooperate with the associations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257" y="3293836"/>
            <a:ext cx="3000598" cy="3564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58678"/>
          </a:xfrm>
        </p:spPr>
        <p:txBody>
          <a:bodyPr/>
          <a:lstStyle/>
          <a:p>
            <a:r>
              <a:rPr lang="en-US" b="1" u="sng" dirty="0" smtClean="0"/>
              <a:t>The “Associative State”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7419"/>
            <a:ext cx="9144000" cy="5920581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Hoover Dam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Harnessed the Colorado River to provide electricity and supply water to parts of seven states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Demonstrated Hoover’s beliefs in business and government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Funded by the federal government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Built and designed by six independent companies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684" y="3762416"/>
            <a:ext cx="3877838" cy="3095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sz="4000" b="1" u="sng" dirty="0" smtClean="0">
                <a:solidFill>
                  <a:srgbClr val="000000"/>
                </a:solidFill>
              </a:rPr>
              <a:t>Hoover’s Response </a:t>
            </a:r>
            <a:r>
              <a:rPr lang="en-US" sz="4000" b="1" u="sng" dirty="0" smtClean="0"/>
              <a:t>to the Great Depression</a:t>
            </a:r>
            <a:endParaRPr lang="en-US" sz="4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0815"/>
            <a:ext cx="9144000" cy="5597185"/>
          </a:xfrm>
        </p:spPr>
        <p:txBody>
          <a:bodyPr/>
          <a:lstStyle/>
          <a:p>
            <a:r>
              <a:rPr lang="en-US" dirty="0" smtClean="0">
                <a:solidFill>
                  <a:srgbClr val="003300"/>
                </a:solidFill>
              </a:rPr>
              <a:t>Hoover’s core beliefs—that government should not provide direct aid, but find ways to help people help themselves—shaped his presidency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Cooperative</a:t>
            </a:r>
            <a:r>
              <a:rPr lang="en-US" dirty="0" smtClean="0"/>
              <a:t>: an organization owned and controlled by its members, who work together for a common goal</a:t>
            </a:r>
          </a:p>
          <a:p>
            <a:r>
              <a:rPr lang="en-US" dirty="0" smtClean="0"/>
              <a:t>After the crash, Hoover continued to believe in voluntary action</a:t>
            </a:r>
          </a:p>
          <a:p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381" y="3792740"/>
            <a:ext cx="3992796" cy="3065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sz="4000" b="1" u="sng" dirty="0" smtClean="0"/>
              <a:t>Hoover’s Response to the Great Depression</a:t>
            </a:r>
            <a:endParaRPr lang="en-US" sz="4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1525"/>
            <a:ext cx="9144000" cy="573647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Businesses cut jobs and wages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State and local governments cut programs and laid off workers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1932 - the </a:t>
            </a:r>
            <a:r>
              <a:rPr lang="en-US" b="1" dirty="0" smtClean="0">
                <a:solidFill>
                  <a:srgbClr val="FF0000"/>
                </a:solidFill>
              </a:rPr>
              <a:t>Reconstruction Finance Corporation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Program that provided $2 billion in direct government aid to banks and institutions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The Federal Home Loan Bank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Program to encourage home building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010" y="3859364"/>
            <a:ext cx="3745990" cy="299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The Smoot-</a:t>
            </a:r>
            <a:r>
              <a:rPr lang="en-US" b="1" u="sng" dirty="0" smtClean="0"/>
              <a:t>Hawley Tariff Act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6785"/>
            <a:ext cx="9144000" cy="5761215"/>
          </a:xfrm>
        </p:spPr>
        <p:txBody>
          <a:bodyPr/>
          <a:lstStyle/>
          <a:p>
            <a:r>
              <a:rPr lang="en-US" sz="2800" dirty="0" smtClean="0">
                <a:solidFill>
                  <a:srgbClr val="003300"/>
                </a:solidFill>
              </a:rPr>
              <a:t>1930 - </a:t>
            </a:r>
            <a:r>
              <a:rPr lang="en-US" sz="2800" b="1" dirty="0" smtClean="0">
                <a:solidFill>
                  <a:srgbClr val="FF0000"/>
                </a:solidFill>
              </a:rPr>
              <a:t>Smoot-Hawley Tariff Act</a:t>
            </a:r>
          </a:p>
          <a:p>
            <a:pPr lvl="1"/>
            <a:r>
              <a:rPr lang="en-US" sz="2800" dirty="0" smtClean="0">
                <a:solidFill>
                  <a:srgbClr val="003300"/>
                </a:solidFill>
              </a:rPr>
              <a:t>Extremely high tariff on farm products and manufactured goods</a:t>
            </a:r>
          </a:p>
          <a:p>
            <a:r>
              <a:rPr lang="en-US" sz="2800" dirty="0" smtClean="0">
                <a:solidFill>
                  <a:srgbClr val="003300"/>
                </a:solidFill>
              </a:rPr>
              <a:t>A total disaster</a:t>
            </a:r>
          </a:p>
          <a:p>
            <a:pPr lvl="1"/>
            <a:r>
              <a:rPr lang="en-US" sz="2800" dirty="0" smtClean="0">
                <a:solidFill>
                  <a:srgbClr val="003300"/>
                </a:solidFill>
              </a:rPr>
              <a:t>European nations responded with tariffs on American goods</a:t>
            </a:r>
          </a:p>
          <a:p>
            <a:pPr lvl="2"/>
            <a:r>
              <a:rPr lang="en-US" sz="2800" dirty="0" smtClean="0">
                <a:solidFill>
                  <a:srgbClr val="003300"/>
                </a:solidFill>
              </a:rPr>
              <a:t>International trade fell dramatically</a:t>
            </a:r>
          </a:p>
          <a:p>
            <a:endParaRPr lang="en-US" dirty="0" smtClean="0">
              <a:solidFill>
                <a:srgbClr val="003300"/>
              </a:solidFill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257" y="3831720"/>
            <a:ext cx="1993743" cy="302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/>
              <a:t>The Appearance of Prosperity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39"/>
            <a:ext cx="9144000" cy="5769461"/>
          </a:xfr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/>
              <a:t>The stock market performed very well in the 1920s</a:t>
            </a:r>
          </a:p>
          <a:p>
            <a:pPr marL="228600" indent="-228600">
              <a:lnSpc>
                <a:spcPct val="9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/>
              <a:t>The value of stocks traded quadrupled over nine years</a:t>
            </a:r>
          </a:p>
          <a:p>
            <a:pPr marL="679450" lvl="1" indent="-228600">
              <a:lnSpc>
                <a:spcPct val="9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/>
              <a:t>Made people think the market would never drop</a:t>
            </a:r>
          </a:p>
          <a:p>
            <a:pPr marL="228600" indent="-228600">
              <a:lnSpc>
                <a:spcPct val="9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/>
              <a:t>Public’s confidence in the </a:t>
            </a:r>
            <a:r>
              <a:rPr lang="en-US" sz="2800" dirty="0" err="1" smtClean="0"/>
              <a:t>gov.’t</a:t>
            </a:r>
            <a:r>
              <a:rPr lang="en-US" sz="2800" dirty="0" smtClean="0"/>
              <a:t> was very high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986744"/>
            <a:ext cx="9144000" cy="2871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The Nation </a:t>
            </a:r>
            <a:r>
              <a:rPr lang="en-US" b="1" u="sng" dirty="0" smtClean="0"/>
              <a:t>Responds to Hoover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0815"/>
            <a:ext cx="9144000" cy="5597185"/>
          </a:xfrm>
        </p:spPr>
        <p:txBody>
          <a:bodyPr/>
          <a:lstStyle/>
          <a:p>
            <a:pPr marL="228600" indent="-228600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Hoover’s optimistic claims about the economy undermined his credibility</a:t>
            </a:r>
          </a:p>
          <a:p>
            <a:pPr marL="228600" indent="-228600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Just a few months after the crash he announced: “I am convinced we have passed the worst”</a:t>
            </a:r>
          </a:p>
          <a:p>
            <a:pPr marL="228600" indent="-228600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Many Americans came to question Hoover’s compassion</a:t>
            </a:r>
          </a:p>
          <a:p>
            <a:pPr marL="679450" lvl="1" indent="-228600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Wondered why he was willing to give billions of dollars to banks and businesses but not to offer direct relief to individuals</a:t>
            </a:r>
            <a:endParaRPr lang="en-US" sz="2600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832" y="4400245"/>
            <a:ext cx="3767773" cy="2457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The Bonus </a:t>
            </a:r>
            <a:r>
              <a:rPr lang="en-US" b="1" u="sng" dirty="0" smtClean="0"/>
              <a:t>Marchers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7326"/>
            <a:ext cx="6174246" cy="552067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3300"/>
                </a:solidFill>
              </a:rPr>
              <a:t>May 1932 - WWI veterans set up camp near the capital</a:t>
            </a:r>
          </a:p>
          <a:p>
            <a:r>
              <a:rPr lang="en-US" sz="2800" dirty="0" smtClean="0">
                <a:solidFill>
                  <a:srgbClr val="003300"/>
                </a:solidFill>
              </a:rPr>
              <a:t>Wanted the government to pay a veteran’s bonus</a:t>
            </a:r>
          </a:p>
          <a:p>
            <a:pPr lvl="1"/>
            <a:r>
              <a:rPr lang="en-US" sz="2800" dirty="0" smtClean="0">
                <a:solidFill>
                  <a:srgbClr val="003300"/>
                </a:solidFill>
              </a:rPr>
              <a:t>The bonus was not due for many years</a:t>
            </a:r>
          </a:p>
          <a:p>
            <a:pPr lvl="2"/>
            <a:r>
              <a:rPr lang="en-US" sz="2800" dirty="0" smtClean="0">
                <a:solidFill>
                  <a:srgbClr val="003300"/>
                </a:solidFill>
              </a:rPr>
              <a:t>Needed the money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220" y="1959729"/>
            <a:ext cx="3154779" cy="4533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The Bonus </a:t>
            </a:r>
            <a:r>
              <a:rPr lang="en-US" b="1" u="sng" dirty="0" smtClean="0"/>
              <a:t>Marchers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7419"/>
            <a:ext cx="9144000" cy="592058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3300"/>
                </a:solidFill>
              </a:rPr>
              <a:t>Congress refused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July -  police and U.S. soldiers began clearing the area of veterans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Violence erupted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Many Americans were greatly disturbed by the sight of soldiers using weapons against homeless veterans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33" y="3666744"/>
            <a:ext cx="5686673" cy="3191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The V</a:t>
            </a:r>
            <a:r>
              <a:rPr lang="en-US" b="1" u="sng" dirty="0" smtClean="0"/>
              <a:t>oters React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7419"/>
            <a:ext cx="9144000" cy="592058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3300"/>
                </a:solidFill>
              </a:rPr>
              <a:t>1932 - Trying to balance the budget, Hoover pushed for a tax increase</a:t>
            </a:r>
          </a:p>
          <a:p>
            <a:pPr lvl="1"/>
            <a:r>
              <a:rPr lang="en-US" sz="2400" dirty="0" smtClean="0">
                <a:solidFill>
                  <a:srgbClr val="003300"/>
                </a:solidFill>
              </a:rPr>
              <a:t>Was highly unpopular</a:t>
            </a:r>
          </a:p>
          <a:p>
            <a:pPr lvl="2"/>
            <a:r>
              <a:rPr lang="en-US" sz="2400" dirty="0" smtClean="0">
                <a:solidFill>
                  <a:srgbClr val="003300"/>
                </a:solidFill>
              </a:rPr>
              <a:t>Voters wanted more government spending to aid the poor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The 1930 Congressional election provided early signs that the public was fed up with Republicans and President Hoover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The Great Depression showed few signs of ending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008" y="4021658"/>
            <a:ext cx="2985623" cy="283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11-340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11-342-visualsumma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7891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3" name="Rectangle 5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2505075" y="5638800"/>
            <a:ext cx="4106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99"/>
                </a:solidFill>
                <a:latin typeface="Verdana" charset="0"/>
              </a:rPr>
              <a:t>Click on the window to start video</a:t>
            </a:r>
            <a:endParaRPr lang="en-US"/>
          </a:p>
        </p:txBody>
      </p:sp>
      <p:pic>
        <p:nvPicPr>
          <p:cNvPr id="48136" name="Picture 8" descr="/Users/matthewhische/Desktop/Holt PP (MAC) - US II/Ch21/husgdbfd_video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40000" y="1371600"/>
            <a:ext cx="4064000" cy="304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8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3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13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/>
              <a:t>The Election of 1928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3799"/>
            <a:ext cx="9144000" cy="579420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When Coolidge didn’t run for reelection, Republicans chose </a:t>
            </a:r>
            <a:r>
              <a:rPr lang="en-US" sz="3200" b="1" dirty="0" smtClean="0">
                <a:solidFill>
                  <a:srgbClr val="FF0000"/>
                </a:solidFill>
              </a:rPr>
              <a:t>Herbert Hoover</a:t>
            </a:r>
          </a:p>
          <a:p>
            <a:pPr lvl="1"/>
            <a:r>
              <a:rPr lang="en-US" sz="3000" dirty="0" smtClean="0"/>
              <a:t>Served on Harding and Coolidge’s cabinets</a:t>
            </a:r>
          </a:p>
          <a:p>
            <a:pPr lvl="1"/>
            <a:r>
              <a:rPr lang="en-US" sz="3000" dirty="0" smtClean="0"/>
              <a:t>Reputation as a business-like administrator</a:t>
            </a:r>
          </a:p>
          <a:p>
            <a:r>
              <a:rPr lang="en-US" sz="3200" dirty="0" smtClean="0"/>
              <a:t>Hoover easily won the election</a:t>
            </a:r>
          </a:p>
          <a:p>
            <a:endParaRPr lang="en-US" sz="3200" b="1" dirty="0" smtClean="0">
              <a:solidFill>
                <a:srgbClr val="FFFF99"/>
              </a:solidFill>
              <a:latin typeface="Verdana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079" y="4330700"/>
            <a:ext cx="1993900" cy="252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305300"/>
            <a:ext cx="3200400" cy="255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11-322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220" y="0"/>
            <a:ext cx="7444057" cy="6858000"/>
          </a:xfrm>
          <a:prstGeom prst="rect">
            <a:avLst/>
          </a:prstGeom>
          <a:noFill/>
        </p:spPr>
      </p:pic>
      <p:sp>
        <p:nvSpPr>
          <p:cNvPr id="43012" name="Rectangle 4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/>
              <a:t>Economic Weaknesses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39"/>
            <a:ext cx="9144000" cy="576946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3300"/>
                </a:solidFill>
              </a:rPr>
              <a:t>While many Americans enjoyed good fortune in the 1920s, many serious problems bubbled underneath the surface: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The uneven distribution of wealth 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Rising prices </a:t>
            </a:r>
          </a:p>
          <a:p>
            <a:pPr lvl="1"/>
            <a:r>
              <a:rPr lang="en-US" sz="2400" dirty="0" smtClean="0">
                <a:solidFill>
                  <a:srgbClr val="003300"/>
                </a:solidFill>
              </a:rPr>
              <a:t>By 1929 over 70% of U.S. families had too low an income for a good standard of living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No savings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Many people reached their credit limits</a:t>
            </a:r>
          </a:p>
          <a:p>
            <a:pPr lvl="1"/>
            <a:r>
              <a:rPr lang="en-US" sz="2400" dirty="0" smtClean="0">
                <a:solidFill>
                  <a:srgbClr val="003300"/>
                </a:solidFill>
              </a:rPr>
              <a:t>Purchases slowed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24" y="3793392"/>
            <a:ext cx="3563875" cy="30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2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11-323-quickfac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0547" y="0"/>
            <a:ext cx="6637540" cy="6858000"/>
          </a:xfrm>
          <a:prstGeom prst="rect">
            <a:avLst/>
          </a:prstGeom>
          <a:noFill/>
        </p:spPr>
      </p:pic>
      <p:sp>
        <p:nvSpPr>
          <p:cNvPr id="40964" name="Rectangle 4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419"/>
          </a:xfrm>
        </p:spPr>
        <p:txBody>
          <a:bodyPr/>
          <a:lstStyle/>
          <a:p>
            <a:r>
              <a:rPr lang="en-US" b="1" u="sng" dirty="0" smtClean="0"/>
              <a:t>Credit and the Stock Market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0815"/>
            <a:ext cx="9144000" cy="559718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Investors increasingly used credit to buy stocks as the market rose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Investors were </a:t>
            </a:r>
            <a:r>
              <a:rPr lang="en-US" sz="2800" b="1" dirty="0" smtClean="0">
                <a:solidFill>
                  <a:srgbClr val="FF0000"/>
                </a:solidFill>
              </a:rPr>
              <a:t>buying on margin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Buying stocks with loans from stockbrokers, intending to pay brokers back when they sold the stock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Buying on margin was risky</a:t>
            </a: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017" y="3891967"/>
            <a:ext cx="4170984" cy="2966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1704</TotalTime>
  <Words>1357</Words>
  <Application>Microsoft Office PowerPoint</Application>
  <PresentationFormat>On-screen Show (4:3)</PresentationFormat>
  <Paragraphs>189</Paragraphs>
  <Slides>46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Inkwell</vt:lpstr>
      <vt:lpstr>The Great Depression:</vt:lpstr>
      <vt:lpstr>Main Idea</vt:lpstr>
      <vt:lpstr>The Appearance of Prosperity</vt:lpstr>
      <vt:lpstr>The Appearance of Prosperity</vt:lpstr>
      <vt:lpstr>The Election of 1928</vt:lpstr>
      <vt:lpstr>PowerPoint Presentation</vt:lpstr>
      <vt:lpstr>Economic Weaknesses</vt:lpstr>
      <vt:lpstr>PowerPoint Presentation</vt:lpstr>
      <vt:lpstr>Credit and the Stock Market</vt:lpstr>
      <vt:lpstr>The Stock Market Crashes</vt:lpstr>
      <vt:lpstr>The Stock Market Crashes</vt:lpstr>
      <vt:lpstr>PowerPoint Presentation</vt:lpstr>
      <vt:lpstr>Effects of the Crash</vt:lpstr>
      <vt:lpstr>Effects of the Crash</vt:lpstr>
      <vt:lpstr>More Effects of the Crash</vt:lpstr>
      <vt:lpstr>More Effects of the Crash</vt:lpstr>
      <vt:lpstr>The Great Depression:</vt:lpstr>
      <vt:lpstr>Main Idea</vt:lpstr>
      <vt:lpstr>Great Depression by the Numbers</vt:lpstr>
      <vt:lpstr>Farm Failures</vt:lpstr>
      <vt:lpstr>Unemployment</vt:lpstr>
      <vt:lpstr>PowerPoint Presentation</vt:lpstr>
      <vt:lpstr>The Human Impact of the Great Depression</vt:lpstr>
      <vt:lpstr>The Human Impact of the Great Depression</vt:lpstr>
      <vt:lpstr>The Emotional Impact of the Depression</vt:lpstr>
      <vt:lpstr>Devastation in the Dust Bowl</vt:lpstr>
      <vt:lpstr>Devastation in the Dust Bowl</vt:lpstr>
      <vt:lpstr>PowerPoint Presentation</vt:lpstr>
      <vt:lpstr>PowerPoint Presentation</vt:lpstr>
      <vt:lpstr>Fleeing the Plains</vt:lpstr>
      <vt:lpstr>Fleeing the Plains</vt:lpstr>
      <vt:lpstr>The Great Depression:</vt:lpstr>
      <vt:lpstr>Main Idea</vt:lpstr>
      <vt:lpstr>Hoover’s Philosophy</vt:lpstr>
      <vt:lpstr>The “Associative State”</vt:lpstr>
      <vt:lpstr>The “Associative State”</vt:lpstr>
      <vt:lpstr>Hoover’s Response to the Great Depression</vt:lpstr>
      <vt:lpstr>Hoover’s Response to the Great Depression</vt:lpstr>
      <vt:lpstr>The Smoot-Hawley Tariff Act</vt:lpstr>
      <vt:lpstr>The Nation Responds to Hoover</vt:lpstr>
      <vt:lpstr>The Bonus Marchers</vt:lpstr>
      <vt:lpstr>The Bonus Marchers</vt:lpstr>
      <vt:lpstr>The Voters React</vt:lpstr>
      <vt:lpstr>PowerPoint Presentation</vt:lpstr>
      <vt:lpstr>PowerPoint Presentation</vt:lpstr>
      <vt:lpstr>PowerPoint Presentation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Great Depression:</dc:title>
  <dc:creator>Matthew Hische</dc:creator>
  <cp:lastModifiedBy>Teacher</cp:lastModifiedBy>
  <cp:revision>20</cp:revision>
  <cp:lastPrinted>2014-03-18T01:29:57Z</cp:lastPrinted>
  <dcterms:created xsi:type="dcterms:W3CDTF">2014-03-19T01:08:02Z</dcterms:created>
  <dcterms:modified xsi:type="dcterms:W3CDTF">2015-03-11T19:20:57Z</dcterms:modified>
</cp:coreProperties>
</file>