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64"/>
  </p:handoutMasterIdLst>
  <p:sldIdLst>
    <p:sldId id="256" r:id="rId2"/>
    <p:sldId id="286" r:id="rId3"/>
    <p:sldId id="598" r:id="rId4"/>
    <p:sldId id="683" r:id="rId5"/>
    <p:sldId id="685" r:id="rId6"/>
    <p:sldId id="684" r:id="rId7"/>
    <p:sldId id="686" r:id="rId8"/>
    <p:sldId id="687" r:id="rId9"/>
    <p:sldId id="701" r:id="rId10"/>
    <p:sldId id="702" r:id="rId11"/>
    <p:sldId id="700" r:id="rId12"/>
    <p:sldId id="689" r:id="rId13"/>
    <p:sldId id="704" r:id="rId14"/>
    <p:sldId id="705" r:id="rId15"/>
    <p:sldId id="708" r:id="rId16"/>
    <p:sldId id="692" r:id="rId17"/>
    <p:sldId id="693" r:id="rId18"/>
    <p:sldId id="357" r:id="rId19"/>
    <p:sldId id="358" r:id="rId20"/>
    <p:sldId id="592" r:id="rId21"/>
    <p:sldId id="672" r:id="rId22"/>
    <p:sldId id="673" r:id="rId23"/>
    <p:sldId id="710" r:id="rId24"/>
    <p:sldId id="674" r:id="rId25"/>
    <p:sldId id="712" r:id="rId26"/>
    <p:sldId id="675" r:id="rId27"/>
    <p:sldId id="678" r:id="rId28"/>
    <p:sldId id="716" r:id="rId29"/>
    <p:sldId id="713" r:id="rId30"/>
    <p:sldId id="720" r:id="rId31"/>
    <p:sldId id="679" r:id="rId32"/>
    <p:sldId id="718" r:id="rId33"/>
    <p:sldId id="719" r:id="rId34"/>
    <p:sldId id="714" r:id="rId35"/>
    <p:sldId id="715" r:id="rId36"/>
    <p:sldId id="360" r:id="rId37"/>
    <p:sldId id="361" r:id="rId38"/>
    <p:sldId id="648" r:id="rId39"/>
    <p:sldId id="664" r:id="rId40"/>
    <p:sldId id="721" r:id="rId41"/>
    <p:sldId id="727" r:id="rId42"/>
    <p:sldId id="722" r:id="rId43"/>
    <p:sldId id="723" r:id="rId44"/>
    <p:sldId id="667" r:id="rId45"/>
    <p:sldId id="726" r:id="rId46"/>
    <p:sldId id="669" r:id="rId47"/>
    <p:sldId id="725" r:id="rId48"/>
    <p:sldId id="595" r:id="rId49"/>
    <p:sldId id="597" r:id="rId50"/>
    <p:sldId id="654" r:id="rId51"/>
    <p:sldId id="697" r:id="rId52"/>
    <p:sldId id="696" r:id="rId53"/>
    <p:sldId id="655" r:id="rId54"/>
    <p:sldId id="652" r:id="rId55"/>
    <p:sldId id="656" r:id="rId56"/>
    <p:sldId id="698" r:id="rId57"/>
    <p:sldId id="657" r:id="rId58"/>
    <p:sldId id="660" r:id="rId59"/>
    <p:sldId id="699" r:id="rId60"/>
    <p:sldId id="653" r:id="rId61"/>
    <p:sldId id="658" r:id="rId62"/>
    <p:sldId id="65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6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A New Kind of Revolution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25692"/>
            <a:ext cx="9144000" cy="6132309"/>
          </a:xfrm>
        </p:spPr>
        <p:txBody>
          <a:bodyPr>
            <a:noAutofit/>
          </a:bodyPr>
          <a:lstStyle/>
          <a:p>
            <a:pPr>
              <a:lnSpc>
                <a:spcPts val="12560"/>
              </a:lnSpc>
            </a:pPr>
            <a:r>
              <a:rPr lang="en-US" sz="2800" dirty="0" smtClean="0"/>
              <a:t>Eli Whitney &amp; the cotton gin</a:t>
            </a:r>
          </a:p>
          <a:p>
            <a:pPr>
              <a:lnSpc>
                <a:spcPts val="12560"/>
              </a:lnSpc>
            </a:pPr>
            <a:r>
              <a:rPr lang="en-US" sz="2800" dirty="0" smtClean="0"/>
              <a:t>James Hargreaves &amp; the spinning jenny</a:t>
            </a:r>
          </a:p>
          <a:p>
            <a:pPr>
              <a:lnSpc>
                <a:spcPts val="12560"/>
              </a:lnSpc>
            </a:pPr>
            <a:r>
              <a:rPr lang="en-US" sz="2800" dirty="0" smtClean="0"/>
              <a:t>John Kay &amp; the flying shuttle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 in Textiles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60" y="1113278"/>
            <a:ext cx="2290639" cy="2200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5880100"/>
            <a:ext cx="40894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595" y="3313892"/>
            <a:ext cx="2578404" cy="256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1334"/>
            <a:ext cx="9144000" cy="587666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New machines too big for weaver’s cottage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Factory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Large buildings constructed specially for the purpose of housing industrial machines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1770 – 50,000 bolts of cloth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1800 – 400,000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 in Textiles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938" y="4238704"/>
            <a:ext cx="3397062" cy="261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British inventers learned how to harness to force of steam to drive machines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James Watt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Develops a faster, more efficient steam engine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Factories no longer had to be built near water	</a:t>
            </a:r>
          </a:p>
          <a:p>
            <a:pPr>
              <a:lnSpc>
                <a:spcPct val="200000"/>
              </a:lnSpc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Steam Powers the Revolution 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837" y="2309021"/>
            <a:ext cx="1722966" cy="219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8178"/>
            <a:ext cx="7001017" cy="57898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Steam provided a revolution in transportation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1802 – Richard Trevithick – first locomotive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Made possible the fast shipment of finished goods to faraway markets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1807 – </a:t>
            </a:r>
            <a:r>
              <a:rPr lang="en-US" sz="2800" dirty="0" smtClean="0">
                <a:solidFill>
                  <a:srgbClr val="FF0000"/>
                </a:solidFill>
              </a:rPr>
              <a:t>Robert Fulton </a:t>
            </a:r>
            <a:r>
              <a:rPr lang="en-US" sz="2800" dirty="0" smtClean="0"/>
              <a:t>– developed the steamship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711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Steam Powers the Revolution 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017" y="1468628"/>
            <a:ext cx="2142983" cy="2635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116" y="4104498"/>
            <a:ext cx="2457884" cy="273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07116"/>
            <a:ext cx="9144000" cy="595088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Steam engines needed a lot of fuel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Short on wood (need for farming)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Started using coal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As more factories depended on steam, the coal business grew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711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Steam Powers the Revolution 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68" y="4715614"/>
            <a:ext cx="4312556" cy="2142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0292"/>
            <a:ext cx="9144000" cy="57777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1800 – Great Britain producing 80% of Europe’s coal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Factories built near coal mines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Landscapes changed into boom towns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Working in the mines was dangerous</a:t>
            </a:r>
            <a:endParaRPr lang="en-US" sz="2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Child labor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7116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Steam Powers the Revolution 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81" y="4088009"/>
            <a:ext cx="4352420" cy="2769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06074"/>
            <a:ext cx="9144000" cy="585192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Industrialization spreads to western Europe and the United States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Did not spread quickly to all parts of the world (Asia)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Britain outlawed export of certain machines &amp; forbade some craftsmen from leaving the country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Industrialization Spreads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Samuel Slater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Millworker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Disguised as a farmworker – comes to America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Rebuilds machines from memory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Textile mill technology spread rapidly throughout the United States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Industry Comes to America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600" y="1113278"/>
            <a:ext cx="1857250" cy="22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Factories and Workers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transition from cottage industries changed how people working in factories, what life was like in factory towns, labor conditions, and eventually, processes within factories.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1700s, conditions in Great </a:t>
            </a:r>
            <a:r>
              <a:rPr lang="en-US" sz="3600" dirty="0" err="1" smtClean="0"/>
              <a:t>Britian</a:t>
            </a:r>
            <a:r>
              <a:rPr lang="en-US" sz="3600" dirty="0" smtClean="0"/>
              <a:t> led to the rapid growth of the textile industry, which in turn led to huge changes in many other industries.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Work began in cottage industries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Dealt directly with merchants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Could control work schedule and product quality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Family life revolved around business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Production before Factories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364" y="4318001"/>
            <a:ext cx="32004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67967"/>
            <a:ext cx="9144000" cy="6190034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Family could be ruined 	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Fire / Flood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Demanded a range of technical skills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Took a long time to learn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Only adults had strength for some jobs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Weaving on a loom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2465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Problems for Cottage Industries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8"/>
            <a:ext cx="9144000" cy="604984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Work divided into several separate, easily learning tasks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Adults &amp; children (6 and up) could learn jobs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Mostly adult men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Working in a Factory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741" y="3996366"/>
            <a:ext cx="4354483" cy="286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8"/>
            <a:ext cx="9144000" cy="6049843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Dangerous work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Severe injuries common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Long workdays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Poor sanitation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Bad ventilation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Noisy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Working in a Factory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51" y="3046839"/>
            <a:ext cx="4596449" cy="381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Whole towns grew up around factories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At first near water, then coal mines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Some companies provided housing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Shoddy, close packed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Life in Factory Towns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005" y="4180978"/>
            <a:ext cx="3735947" cy="2677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Thick soot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Smoke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Poisonous chemicals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Pollution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“Black country”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Life in Factory Towns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428" y="1575082"/>
            <a:ext cx="4765571" cy="451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Factory system required large amounts of capital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3 levels of participants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Wealthy investors &amp; owners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Mid-level employees to run factories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Low-level employees to run the machines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Factory System and Workers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Workers easy to find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Former farmers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Immigrants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Preferred hiring women and children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Little incentive to improve performance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Factory System and Workers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65" y="2756974"/>
            <a:ext cx="2321035" cy="172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Cottage industry workers going out of business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Turned to violence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Luddite movement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The Luddites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Opposed machines – “hurtful to the commonality”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Burned factories &amp; destroyed machines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Cottage Workers’ Unrest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717" y="2139039"/>
            <a:ext cx="2904971" cy="278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Government took no action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Workers started to organize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Labor unions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Organizations representing workers’ interests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Strikes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Work stoppages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Used to urge employers to raise wages and improve conditions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Changing Labor Conditions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999" y="1012414"/>
            <a:ext cx="3404001" cy="226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Industrial Revolution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Period of rapid growth in the use of machines in manufacturing and production 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Starts in Great Britain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 New Kind of Revolution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73" y="3983225"/>
            <a:ext cx="4616328" cy="287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Growth of the middle class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Workers in the middle income range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Managers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Accountants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Engineers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Mechanics</a:t>
            </a:r>
          </a:p>
          <a:p>
            <a:pPr>
              <a:lnSpc>
                <a:spcPct val="20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A New Class of Workers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3175000"/>
            <a:ext cx="5080000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Mass production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System of manufacturing large numbers of identical items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More consumer goods available to more people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Factories and Mass Production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09199"/>
            <a:ext cx="9144000" cy="614880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Interchangeable parts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Identical machine-made parts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Made production and repair more efficient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Factories and Mass Production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499" y="4049033"/>
            <a:ext cx="2181080" cy="280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Assembly line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Product moves from worker to worker, as each one performs a step ion the manufacturing process (division of labor)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u="sng" dirty="0" smtClean="0"/>
              <a:t>Factories and Mass Production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935" y="3924300"/>
            <a:ext cx="2768600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Goods were produced in the home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Work required a wide range of skills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Children did chores at home with the family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Families worked directly with merchants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Few people were members of the middle class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Effects of the Factory System: Before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Goods were produced in factories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Work required a few easily learned skills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Children were employed in large numbers in factories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Workers dealt with managers and, sometimes, factory owners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More people joined the middle class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Effects of the Factory System: After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fontScale="92500"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New Ideas in a New Society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Industrial Revolution inspired new ideas about economics and affected society in many ways.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Laissez-faire economics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“free to do”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Governments should not interfere in business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Adam Smith</a:t>
            </a:r>
          </a:p>
          <a:p>
            <a:pPr lvl="1">
              <a:lnSpc>
                <a:spcPct val="150000"/>
              </a:lnSpc>
            </a:pPr>
            <a:r>
              <a:rPr lang="en-US" sz="3000" i="1" dirty="0" smtClean="0"/>
              <a:t>The Wealth of Nations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Market economy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The “invisible hand”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New Ideas about Economics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19" y="4394459"/>
            <a:ext cx="3871281" cy="2463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705133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Thomas Malthus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Population would always grow faster than food production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Poverty and misery would never go away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Ideas used to justify low wages and limit charity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New Ideas </a:t>
            </a:r>
            <a:r>
              <a:rPr lang="en-US" b="1" u="sng" smtClean="0"/>
              <a:t>about Economics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330" y="2490444"/>
            <a:ext cx="2092670" cy="266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92706"/>
            <a:ext cx="9144000" cy="616529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Why Great Britain?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Exploration and colonialism</a:t>
            </a:r>
          </a:p>
          <a:p>
            <a:pPr lvl="1">
              <a:lnSpc>
                <a:spcPct val="200000"/>
              </a:lnSpc>
            </a:pPr>
            <a:r>
              <a:rPr lang="en-US" sz="2600" dirty="0" err="1" smtClean="0"/>
              <a:t>Seapower</a:t>
            </a:r>
            <a:endParaRPr lang="en-US" sz="2600" dirty="0" smtClean="0"/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Political stability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Government support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Growth of private investment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9166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Factors for </a:t>
            </a:r>
            <a:r>
              <a:rPr lang="en-US" b="1" u="sng" dirty="0" err="1" smtClean="0"/>
              <a:t>Sucess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902" y="1665350"/>
            <a:ext cx="3869098" cy="3734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451385"/>
            <a:ext cx="9144001" cy="5406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Entrepreneur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Someone who starts a new business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Invests or starts a new business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Risk of boom or bust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New Ideas </a:t>
            </a:r>
            <a:r>
              <a:rPr lang="en-US" b="1" u="sng" smtClean="0"/>
              <a:t>about Economics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86" y="3746567"/>
            <a:ext cx="3567657" cy="277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Andrew Carnegie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Led expansion of the American steel industry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John D. Rockefeller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Oil tycoon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J.P. Morgan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Finance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New Ideas </a:t>
            </a:r>
            <a:r>
              <a:rPr lang="en-US" b="1" u="sng" smtClean="0"/>
              <a:t>about Economics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160" y="4872080"/>
            <a:ext cx="2430840" cy="198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826" y="4872080"/>
            <a:ext cx="2751333" cy="1985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689" y="2976874"/>
            <a:ext cx="2526941" cy="1895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“Robber barons”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Built giant corporations that drove out their competitors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Admired for contributions to human progress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Criticized for treatment of workers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New Ideas </a:t>
            </a:r>
            <a:r>
              <a:rPr lang="en-US" b="1" u="sng" smtClean="0"/>
              <a:t>about Economics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483" y="4936469"/>
            <a:ext cx="3354518" cy="1921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Robert Owen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Socialism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Instead of individuals, society or government should own all property and control industry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Opposite of </a:t>
            </a:r>
            <a:r>
              <a:rPr lang="en-US" sz="3000" dirty="0" smtClean="0"/>
              <a:t>capitalism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Competing Economic Views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Friedrich Engels and </a:t>
            </a:r>
            <a:r>
              <a:rPr lang="en-US" sz="3200" dirty="0" smtClean="0">
                <a:solidFill>
                  <a:srgbClr val="FF0000"/>
                </a:solidFill>
              </a:rPr>
              <a:t>Karl Marx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Claimed that as capitalism grew, more workers would sink into poverty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In time workers would rebel, seize control, and govern themselves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smtClean="0"/>
              <a:t>Competing Economic Views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84" y="4279586"/>
            <a:ext cx="2356616" cy="2578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01" y="4294128"/>
            <a:ext cx="1819522" cy="2563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Communism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System that the government owns the means of production and controls economic planning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smtClean="0"/>
              <a:t>Competing Economic Views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63" y="3364343"/>
            <a:ext cx="5466637" cy="349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Idea of “separate spheres”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Woman in the home and man in the workplace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An increase in wealth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Standard of living </a:t>
            </a:r>
            <a:r>
              <a:rPr lang="en-US" sz="3200" dirty="0" smtClean="0"/>
              <a:t>improved for industrialized countries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Increased leisure time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Effects on Society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Great Britain, France, Germany become leaders in global economy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Mass produced ships and weapons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United States slowly gained global political power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Effects on Society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22" y="4446533"/>
            <a:ext cx="3882872" cy="2411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Life in the Industrial Age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Electric Power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Michael Faraday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Thomas Edison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Transformed industry and daily life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Advances in Technology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442" y="4307878"/>
            <a:ext cx="2614246" cy="229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12" y="4673503"/>
            <a:ext cx="2117449" cy="1926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06" y="1594338"/>
            <a:ext cx="2023666" cy="2383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69" y="4372708"/>
            <a:ext cx="2882854" cy="222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Improved farming methods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Seed drill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Improved livestock breeding methods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Better varieties of crops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Increased food supply = increase in population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Agricultural Factors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589" y="1253469"/>
            <a:ext cx="3281411" cy="2175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Transportation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Increased long-distance travel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Trains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Steamships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Advances in Technology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775" y="2860857"/>
            <a:ext cx="3478225" cy="253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75" y="4484375"/>
            <a:ext cx="3581400" cy="227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Transportation (cont.)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Automobile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Henry Ford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Affordable cars: Model 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Airplane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Wilbur and Orville Wright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Advances in Technology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772820"/>
            <a:ext cx="3568700" cy="253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4304676"/>
            <a:ext cx="3568700" cy="255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Improved steel production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Bessemer process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Forced air through molten metal to burn out carbon and other impurities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Made stronger steel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Helped increase production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Advances in Technology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62" y="3467530"/>
            <a:ext cx="2867938" cy="339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Communication: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Telegraph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Samuel Morse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Telephone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Alexander Graham Bell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Radio and Phonograph</a:t>
            </a:r>
          </a:p>
          <a:p>
            <a:pPr lvl="2">
              <a:lnSpc>
                <a:spcPct val="150000"/>
              </a:lnSpc>
            </a:pPr>
            <a:r>
              <a:rPr lang="en-US" sz="2800" dirty="0" err="1" smtClean="0"/>
              <a:t>Guglielmo</a:t>
            </a:r>
            <a:r>
              <a:rPr lang="en-US" sz="2800" dirty="0" smtClean="0"/>
              <a:t> Marconi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Advances in Technology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86" y="1105032"/>
            <a:ext cx="2340122" cy="184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08" y="2591082"/>
            <a:ext cx="1951892" cy="2325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359" y="4692262"/>
            <a:ext cx="2106749" cy="2165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New Ideas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Charles Darwin</a:t>
            </a:r>
          </a:p>
          <a:p>
            <a:pPr lvl="2">
              <a:lnSpc>
                <a:spcPct val="150000"/>
              </a:lnSpc>
            </a:pPr>
            <a:r>
              <a:rPr lang="en-US" sz="2800" i="1" dirty="0" smtClean="0"/>
              <a:t>On the Origin of Species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Natural selection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Theory of Evolution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Controversial </a:t>
            </a:r>
          </a:p>
          <a:p>
            <a:pPr marL="685800" lvl="2" indent="0">
              <a:lnSpc>
                <a:spcPct val="150000"/>
              </a:lnSpc>
              <a:buNone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901" y="1039059"/>
            <a:ext cx="2514600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999" y="4395387"/>
            <a:ext cx="3588001" cy="2462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New Ideas (cont.)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Concept of atoms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John Dalton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Modern atomic theory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Dmitri Mendeleyev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Periodic Table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4508501"/>
            <a:ext cx="34671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296355"/>
            <a:ext cx="3467099" cy="321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New Ideas (cont.)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Marie and Pierre Curie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Radioactivity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Albert Einstein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Theory of relativity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83" y="4387571"/>
            <a:ext cx="2470429" cy="2470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12" y="1131065"/>
            <a:ext cx="2616200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Medical Breakthroughs: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Louis Pasteur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Pasteurization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Anesthetic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Antiseptic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Building of modern hospitals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01" y="1764094"/>
            <a:ext cx="3841099" cy="2903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Social Sciences: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Development of psychology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Ivan Pavlov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Conditioning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Sigmund Freud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Psychoanalysis</a:t>
            </a:r>
            <a:endParaRPr lang="en-US" sz="2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157" y="4432300"/>
            <a:ext cx="3340100" cy="242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298" y="1041400"/>
            <a:ext cx="24003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Social Sciences (cont.):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Development of: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Archaeology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Anthropology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Sociology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Scientific and Medical Achievements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1149794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228" y="3613593"/>
            <a:ext cx="3243772" cy="324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Enclosure movement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Combined small fields to create large farms and fenced them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More efficient farming methods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Further increased food supplies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Poor farmers had to leave farms to find jobs in the city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Agricultural Factors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469" y="3389313"/>
            <a:ext cx="3401531" cy="1913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Urbanization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Growth in the proportion of people living in towns and cities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Large migrations to cities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Growth of industry = more jobs &amp; opportunities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Immigration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Daily Life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741" y="4861463"/>
            <a:ext cx="2495672" cy="1996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Improvements in city infrastructure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Modernized water and sewer systems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Electricity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Construction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City crowding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Daily Life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56" y="3162481"/>
            <a:ext cx="5321544" cy="3695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Improved education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Increased leisure time and activities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Higher incomes, more free time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Public transportation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Public funding of cultural activities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Daily Life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80" y="3290355"/>
            <a:ext cx="2561620" cy="3056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113278"/>
            <a:ext cx="6358118" cy="57447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Factors of production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Land (natural resources), labor, capital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Had resources needed for industry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Had growing population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Had money to spend, and human capital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Britain’s Big Advantage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507" y="2102711"/>
            <a:ext cx="3290494" cy="3347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23609"/>
            <a:ext cx="9144000" cy="55385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/>
              <a:t>Revolution began with the textile (cloth-making) industry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solidFill>
                  <a:srgbClr val="FF0000"/>
                </a:solidFill>
              </a:rPr>
              <a:t>Cottage industry</a:t>
            </a:r>
          </a:p>
          <a:p>
            <a:pPr lvl="1">
              <a:lnSpc>
                <a:spcPct val="150000"/>
              </a:lnSpc>
            </a:pPr>
            <a:r>
              <a:rPr lang="en-US" sz="2700" dirty="0" smtClean="0"/>
              <a:t>Craft occupation performed in the home</a:t>
            </a:r>
          </a:p>
          <a:p>
            <a:pPr>
              <a:lnSpc>
                <a:spcPct val="150000"/>
              </a:lnSpc>
            </a:pPr>
            <a:r>
              <a:rPr lang="en-US" sz="2700" dirty="0" smtClean="0"/>
              <a:t>Transformed by </a:t>
            </a:r>
            <a:r>
              <a:rPr lang="en-US" sz="2700" dirty="0" smtClean="0">
                <a:solidFill>
                  <a:srgbClr val="FF0000"/>
                </a:solidFill>
              </a:rPr>
              <a:t>industrialization</a:t>
            </a:r>
          </a:p>
          <a:p>
            <a:pPr lvl="1">
              <a:lnSpc>
                <a:spcPct val="150000"/>
              </a:lnSpc>
            </a:pPr>
            <a:r>
              <a:rPr lang="en-US" sz="2700" dirty="0" smtClean="0"/>
              <a:t>Process of changing to power-driven machinery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2360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 in Textiles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10" y="4492987"/>
            <a:ext cx="3461731" cy="236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0102"/>
            <a:ext cx="9144000" cy="591789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Fabric made of wool or cotton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Supply increased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Enclosure movement (wool) </a:t>
            </a:r>
          </a:p>
          <a:p>
            <a:pPr lvl="1">
              <a:lnSpc>
                <a:spcPct val="200000"/>
              </a:lnSpc>
            </a:pPr>
            <a:r>
              <a:rPr lang="en-US" sz="2800" dirty="0" smtClean="0"/>
              <a:t>Colonies in India and North America (cotton)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Increased slavery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 in Textiles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10421</TotalTime>
  <Words>1461</Words>
  <Application>Microsoft Office PowerPoint</Application>
  <PresentationFormat>On-screen Show (4:3)</PresentationFormat>
  <Paragraphs>327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Focus</vt:lpstr>
      <vt:lpstr>The Industrial Revolution:</vt:lpstr>
      <vt:lpstr>Main Idea</vt:lpstr>
      <vt:lpstr>A New Kind of Revolution</vt:lpstr>
      <vt:lpstr>Factors for Sucess</vt:lpstr>
      <vt:lpstr>Agricultural Factors</vt:lpstr>
      <vt:lpstr>Agricultural Factors</vt:lpstr>
      <vt:lpstr>Britain’s Big Advantage</vt:lpstr>
      <vt:lpstr>Revolution in Textiles</vt:lpstr>
      <vt:lpstr>Revolution in Textiles</vt:lpstr>
      <vt:lpstr>Revolution in Textiles</vt:lpstr>
      <vt:lpstr>Revolution in Textiles</vt:lpstr>
      <vt:lpstr>Steam Powers the Revolution </vt:lpstr>
      <vt:lpstr>Steam Powers the Revolution </vt:lpstr>
      <vt:lpstr>Steam Powers the Revolution </vt:lpstr>
      <vt:lpstr>Steam Powers the Revolution </vt:lpstr>
      <vt:lpstr>Industrialization Spreads</vt:lpstr>
      <vt:lpstr>Industry Comes to America</vt:lpstr>
      <vt:lpstr>The Industrial Revolution:</vt:lpstr>
      <vt:lpstr>Main Idea</vt:lpstr>
      <vt:lpstr>Production before Factories</vt:lpstr>
      <vt:lpstr>Problems for Cottage Industries</vt:lpstr>
      <vt:lpstr>Working in a Factory</vt:lpstr>
      <vt:lpstr>Working in a Factory</vt:lpstr>
      <vt:lpstr>Life in Factory Towns</vt:lpstr>
      <vt:lpstr>Life in Factory Towns</vt:lpstr>
      <vt:lpstr>The Factory System and Workers</vt:lpstr>
      <vt:lpstr>The Factory System and Workers</vt:lpstr>
      <vt:lpstr>Cottage Workers’ Unrest</vt:lpstr>
      <vt:lpstr>Changing Labor Conditions</vt:lpstr>
      <vt:lpstr>A New Class of Workers</vt:lpstr>
      <vt:lpstr>Factories and Mass Production</vt:lpstr>
      <vt:lpstr>Factories and Mass Production</vt:lpstr>
      <vt:lpstr>Factories and Mass Production</vt:lpstr>
      <vt:lpstr>Effects of the Factory System: Before</vt:lpstr>
      <vt:lpstr>Effects of the Factory System: After</vt:lpstr>
      <vt:lpstr>The Industrial Revolution:</vt:lpstr>
      <vt:lpstr>Main Idea</vt:lpstr>
      <vt:lpstr>New Ideas about Economics</vt:lpstr>
      <vt:lpstr>New Ideas about Economics</vt:lpstr>
      <vt:lpstr>New Ideas about Economics</vt:lpstr>
      <vt:lpstr>New Ideas about Economics</vt:lpstr>
      <vt:lpstr>New Ideas about Economics</vt:lpstr>
      <vt:lpstr>Competing Economic Views</vt:lpstr>
      <vt:lpstr>Competing Economic Views</vt:lpstr>
      <vt:lpstr>Competing Economic Views</vt:lpstr>
      <vt:lpstr>Effects on Society</vt:lpstr>
      <vt:lpstr>Effects on Society</vt:lpstr>
      <vt:lpstr>Life in the Industrial Age</vt:lpstr>
      <vt:lpstr>Advances in Technology</vt:lpstr>
      <vt:lpstr>Advances in Technology</vt:lpstr>
      <vt:lpstr>Advances in Technology</vt:lpstr>
      <vt:lpstr>Advances in Technology</vt:lpstr>
      <vt:lpstr>Advances in Technology</vt:lpstr>
      <vt:lpstr>Scientific and Medical Achievements</vt:lpstr>
      <vt:lpstr>Scientific and Medical Achievements</vt:lpstr>
      <vt:lpstr>Scientific and Medical Achievements</vt:lpstr>
      <vt:lpstr>Scientific and Medical Achievements</vt:lpstr>
      <vt:lpstr>Scientific and Medical Achievements</vt:lpstr>
      <vt:lpstr>Scientific and Medical Achievements</vt:lpstr>
      <vt:lpstr>Daily Life</vt:lpstr>
      <vt:lpstr>Daily Life</vt:lpstr>
      <vt:lpstr>Daily Life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321</cp:revision>
  <cp:lastPrinted>2013-11-21T00:45:47Z</cp:lastPrinted>
  <dcterms:created xsi:type="dcterms:W3CDTF">2013-11-21T23:33:12Z</dcterms:created>
  <dcterms:modified xsi:type="dcterms:W3CDTF">2016-11-28T18:46:51Z</dcterms:modified>
</cp:coreProperties>
</file>