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87" r:id="rId1"/>
  </p:sldMasterIdLst>
  <p:handoutMasterIdLst>
    <p:handoutMasterId r:id="rId38"/>
  </p:handoutMasterIdLst>
  <p:sldIdLst>
    <p:sldId id="357" r:id="rId2"/>
    <p:sldId id="358" r:id="rId3"/>
    <p:sldId id="592" r:id="rId4"/>
    <p:sldId id="786" r:id="rId5"/>
    <p:sldId id="776" r:id="rId6"/>
    <p:sldId id="778" r:id="rId7"/>
    <p:sldId id="783" r:id="rId8"/>
    <p:sldId id="784" r:id="rId9"/>
    <p:sldId id="777" r:id="rId10"/>
    <p:sldId id="779" r:id="rId11"/>
    <p:sldId id="780" r:id="rId12"/>
    <p:sldId id="781" r:id="rId13"/>
    <p:sldId id="595" r:id="rId14"/>
    <p:sldId id="728" r:id="rId15"/>
    <p:sldId id="740" r:id="rId16"/>
    <p:sldId id="804" r:id="rId17"/>
    <p:sldId id="758" r:id="rId18"/>
    <p:sldId id="759" r:id="rId19"/>
    <p:sldId id="770" r:id="rId20"/>
    <p:sldId id="771" r:id="rId21"/>
    <p:sldId id="806" r:id="rId22"/>
    <p:sldId id="755" r:id="rId23"/>
    <p:sldId id="756" r:id="rId24"/>
    <p:sldId id="790" r:id="rId25"/>
    <p:sldId id="757" r:id="rId26"/>
    <p:sldId id="791" r:id="rId27"/>
    <p:sldId id="799" r:id="rId28"/>
    <p:sldId id="803" r:id="rId29"/>
    <p:sldId id="800" r:id="rId30"/>
    <p:sldId id="792" r:id="rId31"/>
    <p:sldId id="793" r:id="rId32"/>
    <p:sldId id="796" r:id="rId33"/>
    <p:sldId id="762" r:id="rId34"/>
    <p:sldId id="794" r:id="rId35"/>
    <p:sldId id="764" r:id="rId36"/>
    <p:sldId id="765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gray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104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B9A5D-DB4E-EC4F-866E-2F60318C64F9}" type="datetimeFigureOut">
              <a:rPr lang="en-US" smtClean="0"/>
              <a:pPr/>
              <a:t>4/25/2016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E5822-43BF-8A43-8D68-08F12F6287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19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F4C3B-12BB-4EC8-A596-2037BFBCFD5E}" type="datetime1">
              <a:rPr lang="en-US" smtClean="0"/>
              <a:pPr/>
              <a:t>4/25/2016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C41667-7291-42E8-B00B-345BA58408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4/25/2016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7FD2D-5A5F-45B1-82F9-83DDE5E26DCD}" type="datetime1">
              <a:rPr lang="en-US" smtClean="0"/>
              <a:pPr/>
              <a:t>4/25/2016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24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4/25/2016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4/25/2016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4/25/2016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C359912-2B03-C647-B549-D94E3CB8CA0D}" type="datetimeFigureOut">
              <a:rPr lang="en-US" smtClean="0"/>
              <a:pPr/>
              <a:t>4/25/2016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394312"/>
            <a:ext cx="79248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The Age of Imperialism:</a:t>
            </a:r>
            <a:br>
              <a:rPr lang="en-US" sz="6000" dirty="0" smtClean="0">
                <a:solidFill>
                  <a:srgbClr val="FF0000"/>
                </a:solidFill>
              </a:rPr>
            </a:br>
            <a:r>
              <a:rPr lang="en-US" sz="6000" dirty="0" smtClean="0">
                <a:solidFill>
                  <a:srgbClr val="FF0000"/>
                </a:solidFill>
              </a:rPr>
              <a:t>The British in India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3138"/>
            <a:ext cx="9144000" cy="58848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000" dirty="0" smtClean="0"/>
              <a:t>British </a:t>
            </a:r>
            <a:r>
              <a:rPr lang="en-US" sz="3000" dirty="0" smtClean="0">
                <a:solidFill>
                  <a:srgbClr val="FF0000"/>
                </a:solidFill>
              </a:rPr>
              <a:t>Raj</a:t>
            </a:r>
            <a:r>
              <a:rPr lang="en-US" sz="3000" dirty="0" smtClean="0"/>
              <a:t> </a:t>
            </a:r>
            <a:r>
              <a:rPr lang="en-US" sz="3000" dirty="0" smtClean="0"/>
              <a:t>(</a:t>
            </a:r>
            <a:r>
              <a:rPr lang="en-US" sz="3000" dirty="0" smtClean="0"/>
              <a:t>RAHZH</a:t>
            </a:r>
            <a:r>
              <a:rPr lang="en-US" sz="3000" dirty="0" smtClean="0"/>
              <a:t>) rule</a:t>
            </a:r>
            <a:endParaRPr lang="en-US" sz="3000" dirty="0" smtClean="0"/>
          </a:p>
          <a:p>
            <a:pPr>
              <a:lnSpc>
                <a:spcPct val="150000"/>
              </a:lnSpc>
            </a:pPr>
            <a:r>
              <a:rPr lang="en-US" sz="3000" dirty="0" smtClean="0"/>
              <a:t>Administration = Indian Civil Service (ICS)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Most officials British</a:t>
            </a:r>
          </a:p>
          <a:p>
            <a:pPr>
              <a:lnSpc>
                <a:spcPct val="150000"/>
              </a:lnSpc>
            </a:pPr>
            <a:r>
              <a:rPr lang="en-US" sz="3000" dirty="0" smtClean="0"/>
              <a:t>British believed themselves superior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Segregated neighborhoods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Believed Indians couldn’t govern themselves</a:t>
            </a:r>
          </a:p>
          <a:p>
            <a:pPr>
              <a:lnSpc>
                <a:spcPct val="150000"/>
              </a:lnSpc>
            </a:pPr>
            <a:endParaRPr lang="en-US" sz="3000" dirty="0" smtClean="0"/>
          </a:p>
          <a:p>
            <a:pPr>
              <a:lnSpc>
                <a:spcPct val="150000"/>
              </a:lnSpc>
            </a:pPr>
            <a:endParaRPr lang="en-US" sz="3000" dirty="0" smtClean="0"/>
          </a:p>
          <a:p>
            <a:pPr>
              <a:lnSpc>
                <a:spcPct val="150000"/>
              </a:lnSpc>
            </a:pPr>
            <a:endParaRPr lang="en-US" sz="3200" dirty="0" smtClean="0"/>
          </a:p>
          <a:p>
            <a:pPr>
              <a:lnSpc>
                <a:spcPct val="150000"/>
              </a:lnSpc>
            </a:pP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138"/>
          </a:xfrm>
        </p:spPr>
        <p:txBody>
          <a:bodyPr/>
          <a:lstStyle/>
          <a:p>
            <a:pPr algn="ctr"/>
            <a:r>
              <a:rPr lang="en-US" b="1" u="sng" dirty="0" smtClean="0"/>
              <a:t>India as a British Colony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370" y="5245916"/>
            <a:ext cx="3224168" cy="16120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3138"/>
            <a:ext cx="9144000" cy="58848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Invested in transportation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Move troops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Sell British products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Source of raw materials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Cotton, tea, indigo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Source of money (taxes)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Devastated India’s preexisting industry</a:t>
            </a:r>
            <a:endParaRPr lang="en-US" sz="3000" dirty="0" smtClean="0"/>
          </a:p>
          <a:p>
            <a:pPr>
              <a:lnSpc>
                <a:spcPct val="150000"/>
              </a:lnSpc>
            </a:pPr>
            <a:endParaRPr lang="en-US" sz="3200" dirty="0" smtClean="0"/>
          </a:p>
          <a:p>
            <a:pPr>
              <a:lnSpc>
                <a:spcPct val="150000"/>
              </a:lnSpc>
            </a:pP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138"/>
          </a:xfrm>
        </p:spPr>
        <p:txBody>
          <a:bodyPr/>
          <a:lstStyle/>
          <a:p>
            <a:pPr algn="ctr"/>
            <a:r>
              <a:rPr lang="en-US" b="1" u="sng" dirty="0" smtClean="0"/>
              <a:t>India as a British Colony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183" y="1902472"/>
            <a:ext cx="3924817" cy="2751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3138"/>
            <a:ext cx="9144000" cy="5884862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/>
              <a:t>Rise in nationalism</a:t>
            </a:r>
          </a:p>
          <a:p>
            <a:pPr>
              <a:lnSpc>
                <a:spcPct val="20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Indian National Congress</a:t>
            </a:r>
          </a:p>
          <a:p>
            <a:pPr>
              <a:lnSpc>
                <a:spcPct val="200000"/>
              </a:lnSpc>
            </a:pPr>
            <a:r>
              <a:rPr lang="en-US" sz="3200" i="1" dirty="0" smtClean="0"/>
              <a:t>Swadeshi</a:t>
            </a:r>
            <a:r>
              <a:rPr lang="en-US" sz="3200" dirty="0" smtClean="0"/>
              <a:t> boycotts</a:t>
            </a:r>
          </a:p>
          <a:p>
            <a:pPr>
              <a:lnSpc>
                <a:spcPct val="20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Muslim league</a:t>
            </a:r>
            <a:endParaRPr lang="en-US" sz="3000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sz="3200" dirty="0" smtClean="0"/>
          </a:p>
          <a:p>
            <a:pPr>
              <a:lnSpc>
                <a:spcPct val="150000"/>
              </a:lnSpc>
            </a:pP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138"/>
          </a:xfrm>
        </p:spPr>
        <p:txBody>
          <a:bodyPr/>
          <a:lstStyle/>
          <a:p>
            <a:pPr algn="ctr"/>
            <a:r>
              <a:rPr lang="en-US" b="1" u="sng" dirty="0" smtClean="0"/>
              <a:t>India as a British Colony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1738" y="3652655"/>
            <a:ext cx="3758108" cy="24451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1738" y="1408860"/>
            <a:ext cx="3702262" cy="2243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94312"/>
            <a:ext cx="8228013" cy="13620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The Age of Imperialism:</a:t>
            </a:r>
            <a:br>
              <a:rPr lang="en-US" sz="6000" dirty="0" smtClean="0">
                <a:solidFill>
                  <a:srgbClr val="FF0000"/>
                </a:solidFill>
              </a:rPr>
            </a:br>
            <a:r>
              <a:rPr lang="en-US" sz="6000" dirty="0" smtClean="0">
                <a:solidFill>
                  <a:srgbClr val="FF0000"/>
                </a:solidFill>
              </a:rPr>
              <a:t>East Asia and the West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260816"/>
            <a:ext cx="8692471" cy="559718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While Western nations focused their imperial ambitions on East Asia, the reactions and results differed in China, Japan, and Southeast Asia. 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>
            <a:noAutofit/>
          </a:bodyPr>
          <a:lstStyle/>
          <a:p>
            <a:pPr algn="ctr"/>
            <a:r>
              <a:rPr lang="en-US" sz="5400" u="sng" dirty="0" smtClean="0"/>
              <a:t>Main Idea</a:t>
            </a:r>
            <a:endParaRPr lang="en-US" sz="54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The Opium War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Guangzhou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Unequal treaties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rgbClr val="FF0000"/>
                </a:solidFill>
              </a:rPr>
              <a:t>Extraterritoriality</a:t>
            </a:r>
          </a:p>
          <a:p>
            <a:pPr>
              <a:lnSpc>
                <a:spcPct val="150000"/>
              </a:lnSpc>
            </a:pPr>
            <a:endParaRPr lang="en-US" sz="30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The Opium War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4616" y="3545997"/>
            <a:ext cx="5169384" cy="3292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569009"/>
            <a:ext cx="9144000" cy="628899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3200" dirty="0" smtClean="0"/>
              <a:t>	</a:t>
            </a:r>
            <a:r>
              <a:rPr lang="en-US" sz="4800" dirty="0" smtClean="0"/>
              <a:t>      READ PAGES 747-753!</a:t>
            </a:r>
          </a:p>
          <a:p>
            <a:pPr>
              <a:lnSpc>
                <a:spcPct val="150000"/>
              </a:lnSpc>
              <a:buNone/>
            </a:pPr>
            <a:r>
              <a:rPr lang="en-US" sz="4800" dirty="0" smtClean="0"/>
              <a:t>  Focus on foreign influences in Asia (trade, colonies, nationalism, wars, etc.)</a:t>
            </a:r>
          </a:p>
          <a:p>
            <a:pPr>
              <a:lnSpc>
                <a:spcPct val="150000"/>
              </a:lnSpc>
              <a:buNone/>
            </a:pPr>
            <a:endParaRPr lang="en-US" sz="48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94312"/>
            <a:ext cx="9144000" cy="13620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The Age of Imperialism:</a:t>
            </a:r>
            <a:br>
              <a:rPr lang="en-US" sz="6000" dirty="0" smtClean="0">
                <a:solidFill>
                  <a:srgbClr val="FF0000"/>
                </a:solidFill>
              </a:rPr>
            </a:br>
            <a:r>
              <a:rPr lang="en-US" sz="6000" dirty="0" smtClean="0">
                <a:solidFill>
                  <a:srgbClr val="FF0000"/>
                </a:solidFill>
              </a:rPr>
              <a:t>Imperialism in Latin America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270086"/>
            <a:ext cx="8692471" cy="558791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Imperialism in Latin America involved the United States and European nations seeking to strengthen their political and economic influence over the region. 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>
            <a:noAutofit/>
          </a:bodyPr>
          <a:lstStyle/>
          <a:p>
            <a:pPr algn="ctr"/>
            <a:r>
              <a:rPr lang="en-US" sz="5400" u="sng" dirty="0" smtClean="0"/>
              <a:t>Main Idea</a:t>
            </a:r>
            <a:endParaRPr lang="en-US" sz="54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Cuban fighting for independence from Spain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tx1"/>
                </a:solidFill>
              </a:rPr>
              <a:t>U.S. </a:t>
            </a:r>
            <a:r>
              <a:rPr lang="en-US" sz="3200" dirty="0" smtClean="0"/>
              <a:t>battleship – </a:t>
            </a:r>
            <a:r>
              <a:rPr lang="en-US" sz="3200" i="1" dirty="0" smtClean="0"/>
              <a:t>Maine</a:t>
            </a:r>
            <a:r>
              <a:rPr lang="en-US" sz="3200" dirty="0" smtClean="0"/>
              <a:t> – explodes in Havana’s harbor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Spanish-American War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Over in 3 months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U.S. receives Puerto Rico &amp; Guam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Purchases Philippines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Growing U.S. Influence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2638702"/>
            <a:ext cx="3581400" cy="2273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109400"/>
            <a:ext cx="8692471" cy="57485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One of the first examples of European imperialism in Asia, the British rule over India changed Indian politics, economics, and society and led to the rise of Indian nationalism. 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>
            <a:noAutofit/>
          </a:bodyPr>
          <a:lstStyle/>
          <a:p>
            <a:pPr algn="ctr"/>
            <a:r>
              <a:rPr lang="en-US" sz="5400" u="sng" dirty="0" smtClean="0"/>
              <a:t>Main Idea</a:t>
            </a:r>
            <a:endParaRPr lang="en-US" sz="54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Panama Canal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tx1"/>
                </a:solidFill>
              </a:rPr>
              <a:t>Monroe Doctrine (1823)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Americas off limits to European imperialism except for colonies that already existed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Roosevelt Corollary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Added to Monroe Doctrine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Would use military force to keep Europeans out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Growing U.S. Influence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207" y="3933582"/>
            <a:ext cx="2562794" cy="1673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643" y="931863"/>
            <a:ext cx="1952507" cy="1909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569009"/>
            <a:ext cx="9144000" cy="628899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3200" dirty="0" smtClean="0"/>
              <a:t>	</a:t>
            </a:r>
            <a:r>
              <a:rPr lang="en-US" sz="4800" dirty="0" smtClean="0"/>
              <a:t>      READ PAGES 762-765!</a:t>
            </a:r>
          </a:p>
          <a:p>
            <a:pPr>
              <a:lnSpc>
                <a:spcPct val="150000"/>
              </a:lnSpc>
              <a:buNone/>
            </a:pPr>
            <a:r>
              <a:rPr lang="en-US" sz="4800" dirty="0" smtClean="0"/>
              <a:t>  Focus on foreign influences in Mexico and Latin America (Civil Wars, American policies, foreign aid, shifts in power. etc.)</a:t>
            </a:r>
          </a:p>
          <a:p>
            <a:pPr>
              <a:lnSpc>
                <a:spcPct val="150000"/>
              </a:lnSpc>
              <a:buNone/>
            </a:pPr>
            <a:endParaRPr lang="en-US" sz="48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94312"/>
            <a:ext cx="8228013" cy="13620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The Age of Imperialism:</a:t>
            </a:r>
            <a:br>
              <a:rPr lang="en-US" sz="6000" dirty="0" smtClean="0">
                <a:solidFill>
                  <a:srgbClr val="FF0000"/>
                </a:solidFill>
              </a:rPr>
            </a:br>
            <a:r>
              <a:rPr lang="en-US" sz="6000" dirty="0" smtClean="0">
                <a:solidFill>
                  <a:srgbClr val="FF0000"/>
                </a:solidFill>
              </a:rPr>
              <a:t>The Scramble for Africa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325710"/>
            <a:ext cx="8692471" cy="553228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In the late 1800s and early 1900s, European powers claimed land in much of Africa.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>
            <a:noAutofit/>
          </a:bodyPr>
          <a:lstStyle/>
          <a:p>
            <a:pPr algn="ctr"/>
            <a:r>
              <a:rPr lang="en-US" sz="5400" u="sng" dirty="0" smtClean="0"/>
              <a:t>Main Idea</a:t>
            </a:r>
            <a:endParaRPr lang="en-US" sz="54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6948642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The “Scramble for Africa”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European powers rapidly divided Africa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Example of new imperialism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Worked to directly govern large areas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Driven by economic, political, and culture motives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The New Imperialism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4214" y="2484124"/>
            <a:ext cx="2379785" cy="4253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89"/>
            <a:ext cx="9144000" cy="68373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69962"/>
            <a:ext cx="9144000" cy="55880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Originally</a:t>
            </a:r>
            <a:r>
              <a:rPr lang="en-US" sz="3200" dirty="0" smtClean="0">
                <a:solidFill>
                  <a:schemeClr val="tx1"/>
                </a:solidFill>
              </a:rPr>
              <a:t> the slave trade 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Raw materials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Industrial Revolution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Ambitious individuals</a:t>
            </a:r>
          </a:p>
          <a:p>
            <a:pPr lvl="2">
              <a:lnSpc>
                <a:spcPct val="150000"/>
              </a:lnSpc>
            </a:pPr>
            <a:r>
              <a:rPr lang="en-US" sz="2700" dirty="0" smtClean="0">
                <a:solidFill>
                  <a:schemeClr val="tx1"/>
                </a:solidFill>
              </a:rPr>
              <a:t>Develop mines, plantations, and trading routes</a:t>
            </a:r>
            <a:endParaRPr lang="en-US" sz="25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Economic Interests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3141" y="1269962"/>
            <a:ext cx="3880860" cy="2630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575083"/>
            <a:ext cx="9144000" cy="528291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Struggles for power in Europe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Britain, France, Germany, Italy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Nationalism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Control colonies = more respect </a:t>
            </a: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Political Competition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892" y="1575083"/>
            <a:ext cx="2877108" cy="45242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Social Darwinism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Certain nations or races are more fit than others</a:t>
            </a:r>
          </a:p>
          <a:p>
            <a:pPr lvl="2">
              <a:lnSpc>
                <a:spcPct val="150000"/>
              </a:lnSpc>
            </a:pPr>
            <a:r>
              <a:rPr lang="en-US" sz="2700" dirty="0" smtClean="0"/>
              <a:t>Natural selection</a:t>
            </a:r>
            <a:endParaRPr lang="en-US" sz="2700" dirty="0" smtClean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Used as a defense of imperialism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Cultural Motives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123" y="4098513"/>
            <a:ext cx="4046563" cy="27594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Felt superior to non-Europeans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tx1"/>
                </a:solidFill>
              </a:rPr>
              <a:t>Biologically superior </a:t>
            </a:r>
            <a:r>
              <a:rPr lang="en-US" sz="3200" dirty="0" smtClean="0"/>
              <a:t>over other races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Believed rule in Africa was justified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Teaching them good government, customs, values</a:t>
            </a: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Cultural Motives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230" y="4123253"/>
            <a:ext cx="4168185" cy="27347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843634"/>
            <a:ext cx="9144000" cy="601436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Imperialism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Process of one people ruling or controlling another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Extend country’s power and influence with diplomacy or force</a:t>
            </a:r>
          </a:p>
          <a:p>
            <a:pPr>
              <a:lnSpc>
                <a:spcPct val="150000"/>
              </a:lnSpc>
            </a:pPr>
            <a:endParaRPr lang="en-US" sz="3000" dirty="0" smtClean="0"/>
          </a:p>
          <a:p>
            <a:pPr>
              <a:lnSpc>
                <a:spcPct val="150000"/>
              </a:lnSpc>
            </a:pPr>
            <a:endParaRPr lang="en-US" sz="3200" dirty="0" smtClean="0"/>
          </a:p>
          <a:p>
            <a:pPr>
              <a:lnSpc>
                <a:spcPct val="150000"/>
              </a:lnSpc>
            </a:pP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43634"/>
          </a:xfrm>
        </p:spPr>
        <p:txBody>
          <a:bodyPr/>
          <a:lstStyle/>
          <a:p>
            <a:pPr algn="ctr"/>
            <a:r>
              <a:rPr lang="en-US" b="1" u="sng" dirty="0" smtClean="0"/>
              <a:t>Setting the Stage</a:t>
            </a:r>
            <a:endParaRPr lang="en-US" b="1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2749" y="3764305"/>
            <a:ext cx="3346581" cy="3093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Scientific advances helped control Africa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Quinine</a:t>
            </a:r>
          </a:p>
          <a:p>
            <a:pPr lvl="2">
              <a:lnSpc>
                <a:spcPct val="150000"/>
              </a:lnSpc>
            </a:pPr>
            <a:r>
              <a:rPr lang="en-US" sz="2700" dirty="0" smtClean="0"/>
              <a:t>Protected from malaria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Automatic machine gun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Telegraphs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Railroads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Steamships</a:t>
            </a: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European Claims in Africa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8016" y="1746909"/>
            <a:ext cx="1967842" cy="15084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016" y="3255331"/>
            <a:ext cx="3865984" cy="19962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5858" y="1746909"/>
            <a:ext cx="1898142" cy="15084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8016" y="5251623"/>
            <a:ext cx="1967842" cy="16063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5859" y="5251623"/>
            <a:ext cx="1898142" cy="16063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Suez Canal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Linked Mediterranean with the Red Sea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Shortened trip from Europe to Indian Ocean</a:t>
            </a:r>
          </a:p>
          <a:p>
            <a:pPr>
              <a:lnSpc>
                <a:spcPct val="150000"/>
              </a:lnSpc>
              <a:buNone/>
            </a:pPr>
            <a:endParaRPr lang="en-US" sz="30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European Claims in Africa</a:t>
            </a:r>
            <a:endParaRPr lang="en-US" b="1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471780"/>
            <a:ext cx="5342403" cy="3386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315" y="3298602"/>
            <a:ext cx="3593685" cy="35593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Berlin Conference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When European nation claimed a new African territory:</a:t>
            </a:r>
          </a:p>
          <a:p>
            <a:pPr lvl="2">
              <a:lnSpc>
                <a:spcPct val="150000"/>
              </a:lnSpc>
            </a:pPr>
            <a:r>
              <a:rPr lang="en-US" sz="2700" dirty="0" smtClean="0">
                <a:solidFill>
                  <a:schemeClr val="tx1"/>
                </a:solidFill>
              </a:rPr>
              <a:t>Had to notify other nations</a:t>
            </a:r>
          </a:p>
          <a:p>
            <a:pPr lvl="2">
              <a:lnSpc>
                <a:spcPct val="150000"/>
              </a:lnSpc>
            </a:pPr>
            <a:r>
              <a:rPr lang="en-US" sz="2700" dirty="0" smtClean="0"/>
              <a:t>Had to </a:t>
            </a:r>
            <a:r>
              <a:rPr lang="en-US" sz="2700" dirty="0" smtClean="0">
                <a:solidFill>
                  <a:schemeClr val="tx1"/>
                </a:solidFill>
              </a:rPr>
              <a:t>prove it could control the territory </a:t>
            </a:r>
            <a:endParaRPr lang="en-US" sz="25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European Claims in Africa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282" y="4519085"/>
            <a:ext cx="4259181" cy="2338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Boer War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Discovery of gold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tx1"/>
                </a:solidFill>
              </a:rPr>
              <a:t>British vs. Dutch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Guerilla tactics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Concentration camps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European Claims in Africa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629" y="1261716"/>
            <a:ext cx="4339371" cy="5241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63"/>
            <a:ext cx="5286407" cy="5926137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Africans fiercely resisted European powers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The Zulus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Battle of Adwa</a:t>
            </a:r>
          </a:p>
          <a:p>
            <a:pPr lvl="1">
              <a:lnSpc>
                <a:spcPct val="150000"/>
              </a:lnSpc>
            </a:pPr>
            <a:r>
              <a:rPr lang="en-US" sz="3000" dirty="0" err="1" smtClean="0">
                <a:solidFill>
                  <a:schemeClr val="tx1"/>
                </a:solidFill>
              </a:rPr>
              <a:t>Maji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Maji</a:t>
            </a:r>
            <a:r>
              <a:rPr lang="en-US" sz="3000" dirty="0" smtClean="0">
                <a:solidFill>
                  <a:schemeClr val="tx1"/>
                </a:solidFill>
              </a:rPr>
              <a:t> Rebellion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tx1"/>
                </a:solidFill>
              </a:rPr>
              <a:t>By 1914, only Ethiopia and Liberia remained independent</a:t>
            </a:r>
            <a:endParaRPr lang="en-US" sz="30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African Resistance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265" y="1878596"/>
            <a:ext cx="4162736" cy="43310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600" dirty="0" smtClean="0"/>
              <a:t>European nations needed new raw materials</a:t>
            </a:r>
          </a:p>
          <a:p>
            <a:pPr>
              <a:lnSpc>
                <a:spcPct val="200000"/>
              </a:lnSpc>
            </a:pPr>
            <a:r>
              <a:rPr lang="en-US" sz="3600" dirty="0" smtClean="0">
                <a:solidFill>
                  <a:schemeClr val="tx1"/>
                </a:solidFill>
              </a:rPr>
              <a:t>European leaders wanted power and land</a:t>
            </a:r>
          </a:p>
          <a:p>
            <a:pPr>
              <a:lnSpc>
                <a:spcPct val="200000"/>
              </a:lnSpc>
            </a:pPr>
            <a:r>
              <a:rPr lang="en-US" sz="3600" dirty="0" smtClean="0"/>
              <a:t>Europeans believed in Social Darwinism</a:t>
            </a:r>
            <a:endParaRPr lang="en-US" sz="36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>
                <a:solidFill>
                  <a:srgbClr val="FF0000"/>
                </a:solidFill>
              </a:rPr>
              <a:t>New Imperialism in Africa: Causes</a:t>
            </a:r>
            <a:endParaRPr lang="en-US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400" dirty="0" smtClean="0"/>
              <a:t>Africans lost their land and independence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schemeClr val="tx1"/>
                </a:solidFill>
              </a:rPr>
              <a:t>Many Africans died resisting the Europeans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>
                <a:solidFill>
                  <a:srgbClr val="FF0000"/>
                </a:solidFill>
              </a:rPr>
              <a:t>New Imperialism in Africa: Effects</a:t>
            </a:r>
            <a:endParaRPr lang="en-US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3138"/>
            <a:ext cx="9144000" cy="58848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3200" dirty="0" smtClean="0"/>
              <a:t>1.) Advances in technology gave huge advantage for Europeans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Machine guns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Exploding shells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Steam-powered gun boats</a:t>
            </a:r>
          </a:p>
          <a:p>
            <a:pPr>
              <a:lnSpc>
                <a:spcPct val="150000"/>
              </a:lnSpc>
              <a:buNone/>
            </a:pPr>
            <a:r>
              <a:rPr lang="en-US" sz="3200" dirty="0" smtClean="0"/>
              <a:t>2.) Weakening empires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Faced limited resistance </a:t>
            </a:r>
            <a:endParaRPr lang="en-US" sz="2800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sz="3200" dirty="0" smtClean="0"/>
          </a:p>
          <a:p>
            <a:pPr>
              <a:lnSpc>
                <a:spcPct val="150000"/>
              </a:lnSpc>
            </a:pP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138"/>
          </a:xfrm>
        </p:spPr>
        <p:txBody>
          <a:bodyPr/>
          <a:lstStyle/>
          <a:p>
            <a:pPr algn="ctr"/>
            <a:r>
              <a:rPr lang="en-US" b="1" u="sng" dirty="0" smtClean="0"/>
              <a:t>Setting the Stage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643" y="2389926"/>
            <a:ext cx="3931911" cy="3663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3138"/>
            <a:ext cx="9144000" cy="58848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British East India Company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Controlled trade between Britain, India, and East Asia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Carried out imperialism in India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Ruled India in the name of Great Britain</a:t>
            </a:r>
          </a:p>
          <a:p>
            <a:pPr>
              <a:lnSpc>
                <a:spcPct val="150000"/>
              </a:lnSpc>
            </a:pPr>
            <a:endParaRPr lang="en-US" sz="3200" dirty="0" smtClean="0"/>
          </a:p>
          <a:p>
            <a:pPr>
              <a:lnSpc>
                <a:spcPct val="150000"/>
              </a:lnSpc>
            </a:pP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138"/>
          </a:xfrm>
        </p:spPr>
        <p:txBody>
          <a:bodyPr/>
          <a:lstStyle/>
          <a:p>
            <a:pPr algn="ctr"/>
            <a:r>
              <a:rPr lang="en-US" b="1" u="sng" dirty="0" smtClean="0"/>
              <a:t>British East India Company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441" y="4644619"/>
            <a:ext cx="3968097" cy="22200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3138"/>
            <a:ext cx="9144000" cy="58848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Manipulated rulers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Needed British support to keep throne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Kept rulers from cooperating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Swept in with own armies</a:t>
            </a:r>
          </a:p>
          <a:p>
            <a:pPr>
              <a:lnSpc>
                <a:spcPct val="150000"/>
              </a:lnSpc>
            </a:pPr>
            <a:endParaRPr lang="en-US" sz="3000" dirty="0" smtClean="0"/>
          </a:p>
          <a:p>
            <a:pPr>
              <a:lnSpc>
                <a:spcPct val="150000"/>
              </a:lnSpc>
            </a:pPr>
            <a:endParaRPr lang="en-US" sz="3200" dirty="0" smtClean="0"/>
          </a:p>
          <a:p>
            <a:pPr>
              <a:lnSpc>
                <a:spcPct val="150000"/>
              </a:lnSpc>
            </a:pP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138"/>
          </a:xfrm>
        </p:spPr>
        <p:txBody>
          <a:bodyPr/>
          <a:lstStyle/>
          <a:p>
            <a:pPr algn="ctr"/>
            <a:r>
              <a:rPr lang="en-US" b="1" u="sng" dirty="0" smtClean="0"/>
              <a:t>British East India Company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5198" y="3865882"/>
            <a:ext cx="3958802" cy="29921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3138"/>
            <a:ext cx="9144000" cy="58848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New education system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English language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British laws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Banned certain customs</a:t>
            </a:r>
          </a:p>
          <a:p>
            <a:pPr lvl="2">
              <a:lnSpc>
                <a:spcPct val="150000"/>
              </a:lnSpc>
            </a:pPr>
            <a:r>
              <a:rPr lang="en-US" sz="2700" dirty="0" smtClean="0"/>
              <a:t>Sati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Christian missionaries</a:t>
            </a:r>
            <a:endParaRPr lang="en-US" sz="3000" dirty="0" smtClean="0"/>
          </a:p>
          <a:p>
            <a:pPr>
              <a:lnSpc>
                <a:spcPct val="150000"/>
              </a:lnSpc>
            </a:pPr>
            <a:endParaRPr lang="en-US" sz="3200" dirty="0" smtClean="0"/>
          </a:p>
          <a:p>
            <a:pPr>
              <a:lnSpc>
                <a:spcPct val="150000"/>
              </a:lnSpc>
            </a:pP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138"/>
          </a:xfrm>
        </p:spPr>
        <p:txBody>
          <a:bodyPr/>
          <a:lstStyle/>
          <a:p>
            <a:pPr algn="ctr"/>
            <a:r>
              <a:rPr lang="en-US" b="1" u="sng" dirty="0" smtClean="0"/>
              <a:t>British East India Company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504" y="2271320"/>
            <a:ext cx="4271496" cy="3254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3138"/>
            <a:ext cx="6969040" cy="58848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Sepoy Mutiny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Sepoys = Indian soldiers who fought in British army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Triggered by new rifle 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Extreme brutality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Ended rule of East India Company, now British government </a:t>
            </a:r>
            <a:endParaRPr lang="en-US" sz="3000" dirty="0" smtClean="0"/>
          </a:p>
          <a:p>
            <a:pPr>
              <a:lnSpc>
                <a:spcPct val="150000"/>
              </a:lnSpc>
            </a:pPr>
            <a:endParaRPr lang="en-US" sz="3200" dirty="0" smtClean="0"/>
          </a:p>
          <a:p>
            <a:pPr>
              <a:lnSpc>
                <a:spcPct val="150000"/>
              </a:lnSpc>
            </a:pP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138"/>
          </a:xfrm>
        </p:spPr>
        <p:txBody>
          <a:bodyPr/>
          <a:lstStyle/>
          <a:p>
            <a:pPr algn="ctr"/>
            <a:r>
              <a:rPr lang="en-US" b="1" u="sng" dirty="0" smtClean="0"/>
              <a:t>British East India Company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9040" y="1474040"/>
            <a:ext cx="2174960" cy="53839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780815"/>
            <a:ext cx="9144000" cy="6077185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/>
              <a:t>Most important colony</a:t>
            </a:r>
          </a:p>
          <a:p>
            <a:pPr lvl="1">
              <a:lnSpc>
                <a:spcPct val="200000"/>
              </a:lnSpc>
            </a:pPr>
            <a:r>
              <a:rPr lang="en-US" sz="3200" dirty="0" smtClean="0">
                <a:solidFill>
                  <a:schemeClr val="tx1"/>
                </a:solidFill>
              </a:rPr>
              <a:t>“jewel in the crown”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Source of frustration and humiliation for Indians</a:t>
            </a:r>
          </a:p>
          <a:p>
            <a:pPr lvl="1">
              <a:lnSpc>
                <a:spcPct val="200000"/>
              </a:lnSpc>
            </a:pPr>
            <a:r>
              <a:rPr lang="en-US" sz="3200" dirty="0" smtClean="0">
                <a:solidFill>
                  <a:schemeClr val="tx1"/>
                </a:solidFill>
              </a:rPr>
              <a:t>Feelings of nationalism</a:t>
            </a:r>
          </a:p>
          <a:p>
            <a:pPr>
              <a:lnSpc>
                <a:spcPct val="150000"/>
              </a:lnSpc>
            </a:pPr>
            <a:endParaRPr lang="en-US" sz="3200" dirty="0" smtClean="0"/>
          </a:p>
          <a:p>
            <a:pPr>
              <a:lnSpc>
                <a:spcPct val="150000"/>
              </a:lnSpc>
            </a:pPr>
            <a:endParaRPr lang="en-US" sz="32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138"/>
          </a:xfrm>
        </p:spPr>
        <p:txBody>
          <a:bodyPr/>
          <a:lstStyle/>
          <a:p>
            <a:pPr algn="ctr"/>
            <a:r>
              <a:rPr lang="en-US" b="1" u="sng" dirty="0" smtClean="0"/>
              <a:t>India as a British Colony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8222" y="3869375"/>
            <a:ext cx="4035778" cy="2988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Paper.thmx</Template>
  <TotalTime>13929</TotalTime>
  <Words>727</Words>
  <Application>Microsoft Office PowerPoint</Application>
  <PresentationFormat>On-screen Show (4:3)</PresentationFormat>
  <Paragraphs>161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Paper</vt:lpstr>
      <vt:lpstr>The Age of Imperialism: The British in India</vt:lpstr>
      <vt:lpstr>Main Idea</vt:lpstr>
      <vt:lpstr>Setting the Stage</vt:lpstr>
      <vt:lpstr>Setting the Stage</vt:lpstr>
      <vt:lpstr>British East India Company</vt:lpstr>
      <vt:lpstr>British East India Company</vt:lpstr>
      <vt:lpstr>British East India Company</vt:lpstr>
      <vt:lpstr>British East India Company</vt:lpstr>
      <vt:lpstr>India as a British Colony</vt:lpstr>
      <vt:lpstr>India as a British Colony</vt:lpstr>
      <vt:lpstr>India as a British Colony</vt:lpstr>
      <vt:lpstr>India as a British Colony</vt:lpstr>
      <vt:lpstr>The Age of Imperialism: East Asia and the West</vt:lpstr>
      <vt:lpstr>Main Idea</vt:lpstr>
      <vt:lpstr>The Opium War</vt:lpstr>
      <vt:lpstr>PowerPoint Presentation</vt:lpstr>
      <vt:lpstr>The Age of Imperialism: Imperialism in Latin America</vt:lpstr>
      <vt:lpstr>Main Idea</vt:lpstr>
      <vt:lpstr>Growing U.S. Influence</vt:lpstr>
      <vt:lpstr>Growing U.S. Influence</vt:lpstr>
      <vt:lpstr>PowerPoint Presentation</vt:lpstr>
      <vt:lpstr>The Age of Imperialism: The Scramble for Africa</vt:lpstr>
      <vt:lpstr>Main Idea</vt:lpstr>
      <vt:lpstr>The New Imperialism</vt:lpstr>
      <vt:lpstr>PowerPoint Presentation</vt:lpstr>
      <vt:lpstr>Economic Interests</vt:lpstr>
      <vt:lpstr>Political Competition</vt:lpstr>
      <vt:lpstr>Cultural Motives</vt:lpstr>
      <vt:lpstr>Cultural Motives</vt:lpstr>
      <vt:lpstr>European Claims in Africa</vt:lpstr>
      <vt:lpstr>European Claims in Africa</vt:lpstr>
      <vt:lpstr>European Claims in Africa</vt:lpstr>
      <vt:lpstr>European Claims in Africa</vt:lpstr>
      <vt:lpstr>African Resistance</vt:lpstr>
      <vt:lpstr>New Imperialism in Africa: Causes</vt:lpstr>
      <vt:lpstr>New Imperialism in Africa: Effects</vt:lpstr>
    </vt:vector>
  </TitlesOfParts>
  <Company>Bloomsburg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Ancient Near East</dc:title>
  <dc:creator>Matthew Hische</dc:creator>
  <cp:lastModifiedBy>NBHS Teacher</cp:lastModifiedBy>
  <cp:revision>347</cp:revision>
  <cp:lastPrinted>2013-11-21T00:45:47Z</cp:lastPrinted>
  <dcterms:created xsi:type="dcterms:W3CDTF">2013-11-30T23:27:03Z</dcterms:created>
  <dcterms:modified xsi:type="dcterms:W3CDTF">2016-04-27T15:06:34Z</dcterms:modified>
</cp:coreProperties>
</file>