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0"/>
  </p:handoutMasterIdLst>
  <p:sldIdLst>
    <p:sldId id="256" r:id="rId2"/>
    <p:sldId id="293" r:id="rId3"/>
    <p:sldId id="275" r:id="rId4"/>
    <p:sldId id="276" r:id="rId5"/>
    <p:sldId id="277" r:id="rId6"/>
    <p:sldId id="269" r:id="rId7"/>
    <p:sldId id="286" r:id="rId8"/>
    <p:sldId id="287" r:id="rId9"/>
    <p:sldId id="278" r:id="rId10"/>
    <p:sldId id="288" r:id="rId11"/>
    <p:sldId id="280" r:id="rId12"/>
    <p:sldId id="281" r:id="rId13"/>
    <p:sldId id="290" r:id="rId14"/>
    <p:sldId id="285" r:id="rId15"/>
    <p:sldId id="289" r:id="rId16"/>
    <p:sldId id="282" r:id="rId17"/>
    <p:sldId id="283" r:id="rId18"/>
    <p:sldId id="284" r:id="rId19"/>
    <p:sldId id="291" r:id="rId20"/>
    <p:sldId id="292" r:id="rId21"/>
    <p:sldId id="270" r:id="rId22"/>
    <p:sldId id="294" r:id="rId23"/>
    <p:sldId id="257" r:id="rId24"/>
    <p:sldId id="263" r:id="rId25"/>
    <p:sldId id="258" r:id="rId26"/>
    <p:sldId id="259" r:id="rId27"/>
    <p:sldId id="260" r:id="rId28"/>
    <p:sldId id="261"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45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3094F6-BE2B-BC41-AD4D-7956314AC275}" type="datetimeFigureOut">
              <a:rPr lang="en-US" smtClean="0"/>
              <a:t>3/23/2017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B3E2F01-BF63-634C-93EB-6CEFA2866BFE}" type="slidenum">
              <a:rPr lang="en-US" smtClean="0"/>
              <a:t>‹#›</a:t>
            </a:fld>
            <a:endParaRPr lang="en-US"/>
          </a:p>
        </p:txBody>
      </p:sp>
    </p:spTree>
    <p:extLst>
      <p:ext uri="{BB962C8B-B14F-4D97-AF65-F5344CB8AC3E}">
        <p14:creationId xmlns:p14="http://schemas.microsoft.com/office/powerpoint/2010/main" val="279305982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1D3546-9B64-4B80-AE43-25558679A86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9" name="Rectangle 8"/>
          <p:cNvSpPr/>
          <p:nvPr/>
        </p:nvSpPr>
        <p:spPr>
          <a:xfrm>
            <a:off x="345440" y="2942602"/>
            <a:ext cx="7147931"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572652" y="2944634"/>
            <a:ext cx="1190348" cy="2459736"/>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7712714" y="3136658"/>
            <a:ext cx="910224" cy="2075688"/>
          </a:xfrm>
          <a:prstGeom prst="rect">
            <a:avLst/>
          </a:prstGeom>
          <a:solidFill>
            <a:schemeClr val="accent3">
              <a:alpha val="70000"/>
            </a:schemeClr>
          </a:solidFill>
          <a:ln w="63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45483" y="3055621"/>
            <a:ext cx="6947845"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a:xfrm>
            <a:off x="7786826" y="4625268"/>
            <a:ext cx="762000" cy="457200"/>
          </a:xfrm>
        </p:spPr>
        <p:txBody>
          <a:bodyPr/>
          <a:lstStyle>
            <a:lvl1pPr algn="ctr">
              <a:defRPr sz="2800">
                <a:solidFill>
                  <a:schemeClr val="accent1">
                    <a:lumMod val="50000"/>
                  </a:schemeClr>
                </a:solidFill>
              </a:defRPr>
            </a:lvl1pPr>
          </a:lstStyle>
          <a:p>
            <a:fld id="{D3EDF947-0A55-4C86-96A7-5CECF4FC77C5}" type="slidenum">
              <a:rPr lang="en-US" smtClean="0"/>
              <a:t>‹#›</a:t>
            </a:fld>
            <a:endParaRPr lang="en-US"/>
          </a:p>
        </p:txBody>
      </p:sp>
      <p:sp>
        <p:nvSpPr>
          <p:cNvPr id="11" name="Rectangle 10"/>
          <p:cNvSpPr/>
          <p:nvPr/>
        </p:nvSpPr>
        <p:spPr>
          <a:xfrm>
            <a:off x="541822" y="4559276"/>
            <a:ext cx="6755166"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8971" y="3139440"/>
            <a:ext cx="6760868"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642805" y="4648200"/>
            <a:ext cx="6553200" cy="457200"/>
          </a:xfrm>
        </p:spPr>
        <p:txBody>
          <a:bodyPr>
            <a:normAutofit/>
          </a:bodyPr>
          <a:lstStyle>
            <a:lvl1pPr marL="0" indent="0" algn="ctr">
              <a:buNone/>
              <a:defRPr sz="1800" cap="all" spc="300" baseline="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604705" y="3227033"/>
            <a:ext cx="6629400" cy="1219201"/>
          </a:xfrm>
        </p:spPr>
        <p:txBody>
          <a:bodyPr anchor="b" anchorCtr="0">
            <a:noAutofit/>
          </a:bodyPr>
          <a:lstStyle>
            <a:lvl1pPr>
              <a:defRPr sz="4000">
                <a:solidFill>
                  <a:schemeClr val="accent1">
                    <a:lumMod val="50000"/>
                  </a:schemeClr>
                </a:solidFill>
              </a:defRPr>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D3546-9B64-4B80-AE43-25558679A86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861702" y="228600"/>
            <a:ext cx="1859280" cy="6122634"/>
          </a:xfrm>
          <a:prstGeom prst="rect">
            <a:avLst/>
          </a:prstGeom>
          <a:solidFill>
            <a:srgbClr val="FFFFFF">
              <a:alpha val="8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Rectangle 7"/>
          <p:cNvSpPr/>
          <p:nvPr/>
        </p:nvSpPr>
        <p:spPr>
          <a:xfrm>
            <a:off x="6955225" y="351409"/>
            <a:ext cx="1672235" cy="587701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048577" y="395427"/>
            <a:ext cx="1485531" cy="578898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380999"/>
            <a:ext cx="61722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1D3546-9B64-4B80-AE43-25558679A86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1D3546-9B64-4B80-AE43-25558679A86D}" type="datetimeFigureOut">
              <a:rPr lang="en-US" smtClean="0"/>
              <a:t>3/23/2017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8" name="Rounded Rectangle 7"/>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DD1D3546-9B64-4B80-AE43-25558679A86D}" type="datetimeFigureOut">
              <a:rPr lang="en-US" smtClean="0"/>
              <a:t>3/23/2017</a:t>
            </a:fld>
            <a:endParaRPr lang="en-US"/>
          </a:p>
        </p:txBody>
      </p:sp>
      <p:sp>
        <p:nvSpPr>
          <p:cNvPr id="13" name="Rectangle 12"/>
          <p:cNvSpPr/>
          <p:nvPr/>
        </p:nvSpPr>
        <p:spPr>
          <a:xfrm>
            <a:off x="451976" y="2946400"/>
            <a:ext cx="8265160" cy="24638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67656" y="3048000"/>
            <a:ext cx="8033800" cy="2245359"/>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3EDF947-0A55-4C86-96A7-5CECF4FC77C5}" type="slidenum">
              <a:rPr lang="en-US" smtClean="0"/>
              <a:t>‹#›</a:t>
            </a:fld>
            <a:endParaRPr lang="en-US"/>
          </a:p>
        </p:txBody>
      </p:sp>
      <p:sp>
        <p:nvSpPr>
          <p:cNvPr id="2" name="Title 1"/>
          <p:cNvSpPr>
            <a:spLocks noGrp="1"/>
          </p:cNvSpPr>
          <p:nvPr>
            <p:ph type="title"/>
          </p:nvPr>
        </p:nvSpPr>
        <p:spPr>
          <a:xfrm>
            <a:off x="736456" y="3200399"/>
            <a:ext cx="7696200" cy="1295401"/>
          </a:xfrm>
        </p:spPr>
        <p:txBody>
          <a:bodyPr anchor="b" anchorCtr="0">
            <a:noAutofit/>
          </a:bodyPr>
          <a:lstStyle>
            <a:lvl1pPr algn="ctr" defTabSz="914400" rtl="0" eaLnBrk="1" latinLnBrk="0" hangingPunct="1">
              <a:spcBef>
                <a:spcPct val="0"/>
              </a:spcBef>
              <a:buNone/>
              <a:defRPr lang="en-US" sz="4000" kern="1200" cap="all" baseline="0" dirty="0">
                <a:solidFill>
                  <a:schemeClr val="accent1">
                    <a:lumMod val="50000"/>
                  </a:schemeClr>
                </a:solidFill>
                <a:latin typeface="+mj-lt"/>
                <a:ea typeface="+mj-ea"/>
                <a:cs typeface="+mj-cs"/>
              </a:defRPr>
            </a:lvl1pPr>
          </a:lstStyle>
          <a:p>
            <a:r>
              <a:rPr lang="en-US" smtClean="0"/>
              <a:t>Click to edit Master title style</a:t>
            </a:r>
            <a:endParaRPr lang="en-US" dirty="0"/>
          </a:p>
        </p:txBody>
      </p:sp>
      <p:sp>
        <p:nvSpPr>
          <p:cNvPr id="15" name="Rectangle 14"/>
          <p:cNvSpPr/>
          <p:nvPr/>
        </p:nvSpPr>
        <p:spPr>
          <a:xfrm>
            <a:off x="675496" y="4541520"/>
            <a:ext cx="7818120" cy="664367"/>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36456" y="4607510"/>
            <a:ext cx="7696200" cy="523783"/>
          </a:xfrm>
        </p:spPr>
        <p:txBody>
          <a:bodyPr anchor="ctr">
            <a:normAutofit/>
          </a:bodyPr>
          <a:lstStyle>
            <a:lvl1pPr marL="0" indent="0" algn="ctr">
              <a:buNone/>
              <a:defRPr sz="2000" cap="all" spc="250" baseline="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4" name="Rectangle 13"/>
          <p:cNvSpPr/>
          <p:nvPr/>
        </p:nvSpPr>
        <p:spPr>
          <a:xfrm>
            <a:off x="675757" y="3124200"/>
            <a:ext cx="7817599" cy="2077720"/>
          </a:xfrm>
          <a:prstGeom prst="rect">
            <a:avLst/>
          </a:prstGeom>
          <a:no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26128"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1"/>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1D3546-9B64-4B80-AE43-25558679A86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26128" y="408372"/>
            <a:ext cx="8260672" cy="103942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26128" y="1722438"/>
            <a:ext cx="4040188"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26128" y="2438400"/>
            <a:ext cx="4040188"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noAutofit/>
          </a:bodyPr>
          <a:lstStyle>
            <a:lvl1pPr marL="0" indent="0" algn="ctr">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400"/>
            <a:ext cx="4041775" cy="36877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1D3546-9B64-4B80-AE43-25558679A86D}" type="datetimeFigureOut">
              <a:rPr lang="en-US" smtClean="0"/>
              <a:t>3/23/2017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1D3546-9B64-4B80-AE43-25558679A86D}" type="datetimeFigureOut">
              <a:rPr lang="en-US" smtClean="0"/>
              <a:t>3/23/2017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ounded Rectangle 10"/>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DD1D3546-9B64-4B80-AE43-25558679A86D}" type="datetimeFigureOut">
              <a:rPr lang="en-US" smtClean="0"/>
              <a:t>3/23/2017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EDF947-0A55-4C86-96A7-5CECF4FC77C5}"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ounded Rectangle 11"/>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886200" y="685800"/>
            <a:ext cx="4572000" cy="525780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1D3546-9B64-4B80-AE43-25558679A86D}" type="datetimeFigureOut">
              <a:rPr lang="en-US" smtClean="0"/>
              <a:t>3/23/2017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3EDF947-0A55-4C86-96A7-5CECF4FC77C5}" type="slidenum">
              <a:rPr lang="en-US" smtClean="0"/>
              <a:t>‹#›</a:t>
            </a:fld>
            <a:endParaRPr lang="en-US"/>
          </a:p>
        </p:txBody>
      </p:sp>
      <p:sp>
        <p:nvSpPr>
          <p:cNvPr id="8" name="Rectangle 7"/>
          <p:cNvSpPr/>
          <p:nvPr/>
        </p:nvSpPr>
        <p:spPr>
          <a:xfrm>
            <a:off x="560034" y="1505712"/>
            <a:ext cx="2716566" cy="3523488"/>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76690" y="1642472"/>
            <a:ext cx="2483254" cy="3234328"/>
          </a:xfrm>
          <a:prstGeom prst="rect">
            <a:avLst/>
          </a:prstGeom>
          <a:solidFill>
            <a:srgbClr val="FFFFFF"/>
          </a:solidFill>
          <a:ln w="6350" cmpd="dbl">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769000" y="2971800"/>
            <a:ext cx="2298634" cy="1752600"/>
          </a:xfrm>
        </p:spPr>
        <p:txBody>
          <a:bodyPr/>
          <a:lstStyle>
            <a:lvl1pPr marL="0" indent="0">
              <a:spcBef>
                <a:spcPts val="400"/>
              </a:spcBef>
              <a:buNone/>
              <a:defRPr sz="140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69000" y="1734312"/>
            <a:ext cx="2298634" cy="1191620"/>
          </a:xfrm>
        </p:spPr>
        <p:txBody>
          <a:bodyPr anchor="b">
            <a:normAutofit/>
          </a:bodyPr>
          <a:lstStyle>
            <a:lvl1pPr algn="l">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ounded Rectangle 8"/>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685800" y="621437"/>
            <a:ext cx="7772400" cy="4331564"/>
          </a:xfrm>
          <a:solidFill>
            <a:schemeClr val="bg2"/>
          </a:solidFill>
          <a:ln>
            <a:noFill/>
          </a:ln>
          <a:effectLst>
            <a:softEdge rad="127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5" name="Date Placeholder 4"/>
          <p:cNvSpPr>
            <a:spLocks noGrp="1"/>
          </p:cNvSpPr>
          <p:nvPr>
            <p:ph type="dt" sz="half" idx="10"/>
          </p:nvPr>
        </p:nvSpPr>
        <p:spPr/>
        <p:txBody>
          <a:bodyPr/>
          <a:lstStyle/>
          <a:p>
            <a:fld id="{DD1D3546-9B64-4B80-AE43-25558679A86D}" type="datetimeFigureOut">
              <a:rPr lang="en-US" smtClean="0"/>
              <a:t>3/23/2017</a:t>
            </a:fld>
            <a:endParaRPr lang="en-US"/>
          </a:p>
        </p:txBody>
      </p:sp>
      <p:sp>
        <p:nvSpPr>
          <p:cNvPr id="7" name="Slide Number Placeholder 6"/>
          <p:cNvSpPr>
            <a:spLocks noGrp="1"/>
          </p:cNvSpPr>
          <p:nvPr>
            <p:ph type="sldNum" sz="quarter" idx="12"/>
          </p:nvPr>
        </p:nvSpPr>
        <p:spPr/>
        <p:txBody>
          <a:bodyPr/>
          <a:lstStyle/>
          <a:p>
            <a:fld id="{D3EDF947-0A55-4C86-96A7-5CECF4FC77C5}" type="slidenum">
              <a:rPr lang="en-US" smtClean="0"/>
              <a:t>‹#›</a:t>
            </a:fld>
            <a:endParaRPr lang="en-US"/>
          </a:p>
        </p:txBody>
      </p:sp>
      <p:sp>
        <p:nvSpPr>
          <p:cNvPr id="10" name="Rectangle 9"/>
          <p:cNvSpPr/>
          <p:nvPr/>
        </p:nvSpPr>
        <p:spPr>
          <a:xfrm>
            <a:off x="685800" y="4953000"/>
            <a:ext cx="7772400" cy="137160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61999" y="5029200"/>
            <a:ext cx="7600765" cy="1202924"/>
          </a:xfrm>
          <a:prstGeom prst="rect">
            <a:avLst/>
          </a:prstGeom>
          <a:solidFill>
            <a:srgbClr val="FFFFFF"/>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914400" y="5638800"/>
            <a:ext cx="7328514" cy="451696"/>
          </a:xfrm>
          <a:prstGeom prst="rect">
            <a:avLst/>
          </a:prstGeom>
          <a:solidFill>
            <a:schemeClr val="accent1"/>
          </a:solid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05589" y="5074920"/>
            <a:ext cx="7946136" cy="1097280"/>
          </a:xfrm>
          <a:prstGeom prst="rect">
            <a:avLst/>
          </a:prstGeom>
          <a:noFill/>
          <a:ln w="6350" cmpd="dbl">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p:cNvSpPr>
            <a:spLocks noGrp="1"/>
          </p:cNvSpPr>
          <p:nvPr>
            <p:ph type="body" sz="half" idx="2"/>
          </p:nvPr>
        </p:nvSpPr>
        <p:spPr>
          <a:xfrm>
            <a:off x="956289" y="5656556"/>
            <a:ext cx="7244736" cy="401715"/>
          </a:xfrm>
        </p:spPr>
        <p:txBody>
          <a:bodyPr anchor="ctr">
            <a:normAutofit/>
          </a:bodyPr>
          <a:lstStyle>
            <a:lvl1pPr marL="0" indent="0" algn="ctr">
              <a:buNone/>
              <a:defRPr sz="1500" cap="all" spc="250" baseline="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14400" y="5105400"/>
            <a:ext cx="7328514" cy="523043"/>
          </a:xfrm>
        </p:spPr>
        <p:txBody>
          <a:bodyPr anchor="ctr" anchorCtr="0"/>
          <a:lstStyle>
            <a:lvl1pPr algn="ctr">
              <a:defRPr sz="2000" b="0">
                <a:solidFill>
                  <a:schemeClr val="accent1">
                    <a:lumMod val="75000"/>
                  </a:schemeClr>
                </a:solidFill>
              </a:defRPr>
            </a:lvl1pPr>
          </a:lstStyle>
          <a:p>
            <a:r>
              <a:rPr lang="en-US" smtClean="0"/>
              <a:t>Click to edit Master title style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7" name="Rounded Rectangle 6"/>
          <p:cNvSpPr/>
          <p:nvPr/>
        </p:nvSpPr>
        <p:spPr>
          <a:xfrm>
            <a:off x="91440" y="101600"/>
            <a:ext cx="8961120" cy="6664960"/>
          </a:xfrm>
          <a:prstGeom prst="roundRect">
            <a:avLst>
              <a:gd name="adj" fmla="val 1735"/>
            </a:avLst>
          </a:prstGeom>
          <a:ln w="12700" cmpd="sng">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1752600"/>
            <a:ext cx="8229600" cy="43735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2"/>
                </a:solidFill>
              </a:defRPr>
            </a:lvl1pPr>
          </a:lstStyle>
          <a:p>
            <a:fld id="{DD1D3546-9B64-4B80-AE43-25558679A86D}" type="datetimeFigureOut">
              <a:rPr lang="en-US" smtClean="0"/>
              <a:t>3/23/2017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defRPr>
            </a:lvl1pPr>
          </a:lstStyle>
          <a:p>
            <a:fld id="{D3EDF947-0A55-4C86-96A7-5CECF4FC77C5}" type="slidenum">
              <a:rPr lang="en-US" smtClean="0"/>
              <a:t>‹#›</a:t>
            </a:fld>
            <a:endParaRPr lang="en-US"/>
          </a:p>
        </p:txBody>
      </p:sp>
      <p:sp>
        <p:nvSpPr>
          <p:cNvPr id="9" name="Rectangle 8"/>
          <p:cNvSpPr/>
          <p:nvPr/>
        </p:nvSpPr>
        <p:spPr>
          <a:xfrm>
            <a:off x="274320" y="278166"/>
            <a:ext cx="8595360" cy="1325880"/>
          </a:xfrm>
          <a:prstGeom prst="rect">
            <a:avLst/>
          </a:prstGeom>
          <a:solidFill>
            <a:srgbClr val="FFFFFF">
              <a:alpha val="83000"/>
            </a:srgbClr>
          </a:solid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10" name="Rectangle 9"/>
          <p:cNvSpPr/>
          <p:nvPr/>
        </p:nvSpPr>
        <p:spPr>
          <a:xfrm>
            <a:off x="372863" y="372862"/>
            <a:ext cx="8380520" cy="1118587"/>
          </a:xfrm>
          <a:prstGeom prst="rect">
            <a:avLst/>
          </a:prstGeom>
          <a:solidFill>
            <a:srgbClr val="FFFFF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26128" y="408372"/>
            <a:ext cx="8260672" cy="103942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3500" kern="1200" cap="all" baseline="0">
          <a:solidFill>
            <a:schemeClr val="accent1">
              <a:lumMod val="75000"/>
            </a:schemeClr>
          </a:solidFill>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2pPr>
      <a:lvl3pPr marL="914400" indent="-228600" algn="l" defTabSz="914400" rtl="0" eaLnBrk="1" latinLnBrk="0" hangingPunct="1">
        <a:spcBef>
          <a:spcPct val="20000"/>
        </a:spcBef>
        <a:buClr>
          <a:schemeClr val="accent3"/>
        </a:buClr>
        <a:buFont typeface="Arial" pitchFamily="34" charset="0"/>
        <a:buChar char="•"/>
        <a:defRPr sz="1800" kern="1200">
          <a:solidFill>
            <a:schemeClr val="tx2"/>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2"/>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600" kern="1200" baseline="0">
          <a:solidFill>
            <a:schemeClr val="tx2"/>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a:solidFill>
            <a:schemeClr val="tx2"/>
          </a:solidFill>
          <a:latin typeface="+mn-lt"/>
          <a:ea typeface="+mn-ea"/>
          <a:cs typeface="+mn-cs"/>
        </a:defRPr>
      </a:lvl6pPr>
      <a:lvl7pPr marL="2011680" indent="-182880" algn="l" defTabSz="914400" rtl="0" eaLnBrk="1" latinLnBrk="0" hangingPunct="1">
        <a:spcBef>
          <a:spcPct val="20000"/>
        </a:spcBef>
        <a:buClr>
          <a:schemeClr val="accent2"/>
        </a:buClr>
        <a:buFont typeface="Arial" pitchFamily="34" charset="0"/>
        <a:buChar char="•"/>
        <a:defRPr sz="1400" kern="1200">
          <a:solidFill>
            <a:schemeClr val="tx2"/>
          </a:solidFill>
          <a:latin typeface="+mn-lt"/>
          <a:ea typeface="+mn-ea"/>
          <a:cs typeface="+mn-cs"/>
        </a:defRPr>
      </a:lvl7pPr>
      <a:lvl8pPr marL="2194560" indent="-182880" algn="l" defTabSz="914400" rtl="0" eaLnBrk="1" latinLnBrk="0" hangingPunct="1">
        <a:spcBef>
          <a:spcPct val="20000"/>
        </a:spcBef>
        <a:buClr>
          <a:schemeClr val="accent3"/>
        </a:buClr>
        <a:buFont typeface="Arial" pitchFamily="34" charset="0"/>
        <a:buChar char="•"/>
        <a:defRPr sz="1400" kern="1200">
          <a:solidFill>
            <a:schemeClr val="tx2"/>
          </a:solidFill>
          <a:latin typeface="+mn-lt"/>
          <a:ea typeface="+mn-ea"/>
          <a:cs typeface="+mn-cs"/>
        </a:defRPr>
      </a:lvl8pPr>
      <a:lvl9pPr marL="2377440" indent="-182880" algn="l" defTabSz="914400" rtl="0" eaLnBrk="1" latinLnBrk="0" hangingPunct="1">
        <a:spcBef>
          <a:spcPct val="20000"/>
        </a:spcBef>
        <a:buClr>
          <a:schemeClr val="accent4"/>
        </a:buClr>
        <a:buFont typeface="Arial" pitchFamily="34" charset="0"/>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www.youtube.com/watch?v=8ugo8q1l-4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http://www.opensecrets.org/pacs/toppacs.php?cycle=2012&amp;party=A"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hyperlink" Target="http://www.opensecrets.org/pacs/superpacs.php?cycle=2012"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VO12p1n39B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hyperlink" Target="http://www.youtube.com/watch?v=ohoXZ6EcneA"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www.fec.gov/pages/brochures/contriblimits.shtml"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votesmart.org/interest-groups#.UyYcUyirmfQ"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endParaRPr lang="en-US" dirty="0"/>
          </a:p>
        </p:txBody>
      </p:sp>
      <p:sp>
        <p:nvSpPr>
          <p:cNvPr id="2" name="Title 1"/>
          <p:cNvSpPr>
            <a:spLocks noGrp="1"/>
          </p:cNvSpPr>
          <p:nvPr>
            <p:ph type="ctrTitle"/>
          </p:nvPr>
        </p:nvSpPr>
        <p:spPr/>
        <p:txBody>
          <a:bodyPr/>
          <a:lstStyle/>
          <a:p>
            <a:r>
              <a:rPr lang="en-US" dirty="0" smtClean="0"/>
              <a:t>Influences on the law</a:t>
            </a:r>
            <a:endParaRPr lang="en-US" dirty="0"/>
          </a:p>
        </p:txBody>
      </p:sp>
    </p:spTree>
    <p:extLst>
      <p:ext uri="{BB962C8B-B14F-4D97-AF65-F5344CB8AC3E}">
        <p14:creationId xmlns:p14="http://schemas.microsoft.com/office/powerpoint/2010/main" val="3404907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Related image"/>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http://images.slideplayer.com/23/6858312/slides/slide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6"/>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529168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Types of interest groups</a:t>
            </a:r>
            <a:endParaRPr lang="en-US" dirty="0"/>
          </a:p>
        </p:txBody>
      </p:sp>
      <p:sp>
        <p:nvSpPr>
          <p:cNvPr id="3" name="Content Placeholder 2"/>
          <p:cNvSpPr>
            <a:spLocks noGrp="1"/>
          </p:cNvSpPr>
          <p:nvPr>
            <p:ph idx="1"/>
          </p:nvPr>
        </p:nvSpPr>
        <p:spPr>
          <a:xfrm>
            <a:off x="457200" y="1752600"/>
            <a:ext cx="8229600" cy="4953000"/>
          </a:xfrm>
        </p:spPr>
        <p:txBody>
          <a:bodyPr>
            <a:normAutofit/>
          </a:bodyPr>
          <a:lstStyle/>
          <a:p>
            <a:r>
              <a:rPr lang="en-US" dirty="0" smtClean="0"/>
              <a:t>Interest </a:t>
            </a:r>
            <a:r>
              <a:rPr lang="en-US" dirty="0"/>
              <a:t>groups attempt to influence public policy by lobbying, which is the process by which they attempt to persuade legislators to support, oppose, or to propose a particular bill</a:t>
            </a:r>
            <a:r>
              <a:rPr lang="en-US" dirty="0" smtClean="0"/>
              <a:t>.</a:t>
            </a:r>
          </a:p>
          <a:p>
            <a:r>
              <a:rPr lang="en-US" dirty="0"/>
              <a:t>A person who is paid by </a:t>
            </a:r>
            <a:r>
              <a:rPr lang="en-US" dirty="0" smtClean="0"/>
              <a:t>an </a:t>
            </a:r>
            <a:r>
              <a:rPr lang="en-US" dirty="0"/>
              <a:t>interest group to represent that group’s interests is called a </a:t>
            </a:r>
            <a:r>
              <a:rPr lang="en-US" b="1" dirty="0"/>
              <a:t>lobbyist</a:t>
            </a:r>
            <a:r>
              <a:rPr lang="en-US" dirty="0"/>
              <a:t>. </a:t>
            </a:r>
            <a:endParaRPr lang="en-US" dirty="0" smtClean="0"/>
          </a:p>
          <a:p>
            <a:r>
              <a:rPr lang="en-US" dirty="0" smtClean="0"/>
              <a:t>Many interest groups hire lobbyists to represent them. </a:t>
            </a:r>
          </a:p>
          <a:p>
            <a:pPr lvl="1"/>
            <a:r>
              <a:rPr lang="en-US" dirty="0" smtClean="0"/>
              <a:t>Most lobbyists are located in DC.</a:t>
            </a:r>
          </a:p>
          <a:p>
            <a:pPr lvl="1"/>
            <a:r>
              <a:rPr lang="en-US" dirty="0" smtClean="0"/>
              <a:t>Some are former members of the state legislature </a:t>
            </a:r>
          </a:p>
          <a:p>
            <a:pPr lvl="1"/>
            <a:r>
              <a:rPr lang="en-US" dirty="0" smtClean="0"/>
              <a:t>Other are lawyers, PR experts, journalists, or specialists in a field. </a:t>
            </a:r>
          </a:p>
        </p:txBody>
      </p:sp>
    </p:spTree>
    <p:extLst>
      <p:ext uri="{BB962C8B-B14F-4D97-AF65-F5344CB8AC3E}">
        <p14:creationId xmlns:p14="http://schemas.microsoft.com/office/powerpoint/2010/main" val="4518587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result for lobby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962882"/>
            <a:ext cx="1828800" cy="129454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02328" y="255973"/>
            <a:ext cx="8260672" cy="1039427"/>
          </a:xfrm>
        </p:spPr>
        <p:txBody>
          <a:bodyPr>
            <a:normAutofit fontScale="90000"/>
          </a:bodyPr>
          <a:lstStyle/>
          <a:p>
            <a:r>
              <a:rPr lang="en-US" dirty="0" smtClean="0"/>
              <a:t>Lobbyists influence government</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Lobbyists work with Congress</a:t>
            </a:r>
          </a:p>
          <a:p>
            <a:pPr lvl="1"/>
            <a:r>
              <a:rPr lang="en-US" dirty="0" smtClean="0"/>
              <a:t>Lobbyists argue in support of bills they favor and against bills the oppose. </a:t>
            </a:r>
          </a:p>
          <a:p>
            <a:pPr lvl="1"/>
            <a:r>
              <a:rPr lang="en-US" dirty="0" smtClean="0"/>
              <a:t>Sometimes they ask members of Congress to sponsor a bill</a:t>
            </a:r>
          </a:p>
          <a:p>
            <a:pPr lvl="1"/>
            <a:r>
              <a:rPr lang="en-US" dirty="0" smtClean="0"/>
              <a:t>Lobbyists supply information for the bill</a:t>
            </a:r>
          </a:p>
          <a:p>
            <a:r>
              <a:rPr lang="en-US" dirty="0" smtClean="0"/>
              <a:t>Lobbyists influence public opinion</a:t>
            </a:r>
          </a:p>
          <a:p>
            <a:pPr lvl="1"/>
            <a:r>
              <a:rPr lang="en-US" dirty="0" smtClean="0"/>
              <a:t>Interest groups place advertisements in the mass media in support of their positions.</a:t>
            </a:r>
          </a:p>
          <a:p>
            <a:pPr lvl="1"/>
            <a:r>
              <a:rPr lang="en-US" dirty="0" smtClean="0"/>
              <a:t>The groups often promise to help government officials in their next election.</a:t>
            </a:r>
          </a:p>
          <a:p>
            <a:pPr lvl="1"/>
            <a:r>
              <a:rPr lang="en-US" dirty="0" smtClean="0"/>
              <a:t>Sometimes interest groups urge local groups and individuals to send letters and emails to public officials.</a:t>
            </a:r>
          </a:p>
          <a:p>
            <a:pPr marL="114300" indent="0">
              <a:buNone/>
            </a:pPr>
            <a:endParaRPr lang="en-US" dirty="0"/>
          </a:p>
        </p:txBody>
      </p:sp>
    </p:spTree>
    <p:extLst>
      <p:ext uri="{BB962C8B-B14F-4D97-AF65-F5344CB8AC3E}">
        <p14:creationId xmlns:p14="http://schemas.microsoft.com/office/powerpoint/2010/main" val="312854065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2400"/>
            <a:ext cx="9144000" cy="654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574063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Lobbyists influence government</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t>Lobbyists attempt to lobby the executive </a:t>
            </a:r>
          </a:p>
          <a:p>
            <a:pPr lvl="1"/>
            <a:r>
              <a:rPr lang="en-US" dirty="0"/>
              <a:t>P</a:t>
            </a:r>
            <a:r>
              <a:rPr lang="en-US" dirty="0" smtClean="0"/>
              <a:t>rovide </a:t>
            </a:r>
            <a:r>
              <a:rPr lang="en-US" dirty="0"/>
              <a:t>information, policy proposals, and by attempting to influence the decisions of agency heads</a:t>
            </a:r>
            <a:r>
              <a:rPr lang="en-US" dirty="0" smtClean="0"/>
              <a:t>.</a:t>
            </a:r>
          </a:p>
          <a:p>
            <a:r>
              <a:rPr lang="en-US" dirty="0"/>
              <a:t>Lobbyists </a:t>
            </a:r>
            <a:r>
              <a:rPr lang="en-US" dirty="0" smtClean="0"/>
              <a:t>use </a:t>
            </a:r>
            <a:r>
              <a:rPr lang="en-US" dirty="0"/>
              <a:t>the judiciary </a:t>
            </a:r>
            <a:endParaRPr lang="en-US" dirty="0" smtClean="0"/>
          </a:p>
          <a:p>
            <a:pPr lvl="1"/>
            <a:r>
              <a:rPr lang="en-US" dirty="0" smtClean="0"/>
              <a:t>Use the </a:t>
            </a:r>
            <a:r>
              <a:rPr lang="en-US" dirty="0"/>
              <a:t>courts to influence policy. </a:t>
            </a:r>
            <a:endParaRPr lang="en-US" dirty="0" smtClean="0"/>
          </a:p>
          <a:p>
            <a:pPr lvl="1"/>
            <a:r>
              <a:rPr lang="en-US" dirty="0" smtClean="0"/>
              <a:t>Interest groups </a:t>
            </a:r>
            <a:r>
              <a:rPr lang="en-US" dirty="0"/>
              <a:t>bring lawsuits and they often submit </a:t>
            </a:r>
            <a:r>
              <a:rPr lang="en-US" i="1" dirty="0"/>
              <a:t>amicus curiae</a:t>
            </a:r>
            <a:r>
              <a:rPr lang="en-US" dirty="0"/>
              <a:t> briefs to courts in an attempt to present their views on an issue and persuade the court’s ruling on the case in question. </a:t>
            </a:r>
            <a:endParaRPr lang="en-US" dirty="0" smtClean="0"/>
          </a:p>
          <a:p>
            <a:r>
              <a:rPr lang="en-US" dirty="0" smtClean="0">
                <a:hlinkClick r:id="rId2"/>
              </a:rPr>
              <a:t>http</a:t>
            </a:r>
            <a:r>
              <a:rPr lang="en-US" dirty="0">
                <a:hlinkClick r:id="rId2"/>
              </a:rPr>
              <a:t>://www.youtube.com/watch?v=8ugo8q1l-</a:t>
            </a:r>
            <a:r>
              <a:rPr lang="en-US" dirty="0" smtClean="0">
                <a:hlinkClick r:id="rId2"/>
              </a:rPr>
              <a:t>4s</a:t>
            </a:r>
            <a:endParaRPr lang="en-US" dirty="0" smtClean="0"/>
          </a:p>
          <a:p>
            <a:endParaRPr lang="en-US" dirty="0"/>
          </a:p>
          <a:p>
            <a:endParaRPr lang="en-US" dirty="0"/>
          </a:p>
        </p:txBody>
      </p:sp>
    </p:spTree>
    <p:extLst>
      <p:ext uri="{BB962C8B-B14F-4D97-AF65-F5344CB8AC3E}">
        <p14:creationId xmlns:p14="http://schemas.microsoft.com/office/powerpoint/2010/main" val="1798500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Image result for lobbyis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9187" y="-1"/>
            <a:ext cx="6958013" cy="68956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78184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groups</a:t>
            </a:r>
            <a:endParaRPr lang="en-US" dirty="0"/>
          </a:p>
        </p:txBody>
      </p:sp>
      <p:sp>
        <p:nvSpPr>
          <p:cNvPr id="3" name="Content Placeholder 2"/>
          <p:cNvSpPr>
            <a:spLocks noGrp="1"/>
          </p:cNvSpPr>
          <p:nvPr>
            <p:ph idx="1"/>
          </p:nvPr>
        </p:nvSpPr>
        <p:spPr/>
        <p:txBody>
          <a:bodyPr>
            <a:normAutofit/>
          </a:bodyPr>
          <a:lstStyle/>
          <a:p>
            <a:r>
              <a:rPr lang="en-US" dirty="0" smtClean="0"/>
              <a:t>Federal and state governments require lobbyists to register and indicate who they are working for and how much money they spend on their lobbying efforts. </a:t>
            </a:r>
            <a:endParaRPr lang="en-US" dirty="0"/>
          </a:p>
          <a:p>
            <a:r>
              <a:rPr lang="en-US" dirty="0" smtClean="0"/>
              <a:t>Interest </a:t>
            </a:r>
            <a:r>
              <a:rPr lang="en-US" dirty="0"/>
              <a:t>groups are unable to contribute funds directly to candidates, but may contribute to political action committees. </a:t>
            </a:r>
            <a:r>
              <a:rPr lang="en-US" dirty="0" smtClean="0"/>
              <a:t>PACS </a:t>
            </a:r>
            <a:r>
              <a:rPr lang="en-US" dirty="0"/>
              <a:t>collect contributions and use that money to fund candidates that they favor.</a:t>
            </a:r>
          </a:p>
          <a:p>
            <a:endParaRPr lang="en-US" dirty="0" smtClean="0"/>
          </a:p>
          <a:p>
            <a:endParaRPr lang="en-US" dirty="0"/>
          </a:p>
        </p:txBody>
      </p:sp>
    </p:spTree>
    <p:extLst>
      <p:ext uri="{BB962C8B-B14F-4D97-AF65-F5344CB8AC3E}">
        <p14:creationId xmlns:p14="http://schemas.microsoft.com/office/powerpoint/2010/main" val="12074336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PACs Spending </a:t>
            </a:r>
            <a:endParaRPr lang="en-US" dirty="0"/>
          </a:p>
        </p:txBody>
      </p:sp>
      <p:sp>
        <p:nvSpPr>
          <p:cNvPr id="3" name="Content Placeholder 2"/>
          <p:cNvSpPr>
            <a:spLocks noGrp="1"/>
          </p:cNvSpPr>
          <p:nvPr>
            <p:ph idx="1"/>
          </p:nvPr>
        </p:nvSpPr>
        <p:spPr>
          <a:xfrm>
            <a:off x="549275" y="1600201"/>
            <a:ext cx="8042276" cy="4839656"/>
          </a:xfrm>
        </p:spPr>
        <p:txBody>
          <a:bodyPr>
            <a:normAutofit fontScale="92500" lnSpcReduction="20000"/>
          </a:bodyPr>
          <a:lstStyle/>
          <a:p>
            <a:r>
              <a:rPr lang="en-US" dirty="0" smtClean="0"/>
              <a:t>Theoretically </a:t>
            </a:r>
            <a:r>
              <a:rPr lang="en-US" dirty="0"/>
              <a:t>independent of interest groups, PACs can solicit donations from group members and then give that money to candidates they support</a:t>
            </a:r>
            <a:r>
              <a:rPr lang="en-US" dirty="0" smtClean="0"/>
              <a:t>.</a:t>
            </a:r>
          </a:p>
          <a:p>
            <a:pPr lvl="1"/>
            <a:r>
              <a:rPr lang="en-US" dirty="0" smtClean="0"/>
              <a:t>FEC prohibits corporations and labor organizations from making contributions to influence federal elections.</a:t>
            </a:r>
          </a:p>
          <a:p>
            <a:r>
              <a:rPr lang="en-US" dirty="0" smtClean="0"/>
              <a:t> </a:t>
            </a:r>
            <a:r>
              <a:rPr lang="en-US" dirty="0"/>
              <a:t>A PAC can only give </a:t>
            </a:r>
            <a:r>
              <a:rPr lang="en-US" dirty="0" smtClean="0"/>
              <a:t>$</a:t>
            </a:r>
            <a:r>
              <a:rPr lang="en-US" dirty="0"/>
              <a:t>5,000 in </a:t>
            </a:r>
            <a:r>
              <a:rPr lang="en-US" dirty="0" smtClean="0"/>
              <a:t>an election campaign </a:t>
            </a:r>
            <a:r>
              <a:rPr lang="en-US" dirty="0"/>
              <a:t>to each candidate during an election, but they can give money to as many candidates as they wish.</a:t>
            </a:r>
            <a:endParaRPr lang="en-US" dirty="0" smtClean="0"/>
          </a:p>
          <a:p>
            <a:r>
              <a:rPr lang="en-US" dirty="0" smtClean="0"/>
              <a:t>They </a:t>
            </a:r>
            <a:r>
              <a:rPr lang="en-US" dirty="0"/>
              <a:t>can also give up to $15,000 annually to any national party committee, and $5,000 annually to any other PAC. </a:t>
            </a:r>
            <a:endParaRPr lang="en-US" dirty="0" smtClean="0"/>
          </a:p>
          <a:p>
            <a:r>
              <a:rPr lang="en-US" dirty="0" smtClean="0"/>
              <a:t>PACs </a:t>
            </a:r>
            <a:r>
              <a:rPr lang="en-US" dirty="0"/>
              <a:t>may receive up to $5,000 from any one individual, </a:t>
            </a:r>
            <a:r>
              <a:rPr lang="en-US" dirty="0" smtClean="0"/>
              <a:t>PAC, </a:t>
            </a:r>
            <a:r>
              <a:rPr lang="en-US" dirty="0"/>
              <a:t>or party committee per calendar </a:t>
            </a:r>
            <a:r>
              <a:rPr lang="en-US" dirty="0" smtClean="0"/>
              <a:t>year</a:t>
            </a:r>
          </a:p>
          <a:p>
            <a:r>
              <a:rPr lang="en-US" dirty="0">
                <a:hlinkClick r:id="rId2"/>
              </a:rPr>
              <a:t>http://www.opensecrets.org/pacs/toppacs.php?cycle=2012&amp;party=</a:t>
            </a:r>
            <a:r>
              <a:rPr lang="en-US" dirty="0" smtClean="0">
                <a:hlinkClick r:id="rId2"/>
              </a:rPr>
              <a:t>A</a:t>
            </a:r>
            <a:endParaRPr lang="en-US" dirty="0" smtClean="0"/>
          </a:p>
          <a:p>
            <a:endParaRPr lang="en-US" dirty="0"/>
          </a:p>
        </p:txBody>
      </p:sp>
      <p:pic>
        <p:nvPicPr>
          <p:cNvPr id="10242" name="Picture 2" descr="Image result for PAC"/>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87122" y="76200"/>
            <a:ext cx="1303678" cy="1524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Image result for PAC"/>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flipH="1">
            <a:off x="6629400" y="95554"/>
            <a:ext cx="1287122" cy="15046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33716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 vs. Super PAC</a:t>
            </a:r>
            <a:endParaRPr lang="en-US" dirty="0"/>
          </a:p>
        </p:txBody>
      </p:sp>
      <p:sp>
        <p:nvSpPr>
          <p:cNvPr id="3" name="Content Placeholder 2"/>
          <p:cNvSpPr>
            <a:spLocks noGrp="1"/>
          </p:cNvSpPr>
          <p:nvPr>
            <p:ph idx="1"/>
          </p:nvPr>
        </p:nvSpPr>
        <p:spPr>
          <a:xfrm>
            <a:off x="549275" y="1600200"/>
            <a:ext cx="8042276" cy="5054317"/>
          </a:xfrm>
        </p:spPr>
        <p:txBody>
          <a:bodyPr>
            <a:normAutofit fontScale="92500" lnSpcReduction="10000"/>
          </a:bodyPr>
          <a:lstStyle/>
          <a:p>
            <a:r>
              <a:rPr lang="en-US" dirty="0" smtClean="0"/>
              <a:t>Super PACs may not make contributions </a:t>
            </a:r>
            <a:r>
              <a:rPr lang="en-US" dirty="0"/>
              <a:t>to </a:t>
            </a:r>
            <a:r>
              <a:rPr lang="en-US" dirty="0" smtClean="0"/>
              <a:t>candidates’ campaigns </a:t>
            </a:r>
            <a:r>
              <a:rPr lang="en-US" dirty="0"/>
              <a:t>or </a:t>
            </a:r>
            <a:r>
              <a:rPr lang="en-US" dirty="0" smtClean="0"/>
              <a:t>parties</a:t>
            </a:r>
            <a:r>
              <a:rPr lang="en-US" dirty="0"/>
              <a:t> but may engage in unlimited political spending independently of the campaigns</a:t>
            </a:r>
            <a:endParaRPr lang="en-US" dirty="0" smtClean="0"/>
          </a:p>
          <a:p>
            <a:r>
              <a:rPr lang="en-US" dirty="0" smtClean="0"/>
              <a:t>They do </a:t>
            </a:r>
            <a:r>
              <a:rPr lang="en-US" dirty="0"/>
              <a:t>make independent expenditures in federal races - running ads or sending mail or communicating in other ways with messages that specifically advocate the election or defeat of a specific </a:t>
            </a:r>
            <a:r>
              <a:rPr lang="en-US" dirty="0" smtClean="0"/>
              <a:t>candidate</a:t>
            </a:r>
          </a:p>
          <a:p>
            <a:r>
              <a:rPr lang="en-US" dirty="0"/>
              <a:t>There are no limits or restrictions on the sources of funds that may be used for these </a:t>
            </a:r>
            <a:r>
              <a:rPr lang="en-US" dirty="0" smtClean="0"/>
              <a:t>expenditures</a:t>
            </a:r>
          </a:p>
          <a:p>
            <a:pPr lvl="1"/>
            <a:r>
              <a:rPr lang="en-US" dirty="0" smtClean="0"/>
              <a:t>Corporations may contribute to Super</a:t>
            </a:r>
          </a:p>
          <a:p>
            <a:r>
              <a:rPr lang="en-US" dirty="0" smtClean="0"/>
              <a:t>These committees file regular financial reports with the FEC which include their donors along with their expenditures</a:t>
            </a:r>
          </a:p>
          <a:p>
            <a:r>
              <a:rPr lang="en-US" dirty="0" smtClean="0">
                <a:hlinkClick r:id="rId2"/>
              </a:rPr>
              <a:t>http</a:t>
            </a:r>
            <a:r>
              <a:rPr lang="en-US" dirty="0">
                <a:hlinkClick r:id="rId2"/>
              </a:rPr>
              <a:t>://www.opensecrets.org/pacs/superpacs.php?cycle=</a:t>
            </a:r>
            <a:r>
              <a:rPr lang="en-US" dirty="0" smtClean="0">
                <a:hlinkClick r:id="rId2"/>
              </a:rPr>
              <a:t>2012</a:t>
            </a:r>
            <a:endParaRPr lang="en-US" dirty="0" smtClean="0"/>
          </a:p>
          <a:p>
            <a:endParaRPr lang="en-US" dirty="0" smtClean="0"/>
          </a:p>
        </p:txBody>
      </p:sp>
    </p:spTree>
    <p:extLst>
      <p:ext uri="{BB962C8B-B14F-4D97-AF65-F5344CB8AC3E}">
        <p14:creationId xmlns:p14="http://schemas.microsoft.com/office/powerpoint/2010/main" val="102140240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Image result for political action committe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65" y="0"/>
            <a:ext cx="823783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6667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How do candidates raise money?</a:t>
            </a:r>
            <a:endParaRPr lang="en-US" dirty="0"/>
          </a:p>
        </p:txBody>
      </p:sp>
    </p:spTree>
    <p:extLst>
      <p:ext uri="{BB962C8B-B14F-4D97-AF65-F5344CB8AC3E}">
        <p14:creationId xmlns:p14="http://schemas.microsoft.com/office/powerpoint/2010/main" val="2456727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descr="Image result for pac super pac"/>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0" y="0"/>
            <a:ext cx="4724400" cy="679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998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Interest Groups</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t>Look up your group’s assigned interest group. What does that group represent and provide an example of legislation that group may advocate for.</a:t>
            </a:r>
          </a:p>
          <a:p>
            <a:r>
              <a:rPr lang="en-US" dirty="0" smtClean="0"/>
              <a:t>1 – AARP</a:t>
            </a:r>
          </a:p>
          <a:p>
            <a:r>
              <a:rPr lang="en-US" dirty="0" smtClean="0"/>
              <a:t>2 – NRA</a:t>
            </a:r>
          </a:p>
          <a:p>
            <a:r>
              <a:rPr lang="en-US" dirty="0" smtClean="0"/>
              <a:t>3 – NAACP</a:t>
            </a:r>
          </a:p>
          <a:p>
            <a:r>
              <a:rPr lang="en-US" dirty="0" smtClean="0"/>
              <a:t>4 - NOW</a:t>
            </a:r>
          </a:p>
          <a:p>
            <a:r>
              <a:rPr lang="en-US" dirty="0" smtClean="0"/>
              <a:t>5 – Sierra Club</a:t>
            </a:r>
          </a:p>
          <a:p>
            <a:r>
              <a:rPr lang="en-US" dirty="0" smtClean="0"/>
              <a:t>6 – National Association of Wheat Growers </a:t>
            </a:r>
          </a:p>
          <a:p>
            <a:r>
              <a:rPr lang="en-US" dirty="0" smtClean="0"/>
              <a:t>7 – PETA</a:t>
            </a:r>
          </a:p>
          <a:p>
            <a:r>
              <a:rPr lang="en-US" dirty="0" smtClean="0"/>
              <a:t>8 – U.S English </a:t>
            </a:r>
          </a:p>
          <a:p>
            <a:endParaRPr lang="en-US" dirty="0"/>
          </a:p>
        </p:txBody>
      </p:sp>
    </p:spTree>
    <p:extLst>
      <p:ext uri="{BB962C8B-B14F-4D97-AF65-F5344CB8AC3E}">
        <p14:creationId xmlns:p14="http://schemas.microsoft.com/office/powerpoint/2010/main" val="23838519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is the biggest factor in politicians making their decisions? </a:t>
            </a:r>
            <a:endParaRPr lang="en-US" dirty="0"/>
          </a:p>
        </p:txBody>
      </p:sp>
    </p:spTree>
    <p:extLst>
      <p:ext uri="{BB962C8B-B14F-4D97-AF65-F5344CB8AC3E}">
        <p14:creationId xmlns:p14="http://schemas.microsoft.com/office/powerpoint/2010/main" val="41964910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public opinion</a:t>
            </a:r>
            <a:endParaRPr lang="en-US" dirty="0"/>
          </a:p>
        </p:txBody>
      </p:sp>
      <p:sp>
        <p:nvSpPr>
          <p:cNvPr id="3" name="Content Placeholder 2"/>
          <p:cNvSpPr>
            <a:spLocks noGrp="1"/>
          </p:cNvSpPr>
          <p:nvPr>
            <p:ph idx="1"/>
          </p:nvPr>
        </p:nvSpPr>
        <p:spPr>
          <a:xfrm>
            <a:off x="457200" y="1752600"/>
            <a:ext cx="8229600" cy="4953000"/>
          </a:xfrm>
        </p:spPr>
        <p:txBody>
          <a:bodyPr/>
          <a:lstStyle/>
          <a:p>
            <a:r>
              <a:rPr lang="en-US" dirty="0" smtClean="0"/>
              <a:t>On any particular issue, there may be many diverse opinions, each one held by a different group. </a:t>
            </a:r>
          </a:p>
          <a:p>
            <a:pPr lvl="1"/>
            <a:r>
              <a:rPr lang="en-US" dirty="0" smtClean="0"/>
              <a:t>Each group then makes up a “public.” </a:t>
            </a:r>
          </a:p>
          <a:p>
            <a:r>
              <a:rPr lang="en-US" dirty="0" smtClean="0"/>
              <a:t>Public opinion is the total of the opinions held concerning a particular issue.</a:t>
            </a:r>
          </a:p>
          <a:p>
            <a:r>
              <a:rPr lang="en-US" dirty="0" smtClean="0"/>
              <a:t>Opinions are influenced by many factors.</a:t>
            </a:r>
          </a:p>
          <a:p>
            <a:pPr lvl="1"/>
            <a:r>
              <a:rPr lang="en-US" dirty="0" smtClean="0"/>
              <a:t>Family</a:t>
            </a:r>
          </a:p>
          <a:p>
            <a:pPr lvl="1"/>
            <a:r>
              <a:rPr lang="en-US" dirty="0" smtClean="0"/>
              <a:t>Friends</a:t>
            </a:r>
          </a:p>
          <a:p>
            <a:pPr lvl="1"/>
            <a:r>
              <a:rPr lang="en-US" dirty="0" smtClean="0"/>
              <a:t>Experience/age</a:t>
            </a:r>
          </a:p>
          <a:p>
            <a:pPr lvl="1"/>
            <a:r>
              <a:rPr lang="en-US" dirty="0" smtClean="0"/>
              <a:t>Teachers</a:t>
            </a:r>
          </a:p>
          <a:p>
            <a:pPr lvl="1"/>
            <a:r>
              <a:rPr lang="en-US" dirty="0" smtClean="0"/>
              <a:t>Clubs</a:t>
            </a:r>
          </a:p>
          <a:p>
            <a:pPr lvl="1"/>
            <a:r>
              <a:rPr lang="en-US" dirty="0" smtClean="0">
                <a:hlinkClick r:id="rId2"/>
              </a:rPr>
              <a:t>http://www.youtube.com/watch?v=VO12p1n39BE</a:t>
            </a:r>
            <a:endParaRPr lang="en-US" dirty="0" smtClean="0"/>
          </a:p>
          <a:p>
            <a:pPr lvl="1"/>
            <a:endParaRPr lang="en-US" dirty="0"/>
          </a:p>
        </p:txBody>
      </p:sp>
    </p:spTree>
    <p:extLst>
      <p:ext uri="{BB962C8B-B14F-4D97-AF65-F5344CB8AC3E}">
        <p14:creationId xmlns:p14="http://schemas.microsoft.com/office/powerpoint/2010/main" val="358198525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Measuring public opinion</a:t>
            </a:r>
            <a:endParaRPr lang="en-US" dirty="0"/>
          </a:p>
        </p:txBody>
      </p:sp>
      <p:sp>
        <p:nvSpPr>
          <p:cNvPr id="3" name="Content Placeholder 2"/>
          <p:cNvSpPr>
            <a:spLocks noGrp="1"/>
          </p:cNvSpPr>
          <p:nvPr>
            <p:ph idx="1"/>
          </p:nvPr>
        </p:nvSpPr>
        <p:spPr>
          <a:xfrm>
            <a:off x="457200" y="1752600"/>
            <a:ext cx="8229600" cy="4876800"/>
          </a:xfrm>
        </p:spPr>
        <p:txBody>
          <a:bodyPr/>
          <a:lstStyle/>
          <a:p>
            <a:r>
              <a:rPr lang="en-US" dirty="0" smtClean="0"/>
              <a:t>Government officials are responsible for carrying out the wishes of the people.</a:t>
            </a:r>
          </a:p>
          <a:p>
            <a:r>
              <a:rPr lang="en-US" dirty="0" smtClean="0"/>
              <a:t>The government finds out what the public wants by measuring public opinion in a poll or survey.</a:t>
            </a:r>
          </a:p>
          <a:p>
            <a:pPr lvl="1"/>
            <a:r>
              <a:rPr lang="en-US" dirty="0" smtClean="0"/>
              <a:t>Polls are used to find out what people think about specific issues and politicians and their policies. </a:t>
            </a:r>
          </a:p>
          <a:p>
            <a:r>
              <a:rPr lang="en-US" dirty="0" smtClean="0"/>
              <a:t>A sample should be chosen that is representative of the public. An unrepresentative poll can cause errors in the poll’s results. </a:t>
            </a:r>
            <a:endParaRPr lang="en-US" dirty="0"/>
          </a:p>
        </p:txBody>
      </p:sp>
      <p:pic>
        <p:nvPicPr>
          <p:cNvPr id="12290" name="Picture 2" descr="Image result for opinion pol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0183" y="4800600"/>
            <a:ext cx="1549961" cy="1933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43276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public opinion is shaped</a:t>
            </a:r>
            <a:endParaRPr lang="en-US" dirty="0"/>
          </a:p>
        </p:txBody>
      </p:sp>
      <p:sp>
        <p:nvSpPr>
          <p:cNvPr id="3" name="Content Placeholder 2"/>
          <p:cNvSpPr>
            <a:spLocks noGrp="1"/>
          </p:cNvSpPr>
          <p:nvPr>
            <p:ph idx="1"/>
          </p:nvPr>
        </p:nvSpPr>
        <p:spPr>
          <a:xfrm>
            <a:off x="457200" y="1752600"/>
            <a:ext cx="8229600" cy="4876800"/>
          </a:xfrm>
        </p:spPr>
        <p:txBody>
          <a:bodyPr>
            <a:normAutofit lnSpcReduction="10000"/>
          </a:bodyPr>
          <a:lstStyle/>
          <a:p>
            <a:r>
              <a:rPr lang="en-US" dirty="0" smtClean="0"/>
              <a:t>Much of the information we need to make good decisions about public issues comes from the mass media.</a:t>
            </a:r>
          </a:p>
          <a:p>
            <a:r>
              <a:rPr lang="en-US" b="1" dirty="0" smtClean="0"/>
              <a:t>Mass media </a:t>
            </a:r>
            <a:r>
              <a:rPr lang="en-US" dirty="0" smtClean="0"/>
              <a:t>are forms of communication that transmit information to large numbers of people.</a:t>
            </a:r>
          </a:p>
          <a:p>
            <a:pPr lvl="1"/>
            <a:r>
              <a:rPr lang="en-US" dirty="0" smtClean="0"/>
              <a:t>Mass media includes printed media and electronic media. </a:t>
            </a:r>
          </a:p>
          <a:p>
            <a:r>
              <a:rPr lang="en-US" dirty="0" smtClean="0"/>
              <a:t>Simply having access to information does not always mean you are well informed. Effective citizenship requires you </a:t>
            </a:r>
            <a:r>
              <a:rPr lang="en-US" b="1" dirty="0" smtClean="0"/>
              <a:t>to think critically </a:t>
            </a:r>
            <a:r>
              <a:rPr lang="en-US" dirty="0" smtClean="0"/>
              <a:t>about what you see, hear, and read. </a:t>
            </a:r>
          </a:p>
          <a:p>
            <a:r>
              <a:rPr lang="en-US" dirty="0" smtClean="0"/>
              <a:t>To participate fully in the democratic process you must be will informed and recognize the difference between fact and opinion.</a:t>
            </a:r>
            <a:endParaRPr lang="en-US" dirty="0"/>
          </a:p>
        </p:txBody>
      </p:sp>
    </p:spTree>
    <p:extLst>
      <p:ext uri="{BB962C8B-B14F-4D97-AF65-F5344CB8AC3E}">
        <p14:creationId xmlns:p14="http://schemas.microsoft.com/office/powerpoint/2010/main" val="41980969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a:t>
            </a:r>
            <a:endParaRPr lang="en-US" dirty="0"/>
          </a:p>
        </p:txBody>
      </p:sp>
      <p:sp>
        <p:nvSpPr>
          <p:cNvPr id="3" name="Content Placeholder 2"/>
          <p:cNvSpPr>
            <a:spLocks noGrp="1"/>
          </p:cNvSpPr>
          <p:nvPr>
            <p:ph idx="1"/>
          </p:nvPr>
        </p:nvSpPr>
        <p:spPr>
          <a:xfrm>
            <a:off x="457200" y="1752600"/>
            <a:ext cx="8229600" cy="4876800"/>
          </a:xfrm>
        </p:spPr>
        <p:txBody>
          <a:bodyPr/>
          <a:lstStyle/>
          <a:p>
            <a:r>
              <a:rPr lang="en-US" dirty="0" smtClean="0"/>
              <a:t>Many ideas in the mass media are directed at us for a purpose. Someone or some group is urging us to do something.</a:t>
            </a:r>
          </a:p>
          <a:p>
            <a:r>
              <a:rPr lang="en-US" b="1" dirty="0" smtClean="0"/>
              <a:t>Propaganda </a:t>
            </a:r>
            <a:r>
              <a:rPr lang="en-US" dirty="0" smtClean="0"/>
              <a:t>is information</a:t>
            </a:r>
            <a:r>
              <a:rPr lang="en-US" dirty="0"/>
              <a:t>, </a:t>
            </a:r>
            <a:r>
              <a:rPr lang="en-US" dirty="0" smtClean="0"/>
              <a:t>especially. </a:t>
            </a:r>
            <a:r>
              <a:rPr lang="en-US" dirty="0"/>
              <a:t>of a biased or misleading nature, used to promote or publicize a particular political cause or point of view</a:t>
            </a:r>
            <a:endParaRPr lang="en-US" dirty="0" smtClean="0"/>
          </a:p>
          <a:p>
            <a:endParaRPr lang="en-US" dirty="0" smtClean="0"/>
          </a:p>
          <a:p>
            <a:pPr lvl="1"/>
            <a:endParaRPr lang="en-US" dirty="0" smtClean="0"/>
          </a:p>
          <a:p>
            <a:pPr lvl="1"/>
            <a:r>
              <a:rPr lang="en-US" dirty="0">
                <a:hlinkClick r:id="rId2"/>
              </a:rPr>
              <a:t>http://www.youtube.com/watch?v=</a:t>
            </a:r>
            <a:r>
              <a:rPr lang="en-US" dirty="0" smtClean="0">
                <a:hlinkClick r:id="rId2"/>
              </a:rPr>
              <a:t>ohoXZ6EcneA</a:t>
            </a:r>
            <a:endParaRPr lang="en-US" dirty="0" smtClean="0"/>
          </a:p>
          <a:p>
            <a:pPr lvl="1"/>
            <a:endParaRPr lang="en-US" dirty="0"/>
          </a:p>
        </p:txBody>
      </p:sp>
    </p:spTree>
    <p:extLst>
      <p:ext uri="{BB962C8B-B14F-4D97-AF65-F5344CB8AC3E}">
        <p14:creationId xmlns:p14="http://schemas.microsoft.com/office/powerpoint/2010/main" val="28726412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techniques</a:t>
            </a:r>
            <a:endParaRPr lang="en-US" dirty="0"/>
          </a:p>
        </p:txBody>
      </p:sp>
      <p:sp>
        <p:nvSpPr>
          <p:cNvPr id="3" name="Content Placeholder 2"/>
          <p:cNvSpPr>
            <a:spLocks noGrp="1"/>
          </p:cNvSpPr>
          <p:nvPr>
            <p:ph idx="1"/>
          </p:nvPr>
        </p:nvSpPr>
        <p:spPr>
          <a:xfrm>
            <a:off x="457200" y="1752600"/>
            <a:ext cx="8229600" cy="5105400"/>
          </a:xfrm>
        </p:spPr>
        <p:txBody>
          <a:bodyPr>
            <a:normAutofit/>
          </a:bodyPr>
          <a:lstStyle/>
          <a:p>
            <a:r>
              <a:rPr lang="en-US" dirty="0" smtClean="0"/>
              <a:t>Testimonial</a:t>
            </a:r>
          </a:p>
          <a:p>
            <a:pPr lvl="1"/>
            <a:r>
              <a:rPr lang="en-US" dirty="0" smtClean="0"/>
              <a:t>Seeking endorsements from famous people</a:t>
            </a:r>
          </a:p>
          <a:p>
            <a:pPr lvl="1"/>
            <a:r>
              <a:rPr lang="en-US" dirty="0" smtClean="0"/>
              <a:t>Law requires that an endorsement reflect the celebrity’s honest experience and opinion</a:t>
            </a:r>
          </a:p>
          <a:p>
            <a:r>
              <a:rPr lang="en-US" dirty="0" smtClean="0"/>
              <a:t>Bandwagon</a:t>
            </a:r>
          </a:p>
          <a:p>
            <a:pPr lvl="1"/>
            <a:r>
              <a:rPr lang="en-US" dirty="0" smtClean="0"/>
              <a:t>If you can win people over to your ideas, eventually more people will come over to your side. </a:t>
            </a:r>
          </a:p>
          <a:p>
            <a:pPr lvl="1"/>
            <a:r>
              <a:rPr lang="en-US" dirty="0" smtClean="0"/>
              <a:t>This method appeals to people’s desire to do what their friends and neighbors are doing. </a:t>
            </a:r>
          </a:p>
          <a:p>
            <a:r>
              <a:rPr lang="en-US" dirty="0" smtClean="0"/>
              <a:t>Name calling</a:t>
            </a:r>
          </a:p>
          <a:p>
            <a:pPr lvl="1"/>
            <a:r>
              <a:rPr lang="en-US" dirty="0" smtClean="0"/>
              <a:t>Name calling is using an unpleasant label or description to harm a person, group, or produce </a:t>
            </a:r>
          </a:p>
        </p:txBody>
      </p:sp>
    </p:spTree>
    <p:extLst>
      <p:ext uri="{BB962C8B-B14F-4D97-AF65-F5344CB8AC3E}">
        <p14:creationId xmlns:p14="http://schemas.microsoft.com/office/powerpoint/2010/main" val="1934693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Propaganda techniques</a:t>
            </a:r>
            <a:endParaRPr lang="en-US" dirty="0"/>
          </a:p>
        </p:txBody>
      </p:sp>
      <p:sp>
        <p:nvSpPr>
          <p:cNvPr id="3" name="Content Placeholder 2"/>
          <p:cNvSpPr>
            <a:spLocks noGrp="1"/>
          </p:cNvSpPr>
          <p:nvPr>
            <p:ph idx="1"/>
          </p:nvPr>
        </p:nvSpPr>
        <p:spPr>
          <a:xfrm>
            <a:off x="457200" y="1752600"/>
            <a:ext cx="8229600" cy="5105400"/>
          </a:xfrm>
        </p:spPr>
        <p:txBody>
          <a:bodyPr>
            <a:normAutofit lnSpcReduction="10000"/>
          </a:bodyPr>
          <a:lstStyle/>
          <a:p>
            <a:r>
              <a:rPr lang="en-US" dirty="0"/>
              <a:t>Glittering </a:t>
            </a:r>
            <a:r>
              <a:rPr lang="en-US" dirty="0" smtClean="0"/>
              <a:t>generalities</a:t>
            </a:r>
          </a:p>
          <a:p>
            <a:pPr lvl="1"/>
            <a:r>
              <a:rPr lang="en-US" dirty="0" smtClean="0"/>
              <a:t>Uses words or vague statements that sound good but have little real meaning.</a:t>
            </a:r>
          </a:p>
          <a:p>
            <a:pPr lvl="1"/>
            <a:r>
              <a:rPr lang="en-US" dirty="0" smtClean="0"/>
              <a:t>Political candidates use glittering generalities because these statements tell voters nothing about what the candidate really believes</a:t>
            </a:r>
          </a:p>
          <a:p>
            <a:pPr lvl="1"/>
            <a:r>
              <a:rPr lang="en-US" dirty="0" smtClean="0"/>
              <a:t>Terms such as “freedom” and “patriotism” frequently used</a:t>
            </a:r>
            <a:endParaRPr lang="en-US" dirty="0"/>
          </a:p>
          <a:p>
            <a:r>
              <a:rPr lang="en-US" dirty="0"/>
              <a:t>Plain folks appeal </a:t>
            </a:r>
            <a:endParaRPr lang="en-US" dirty="0" smtClean="0"/>
          </a:p>
          <a:p>
            <a:pPr lvl="1"/>
            <a:r>
              <a:rPr lang="en-US" dirty="0" smtClean="0"/>
              <a:t>Many candidates describe themselves as being plain, hardworking citizens and understand the problems of the average citizen.</a:t>
            </a:r>
            <a:endParaRPr lang="en-US" dirty="0"/>
          </a:p>
          <a:p>
            <a:r>
              <a:rPr lang="en-US" dirty="0"/>
              <a:t>Card stacking </a:t>
            </a:r>
          </a:p>
          <a:p>
            <a:pPr lvl="1"/>
            <a:r>
              <a:rPr lang="en-US" dirty="0" smtClean="0"/>
              <a:t>Uses facts that support only one side of a particular product, idea, or candidate. </a:t>
            </a:r>
          </a:p>
          <a:p>
            <a:pPr lvl="1"/>
            <a:r>
              <a:rPr lang="en-US" dirty="0" smtClean="0"/>
              <a:t>Technique stacks the cards against the truth</a:t>
            </a:r>
          </a:p>
          <a:p>
            <a:endParaRPr lang="en-US" dirty="0"/>
          </a:p>
        </p:txBody>
      </p:sp>
    </p:spTree>
    <p:extLst>
      <p:ext uri="{BB962C8B-B14F-4D97-AF65-F5344CB8AC3E}">
        <p14:creationId xmlns:p14="http://schemas.microsoft.com/office/powerpoint/2010/main" val="41279679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Influences on the law</a:t>
            </a:r>
            <a:endParaRPr lang="en-US" dirty="0"/>
          </a:p>
        </p:txBody>
      </p:sp>
      <p:sp>
        <p:nvSpPr>
          <p:cNvPr id="3" name="Content Placeholder 2"/>
          <p:cNvSpPr>
            <a:spLocks noGrp="1"/>
          </p:cNvSpPr>
          <p:nvPr>
            <p:ph idx="1"/>
          </p:nvPr>
        </p:nvSpPr>
        <p:spPr>
          <a:xfrm>
            <a:off x="457200" y="1752600"/>
            <a:ext cx="8229600" cy="4724400"/>
          </a:xfrm>
        </p:spPr>
        <p:txBody>
          <a:bodyPr>
            <a:normAutofit/>
          </a:bodyPr>
          <a:lstStyle/>
          <a:p>
            <a:r>
              <a:rPr lang="en-US" dirty="0" smtClean="0"/>
              <a:t>The role of Congress is to create laws. </a:t>
            </a:r>
          </a:p>
          <a:p>
            <a:pPr lvl="1"/>
            <a:r>
              <a:rPr lang="en-US" dirty="0" smtClean="0"/>
              <a:t>Where can ideas for laws originate?</a:t>
            </a:r>
          </a:p>
          <a:p>
            <a:r>
              <a:rPr lang="en-US" dirty="0" smtClean="0"/>
              <a:t>Laws </a:t>
            </a:r>
            <a:r>
              <a:rPr lang="en-US" dirty="0"/>
              <a:t>have been influenced </a:t>
            </a:r>
            <a:r>
              <a:rPr lang="en-US" dirty="0" smtClean="0"/>
              <a:t>by many different sources. </a:t>
            </a:r>
          </a:p>
          <a:p>
            <a:r>
              <a:rPr lang="en-US" dirty="0" smtClean="0"/>
              <a:t>These influences include:</a:t>
            </a:r>
          </a:p>
          <a:p>
            <a:pPr lvl="1"/>
            <a:r>
              <a:rPr lang="en-US" dirty="0" smtClean="0"/>
              <a:t>political parties</a:t>
            </a:r>
            <a:endParaRPr lang="en-US" dirty="0"/>
          </a:p>
          <a:p>
            <a:pPr lvl="1"/>
            <a:r>
              <a:rPr lang="en-US" dirty="0" smtClean="0"/>
              <a:t>constituents</a:t>
            </a:r>
          </a:p>
          <a:p>
            <a:pPr lvl="1"/>
            <a:r>
              <a:rPr lang="en-US" dirty="0" smtClean="0"/>
              <a:t>interest groups</a:t>
            </a:r>
            <a:endParaRPr lang="en-US" dirty="0"/>
          </a:p>
          <a:p>
            <a:pPr lvl="1"/>
            <a:r>
              <a:rPr lang="en-US" dirty="0" smtClean="0"/>
              <a:t>lobbyists</a:t>
            </a:r>
          </a:p>
          <a:p>
            <a:pPr lvl="1"/>
            <a:r>
              <a:rPr lang="en-US" dirty="0" smtClean="0"/>
              <a:t>Public opinion</a:t>
            </a:r>
          </a:p>
          <a:p>
            <a:pPr lvl="1"/>
            <a:r>
              <a:rPr lang="en-US" dirty="0" smtClean="0"/>
              <a:t>the media</a:t>
            </a:r>
          </a:p>
          <a:p>
            <a:pPr marL="411480" lvl="1" indent="0">
              <a:buNone/>
            </a:pPr>
            <a:endParaRPr lang="en-US" dirty="0" smtClean="0"/>
          </a:p>
        </p:txBody>
      </p:sp>
      <p:pic>
        <p:nvPicPr>
          <p:cNvPr id="2050" name="Picture 2" descr="Image result for political parti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124200"/>
            <a:ext cx="4326830" cy="3248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41774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Political parties and laws</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The main goals of political parties are to get voters that will elect officers from their party. With members in office, parties are able to get legislation based on issues important to them.</a:t>
            </a:r>
          </a:p>
          <a:p>
            <a:r>
              <a:rPr lang="en-US" dirty="0" smtClean="0"/>
              <a:t>Leadership </a:t>
            </a:r>
            <a:r>
              <a:rPr lang="en-US" dirty="0"/>
              <a:t>positions in Congress are assigned on a party </a:t>
            </a:r>
            <a:r>
              <a:rPr lang="en-US" dirty="0" smtClean="0"/>
              <a:t>basis. </a:t>
            </a:r>
          </a:p>
          <a:p>
            <a:r>
              <a:rPr lang="en-US" dirty="0" smtClean="0"/>
              <a:t>Party </a:t>
            </a:r>
            <a:r>
              <a:rPr lang="en-US" dirty="0"/>
              <a:t>leaders facilitate legislative policy priorities of the party. </a:t>
            </a:r>
          </a:p>
          <a:p>
            <a:r>
              <a:rPr lang="en-US" dirty="0" smtClean="0"/>
              <a:t>The Majority </a:t>
            </a:r>
            <a:r>
              <a:rPr lang="en-US" dirty="0"/>
              <a:t>party selects committee chairs who promote the party’s legislative priorities in </a:t>
            </a:r>
            <a:r>
              <a:rPr lang="en-US" dirty="0" smtClean="0"/>
              <a:t>committee and appoints </a:t>
            </a:r>
            <a:r>
              <a:rPr lang="en-US" dirty="0"/>
              <a:t>and controls the standing committees.</a:t>
            </a:r>
          </a:p>
        </p:txBody>
      </p:sp>
    </p:spTree>
    <p:extLst>
      <p:ext uri="{BB962C8B-B14F-4D97-AF65-F5344CB8AC3E}">
        <p14:creationId xmlns:p14="http://schemas.microsoft.com/office/powerpoint/2010/main" val="864891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Political parties and legislation</a:t>
            </a:r>
            <a:endParaRPr lang="en-US" dirty="0"/>
          </a:p>
        </p:txBody>
      </p:sp>
      <p:sp>
        <p:nvSpPr>
          <p:cNvPr id="3" name="Text Placeholder 2"/>
          <p:cNvSpPr>
            <a:spLocks noGrp="1"/>
          </p:cNvSpPr>
          <p:nvPr>
            <p:ph type="body" idx="1"/>
          </p:nvPr>
        </p:nvSpPr>
        <p:spPr/>
        <p:txBody>
          <a:bodyPr/>
          <a:lstStyle/>
          <a:p>
            <a:r>
              <a:rPr lang="en-US" dirty="0" smtClean="0"/>
              <a:t>Republicans</a:t>
            </a:r>
            <a:endParaRPr lang="en-US" dirty="0"/>
          </a:p>
        </p:txBody>
      </p:sp>
      <p:sp>
        <p:nvSpPr>
          <p:cNvPr id="4" name="Content Placeholder 3"/>
          <p:cNvSpPr>
            <a:spLocks noGrp="1"/>
          </p:cNvSpPr>
          <p:nvPr>
            <p:ph sz="half" idx="2"/>
          </p:nvPr>
        </p:nvSpPr>
        <p:spPr/>
        <p:txBody>
          <a:bodyPr/>
          <a:lstStyle/>
          <a:p>
            <a:r>
              <a:rPr lang="en-US" dirty="0" smtClean="0"/>
              <a:t>House GOP passed the ENFORCE Act</a:t>
            </a:r>
          </a:p>
          <a:p>
            <a:endParaRPr lang="en-US" dirty="0"/>
          </a:p>
        </p:txBody>
      </p:sp>
      <p:sp>
        <p:nvSpPr>
          <p:cNvPr id="5" name="Text Placeholder 4"/>
          <p:cNvSpPr>
            <a:spLocks noGrp="1"/>
          </p:cNvSpPr>
          <p:nvPr>
            <p:ph type="body" sz="quarter" idx="3"/>
          </p:nvPr>
        </p:nvSpPr>
        <p:spPr/>
        <p:txBody>
          <a:bodyPr/>
          <a:lstStyle/>
          <a:p>
            <a:r>
              <a:rPr lang="en-US" dirty="0" smtClean="0"/>
              <a:t>Democrats  </a:t>
            </a:r>
            <a:endParaRPr lang="en-US" dirty="0"/>
          </a:p>
        </p:txBody>
      </p:sp>
      <p:sp>
        <p:nvSpPr>
          <p:cNvPr id="6" name="Content Placeholder 5"/>
          <p:cNvSpPr>
            <a:spLocks noGrp="1"/>
          </p:cNvSpPr>
          <p:nvPr>
            <p:ph sz="quarter" idx="4"/>
          </p:nvPr>
        </p:nvSpPr>
        <p:spPr/>
        <p:txBody>
          <a:bodyPr/>
          <a:lstStyle/>
          <a:p>
            <a:r>
              <a:rPr lang="en-US" dirty="0" smtClean="0"/>
              <a:t>Senate Democrats had an “all-night </a:t>
            </a:r>
            <a:r>
              <a:rPr lang="en-US" dirty="0" err="1" smtClean="0"/>
              <a:t>talkathon</a:t>
            </a:r>
            <a:r>
              <a:rPr lang="en-US" dirty="0" smtClean="0"/>
              <a:t>” to draw attention to global warming</a:t>
            </a:r>
            <a:endParaRPr lang="en-US" dirty="0"/>
          </a:p>
        </p:txBody>
      </p:sp>
      <p:pic>
        <p:nvPicPr>
          <p:cNvPr id="3074" name="Picture 2" descr="Image result for republic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429000"/>
            <a:ext cx="2854036" cy="2732874"/>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4038600"/>
            <a:ext cx="2533650" cy="2533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6925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mtClean="0"/>
              <a:t>Four ways citizens </a:t>
            </a:r>
            <a:r>
              <a:rPr lang="en-US" dirty="0" smtClean="0"/>
              <a:t>can participate</a:t>
            </a:r>
            <a:endParaRPr lang="en-US" dirty="0"/>
          </a:p>
        </p:txBody>
      </p:sp>
      <p:sp>
        <p:nvSpPr>
          <p:cNvPr id="3" name="Content Placeholder 2"/>
          <p:cNvSpPr>
            <a:spLocks noGrp="1"/>
          </p:cNvSpPr>
          <p:nvPr>
            <p:ph idx="1"/>
          </p:nvPr>
        </p:nvSpPr>
        <p:spPr>
          <a:xfrm>
            <a:off x="457200" y="1752600"/>
            <a:ext cx="8229600" cy="4876800"/>
          </a:xfrm>
        </p:spPr>
        <p:txBody>
          <a:bodyPr>
            <a:normAutofit/>
          </a:bodyPr>
          <a:lstStyle/>
          <a:p>
            <a:r>
              <a:rPr lang="en-US" dirty="0" smtClean="0"/>
              <a:t>A constituent is someone represented in government by the person he or she voted for.</a:t>
            </a:r>
          </a:p>
          <a:p>
            <a:r>
              <a:rPr lang="en-US" dirty="0" smtClean="0"/>
              <a:t>Citizens can influence legislation in many ways. </a:t>
            </a:r>
          </a:p>
          <a:p>
            <a:pPr lvl="1"/>
            <a:r>
              <a:rPr lang="en-US" dirty="0" smtClean="0"/>
              <a:t>Speaking out on a public issue</a:t>
            </a:r>
          </a:p>
          <a:p>
            <a:pPr lvl="1"/>
            <a:r>
              <a:rPr lang="en-US" dirty="0" smtClean="0"/>
              <a:t>Participate in a community action group</a:t>
            </a:r>
          </a:p>
          <a:p>
            <a:pPr lvl="1"/>
            <a:r>
              <a:rPr lang="en-US" dirty="0" smtClean="0"/>
              <a:t>Work on a political campaign </a:t>
            </a:r>
          </a:p>
          <a:p>
            <a:pPr lvl="1"/>
            <a:r>
              <a:rPr lang="en-US" dirty="0" smtClean="0"/>
              <a:t>Vote </a:t>
            </a:r>
          </a:p>
        </p:txBody>
      </p:sp>
      <p:pic>
        <p:nvPicPr>
          <p:cNvPr id="4098" name="Picture 2" descr="Image result for vo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3810000"/>
            <a:ext cx="38100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45328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Financing Campaigns </a:t>
            </a:r>
            <a:endParaRPr lang="en-US" dirty="0"/>
          </a:p>
        </p:txBody>
      </p:sp>
      <p:sp>
        <p:nvSpPr>
          <p:cNvPr id="3" name="Content Placeholder 2"/>
          <p:cNvSpPr>
            <a:spLocks noGrp="1"/>
          </p:cNvSpPr>
          <p:nvPr>
            <p:ph sz="quarter" idx="1"/>
          </p:nvPr>
        </p:nvSpPr>
        <p:spPr>
          <a:xfrm>
            <a:off x="301752" y="1527048"/>
            <a:ext cx="8503920" cy="5330952"/>
          </a:xfrm>
        </p:spPr>
        <p:txBody>
          <a:bodyPr>
            <a:normAutofit/>
          </a:bodyPr>
          <a:lstStyle/>
          <a:p>
            <a:r>
              <a:rPr lang="en-US" dirty="0" smtClean="0"/>
              <a:t>Private Financing</a:t>
            </a:r>
          </a:p>
          <a:p>
            <a:pPr lvl="1"/>
            <a:r>
              <a:rPr lang="en-US" dirty="0" smtClean="0"/>
              <a:t>Voters, business groups, labor unions, and other organizations contribute money to the political party they believe best represents their interests.</a:t>
            </a:r>
          </a:p>
          <a:p>
            <a:pPr lvl="1"/>
            <a:r>
              <a:rPr lang="en-US" dirty="0" smtClean="0"/>
              <a:t>Congress passed the Federal Election Campaign Act (FECA) in 1971.</a:t>
            </a:r>
          </a:p>
          <a:p>
            <a:pPr lvl="1"/>
            <a:r>
              <a:rPr lang="en-US" dirty="0" smtClean="0"/>
              <a:t>In 2002, Congress passed the Bipartisan Campaign Reform Act</a:t>
            </a:r>
          </a:p>
          <a:p>
            <a:r>
              <a:rPr lang="en-US" dirty="0" smtClean="0"/>
              <a:t>Public Financing  </a:t>
            </a:r>
          </a:p>
          <a:p>
            <a:pPr lvl="1"/>
            <a:r>
              <a:rPr lang="en-US" dirty="0" smtClean="0"/>
              <a:t>The FECA created the Presidential Election Campaign Fund. By checking a box on their federal income tax forms, Americans can contribute to the election fund.</a:t>
            </a:r>
          </a:p>
          <a:p>
            <a:pPr lvl="1"/>
            <a:r>
              <a:rPr lang="en-US" dirty="0" smtClean="0"/>
              <a:t>$3 Tax check-off </a:t>
            </a:r>
          </a:p>
          <a:p>
            <a:pPr lvl="1"/>
            <a:r>
              <a:rPr lang="en-US" dirty="0">
                <a:hlinkClick r:id="rId2"/>
              </a:rPr>
              <a:t>http://www.fec.gov/pages/brochures/</a:t>
            </a:r>
            <a:r>
              <a:rPr lang="en-US" dirty="0" smtClean="0">
                <a:hlinkClick r:id="rId2"/>
              </a:rPr>
              <a:t>contriblimits.shtml</a:t>
            </a:r>
            <a:endParaRPr lang="en-US" dirty="0" smtClean="0"/>
          </a:p>
          <a:p>
            <a:pPr lvl="1"/>
            <a:endParaRPr lang="en-US" dirty="0"/>
          </a:p>
        </p:txBody>
      </p:sp>
    </p:spTree>
    <p:extLst>
      <p:ext uri="{BB962C8B-B14F-4D97-AF65-F5344CB8AC3E}">
        <p14:creationId xmlns:p14="http://schemas.microsoft.com/office/powerpoint/2010/main" val="38366780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8625" y="2947988"/>
            <a:ext cx="666750" cy="962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Content Placeholder 3" descr="Screen shot 2014-03-12 at 7.09.00 PM.png"/>
          <p:cNvPicPr>
            <a:picLocks noGrp="1" noChangeAspect="1"/>
          </p:cNvPicPr>
          <p:nvPr>
            <p:ph sz="quarter" idx="1"/>
          </p:nvPr>
        </p:nvPicPr>
        <p:blipFill>
          <a:blip r:embed="rId3">
            <a:extLst>
              <a:ext uri="{28A0092B-C50C-407E-A947-70E740481C1C}">
                <a14:useLocalDpi xmlns:a14="http://schemas.microsoft.com/office/drawing/2010/main" val="0"/>
              </a:ext>
            </a:extLst>
          </a:blip>
          <a:srcRect l="-100" r="-100"/>
          <a:stretch>
            <a:fillRect/>
          </a:stretch>
        </p:blipFill>
        <p:spPr>
          <a:xfrm>
            <a:off x="301625" y="609600"/>
            <a:ext cx="8504238" cy="5715000"/>
          </a:xfrm>
        </p:spPr>
      </p:pic>
    </p:spTree>
    <p:extLst>
      <p:ext uri="{BB962C8B-B14F-4D97-AF65-F5344CB8AC3E}">
        <p14:creationId xmlns:p14="http://schemas.microsoft.com/office/powerpoint/2010/main" val="316698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an interest group</a:t>
            </a:r>
            <a:endParaRPr lang="en-US" dirty="0"/>
          </a:p>
        </p:txBody>
      </p:sp>
      <p:sp>
        <p:nvSpPr>
          <p:cNvPr id="3" name="Content Placeholder 2"/>
          <p:cNvSpPr>
            <a:spLocks noGrp="1"/>
          </p:cNvSpPr>
          <p:nvPr>
            <p:ph idx="1"/>
          </p:nvPr>
        </p:nvSpPr>
        <p:spPr>
          <a:xfrm>
            <a:off x="457200" y="1752600"/>
            <a:ext cx="8229600" cy="4800600"/>
          </a:xfrm>
        </p:spPr>
        <p:txBody>
          <a:bodyPr/>
          <a:lstStyle/>
          <a:p>
            <a:r>
              <a:rPr lang="en-US" b="1" dirty="0" smtClean="0"/>
              <a:t>Interest groups </a:t>
            </a:r>
            <a:r>
              <a:rPr lang="en-US" dirty="0" smtClean="0"/>
              <a:t>are organizations of people with a common interest that try to influence government policies and decisions.</a:t>
            </a:r>
          </a:p>
          <a:p>
            <a:r>
              <a:rPr lang="en-US" dirty="0" smtClean="0"/>
              <a:t>Interest groups are not the same as political parties. Both seek to influence government, but interest groups are more concerned with influencing public policies. </a:t>
            </a:r>
          </a:p>
          <a:p>
            <a:r>
              <a:rPr lang="en-US" dirty="0"/>
              <a:t>Some interest groups are formed solely for the purpose of promoting a favorable resolution to a single issue. However, most are formed to serve the interests of their members on a variety of </a:t>
            </a:r>
            <a:r>
              <a:rPr lang="en-US" dirty="0" smtClean="0"/>
              <a:t>issues.</a:t>
            </a:r>
          </a:p>
          <a:p>
            <a:r>
              <a:rPr lang="en-US" dirty="0">
                <a:hlinkClick r:id="rId2"/>
              </a:rPr>
              <a:t>http://votesmart.org/interest-groups#.</a:t>
            </a:r>
            <a:r>
              <a:rPr lang="en-US" dirty="0" smtClean="0">
                <a:hlinkClick r:id="rId2"/>
              </a:rPr>
              <a:t>UyYcUyirmfQ</a:t>
            </a:r>
            <a:endParaRPr lang="en-US" dirty="0" smtClean="0"/>
          </a:p>
          <a:p>
            <a:endParaRPr lang="en-US" dirty="0"/>
          </a:p>
          <a:p>
            <a:endParaRPr lang="en-US" dirty="0"/>
          </a:p>
        </p:txBody>
      </p:sp>
    </p:spTree>
    <p:extLst>
      <p:ext uri="{BB962C8B-B14F-4D97-AF65-F5344CB8AC3E}">
        <p14:creationId xmlns:p14="http://schemas.microsoft.com/office/powerpoint/2010/main" val="26782877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othecary">
  <a:themeElements>
    <a:clrScheme name="Apothecary">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Apothecary">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pothecary">
      <a:fillStyleLst>
        <a:solidFill>
          <a:schemeClr val="phClr"/>
        </a:solidFill>
        <a:gradFill rotWithShape="1">
          <a:gsLst>
            <a:gs pos="0">
              <a:schemeClr val="phClr">
                <a:tint val="1000"/>
                <a:satMod val="100000"/>
              </a:schemeClr>
            </a:gs>
            <a:gs pos="68000">
              <a:schemeClr val="phClr">
                <a:tint val="77000"/>
                <a:satMod val="100000"/>
              </a:schemeClr>
            </a:gs>
            <a:gs pos="81000">
              <a:schemeClr val="phClr">
                <a:tint val="79000"/>
                <a:satMod val="100000"/>
              </a:schemeClr>
            </a:gs>
            <a:gs pos="86000">
              <a:schemeClr val="phClr">
                <a:tint val="73000"/>
                <a:satMod val="100000"/>
              </a:schemeClr>
            </a:gs>
            <a:gs pos="100000">
              <a:schemeClr val="phClr">
                <a:tint val="35000"/>
                <a:satMod val="100000"/>
              </a:schemeClr>
            </a:gs>
          </a:gsLst>
          <a:lin ang="5400000" scaled="0"/>
        </a:gradFill>
        <a:gradFill rotWithShape="1">
          <a:gsLst>
            <a:gs pos="0">
              <a:schemeClr val="phClr">
                <a:tint val="73000"/>
                <a:shade val="100000"/>
                <a:satMod val="150000"/>
              </a:schemeClr>
            </a:gs>
            <a:gs pos="25000">
              <a:schemeClr val="phClr">
                <a:tint val="96000"/>
                <a:shade val="80000"/>
                <a:satMod val="105000"/>
              </a:schemeClr>
            </a:gs>
            <a:gs pos="38000">
              <a:schemeClr val="phClr">
                <a:tint val="96000"/>
                <a:shade val="59000"/>
                <a:satMod val="120000"/>
              </a:schemeClr>
            </a:gs>
            <a:gs pos="55000">
              <a:schemeClr val="phClr">
                <a:tint val="100000"/>
                <a:shade val="57000"/>
                <a:satMod val="120000"/>
              </a:schemeClr>
            </a:gs>
            <a:gs pos="80000">
              <a:schemeClr val="phClr">
                <a:tint val="100000"/>
                <a:shade val="56000"/>
                <a:satMod val="145000"/>
              </a:schemeClr>
            </a:gs>
            <a:gs pos="88000">
              <a:schemeClr val="phClr">
                <a:tint val="100000"/>
                <a:shade val="63000"/>
                <a:satMod val="160000"/>
              </a:schemeClr>
            </a:gs>
            <a:gs pos="100000">
              <a:schemeClr val="phClr">
                <a:tint val="99000"/>
                <a:shade val="100000"/>
                <a:satMod val="155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scene3d>
            <a:camera prst="orthographicFront">
              <a:rot lat="0" lon="0" rev="0"/>
            </a:camera>
            <a:lightRig rig="glow" dir="tl">
              <a:rot lat="0" lon="0" rev="1800000"/>
            </a:lightRig>
          </a:scene3d>
          <a:sp3d contourW="10160" prstMaterial="dkEdge">
            <a:bevelT w="0" h="0" prst="angle"/>
            <a:contourClr>
              <a:schemeClr val="phClr">
                <a:shade val="30000"/>
                <a:satMod val="150000"/>
              </a:schemeClr>
            </a:contourClr>
          </a:sp3d>
        </a:effectStyle>
        <a:effectStyle>
          <a:effectLst>
            <a:glow rad="50800">
              <a:schemeClr val="phClr">
                <a:tint val="68000"/>
                <a:shade val="93000"/>
                <a:alpha val="37000"/>
                <a:satMod val="250000"/>
              </a:schemeClr>
            </a:glow>
          </a:effectLst>
          <a:scene3d>
            <a:camera prst="orthographicFront">
              <a:rot lat="0" lon="0" rev="0"/>
            </a:camera>
            <a:lightRig rig="glow" dir="t">
              <a:rot lat="0" lon="0" rev="1800000"/>
            </a:lightRig>
          </a:scene3d>
          <a:sp3d contourW="10160" prstMaterial="dkEdge">
            <a:bevelT w="20320" h="19050" prst="angle"/>
            <a:contourClr>
              <a:schemeClr val="phClr">
                <a:shade val="30000"/>
                <a:satMod val="150000"/>
              </a:schemeClr>
            </a:contourClr>
          </a:sp3d>
        </a:effectStyle>
      </a:effectStyleLst>
      <a:bgFillStyleLst>
        <a:solidFill>
          <a:schemeClr val="phClr"/>
        </a:solidFill>
        <a:solidFill>
          <a:schemeClr val="phClr">
            <a:tint val="93000"/>
            <a:satMod val="140000"/>
          </a:schemeClr>
        </a:solidFill>
        <a:blipFill rotWithShape="1">
          <a:blip xmlns:r="http://schemas.openxmlformats.org/officeDocument/2006/relationships" r:embed="rId1">
            <a:duotone>
              <a:schemeClr val="phClr">
                <a:tint val="70000"/>
                <a:satMod val="170000"/>
              </a:schemeClr>
              <a:schemeClr val="phClr">
                <a:shade val="70000"/>
                <a:satMod val="13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Apothecary</Template>
  <TotalTime>3143</TotalTime>
  <Words>1458</Words>
  <Application>Microsoft Office PowerPoint</Application>
  <PresentationFormat>On-screen Show (4:3)</PresentationFormat>
  <Paragraphs>144</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Apothecary</vt:lpstr>
      <vt:lpstr>Influences on the law</vt:lpstr>
      <vt:lpstr>Bellwork</vt:lpstr>
      <vt:lpstr>Influences on the law</vt:lpstr>
      <vt:lpstr>Political parties and laws</vt:lpstr>
      <vt:lpstr>Political parties and legislation</vt:lpstr>
      <vt:lpstr>Four ways citizens can participate</vt:lpstr>
      <vt:lpstr>Financing Campaigns </vt:lpstr>
      <vt:lpstr>PowerPoint Presentation</vt:lpstr>
      <vt:lpstr>What is an interest group</vt:lpstr>
      <vt:lpstr>PowerPoint Presentation</vt:lpstr>
      <vt:lpstr>Types of interest groups</vt:lpstr>
      <vt:lpstr>Lobbyists influence government</vt:lpstr>
      <vt:lpstr>PowerPoint Presentation</vt:lpstr>
      <vt:lpstr>Lobbyists influence government</vt:lpstr>
      <vt:lpstr>PowerPoint Presentation</vt:lpstr>
      <vt:lpstr>Interest groups</vt:lpstr>
      <vt:lpstr>PACs Spending </vt:lpstr>
      <vt:lpstr>PAC vs. Super PAC</vt:lpstr>
      <vt:lpstr>PowerPoint Presentation</vt:lpstr>
      <vt:lpstr>PowerPoint Presentation</vt:lpstr>
      <vt:lpstr>Interest Groups</vt:lpstr>
      <vt:lpstr>Bellwork</vt:lpstr>
      <vt:lpstr>public opinion</vt:lpstr>
      <vt:lpstr>Measuring public opinion</vt:lpstr>
      <vt:lpstr>How public opinion is shaped</vt:lpstr>
      <vt:lpstr>Propaganda </vt:lpstr>
      <vt:lpstr>Propaganda techniques</vt:lpstr>
      <vt:lpstr>Propaganda techniques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political system</dc:title>
  <dc:creator>Teacher</dc:creator>
  <cp:lastModifiedBy>Ryan Fuller</cp:lastModifiedBy>
  <cp:revision>88</cp:revision>
  <cp:lastPrinted>2014-03-17T00:40:01Z</cp:lastPrinted>
  <dcterms:created xsi:type="dcterms:W3CDTF">2013-10-30T16:33:21Z</dcterms:created>
  <dcterms:modified xsi:type="dcterms:W3CDTF">2017-03-24T11:26:41Z</dcterms:modified>
</cp:coreProperties>
</file>