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81" r:id="rId1"/>
  </p:sldMasterIdLst>
  <p:handoutMasterIdLst>
    <p:handoutMasterId r:id="rId52"/>
  </p:handoutMasterIdLst>
  <p:sldIdLst>
    <p:sldId id="357" r:id="rId2"/>
    <p:sldId id="358" r:id="rId3"/>
    <p:sldId id="740" r:id="rId4"/>
    <p:sldId id="841" r:id="rId5"/>
    <p:sldId id="842" r:id="rId6"/>
    <p:sldId id="811" r:id="rId7"/>
    <p:sldId id="844" r:id="rId8"/>
    <p:sldId id="843" r:id="rId9"/>
    <p:sldId id="846" r:id="rId10"/>
    <p:sldId id="850" r:id="rId11"/>
    <p:sldId id="813" r:id="rId12"/>
    <p:sldId id="849" r:id="rId13"/>
    <p:sldId id="595" r:id="rId14"/>
    <p:sldId id="728" r:id="rId15"/>
    <p:sldId id="807" r:id="rId16"/>
    <p:sldId id="851" r:id="rId17"/>
    <p:sldId id="852" r:id="rId18"/>
    <p:sldId id="817" r:id="rId19"/>
    <p:sldId id="853" r:id="rId20"/>
    <p:sldId id="857" r:id="rId21"/>
    <p:sldId id="854" r:id="rId22"/>
    <p:sldId id="818" r:id="rId23"/>
    <p:sldId id="855" r:id="rId24"/>
    <p:sldId id="856" r:id="rId25"/>
    <p:sldId id="755" r:id="rId26"/>
    <p:sldId id="756" r:id="rId27"/>
    <p:sldId id="790" r:id="rId28"/>
    <p:sldId id="870" r:id="rId29"/>
    <p:sldId id="829" r:id="rId30"/>
    <p:sldId id="874" r:id="rId31"/>
    <p:sldId id="875" r:id="rId32"/>
    <p:sldId id="758" r:id="rId33"/>
    <p:sldId id="759" r:id="rId34"/>
    <p:sldId id="770" r:id="rId35"/>
    <p:sldId id="882" r:id="rId36"/>
    <p:sldId id="883" r:id="rId37"/>
    <p:sldId id="839" r:id="rId38"/>
    <p:sldId id="884" r:id="rId39"/>
    <p:sldId id="885" r:id="rId40"/>
    <p:sldId id="886" r:id="rId41"/>
    <p:sldId id="867" r:id="rId42"/>
    <p:sldId id="866" r:id="rId43"/>
    <p:sldId id="840" r:id="rId44"/>
    <p:sldId id="863" r:id="rId45"/>
    <p:sldId id="868" r:id="rId46"/>
    <p:sldId id="864" r:id="rId47"/>
    <p:sldId id="881" r:id="rId48"/>
    <p:sldId id="865" r:id="rId49"/>
    <p:sldId id="877" r:id="rId50"/>
    <p:sldId id="878" r:id="rId5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gray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62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95B9A5D-DB4E-EC4F-866E-2F60318C64F9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41E5822-43BF-8A43-8D68-08F12F628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19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F4C3B-12BB-4EC8-A596-2037BFBCFD5E}" type="datetime1">
              <a:rPr lang="en-US" smtClean="0"/>
              <a:pPr/>
              <a:t>5/10/2017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BC41667-7291-42E8-B00B-345BA5840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C359912-2B03-C647-B549-D94E3CB8CA0D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youtube.com/watch?v=GCQfMWAikyU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044" y="2558713"/>
            <a:ext cx="79248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The Interwar Years:</a:t>
            </a:r>
            <a:br>
              <a:rPr lang="en-US" sz="6000" dirty="0" smtClean="0">
                <a:solidFill>
                  <a:srgbClr val="FF0000"/>
                </a:solidFill>
              </a:rPr>
            </a:br>
            <a:r>
              <a:rPr lang="en-US" sz="6000" dirty="0" smtClean="0">
                <a:solidFill>
                  <a:srgbClr val="FF0000"/>
                </a:solidFill>
              </a:rPr>
              <a:t>Unrest in Asia 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Instead of fulfilling the Arab and Jewish </a:t>
            </a:r>
            <a:r>
              <a:rPr lang="en-US" dirty="0" smtClean="0">
                <a:solidFill>
                  <a:schemeClr val="tx1"/>
                </a:solidFill>
              </a:rPr>
              <a:t>hopes – French and British mandates were established 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Arabs and Jews unhappy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Thousands of Arabs and Jews moved to Palestine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Tensions increased – violence between the two groups breaks out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The Middle East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413" y="4857570"/>
            <a:ext cx="2778375" cy="2000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Believed had earned independence from European control through their wartime sacrifices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War caused economic hardship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No Africans involved in Treaty of Versailles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Gave away German colonies to other countries instead of independence</a:t>
            </a:r>
          </a:p>
          <a:p>
            <a:pPr>
              <a:lnSpc>
                <a:spcPct val="150000"/>
              </a:lnSpc>
            </a:pPr>
            <a:endParaRPr lang="en-US" sz="3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Nationalism in Africa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Pan-African Congresses 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Organized by people of African heritage around the world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Lead to a series of demands for reforms and African independence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No real progress until after WWII</a:t>
            </a:r>
          </a:p>
          <a:p>
            <a:pPr>
              <a:lnSpc>
                <a:spcPct val="150000"/>
              </a:lnSpc>
            </a:pPr>
            <a:endParaRPr lang="en-US" sz="3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Nationalism in Africa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412" y="4213964"/>
            <a:ext cx="2913588" cy="2644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5796"/>
            <a:ext cx="8228013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The Interwar Years:</a:t>
            </a:r>
            <a:br>
              <a:rPr lang="en-US" sz="6000" dirty="0" smtClean="0">
                <a:solidFill>
                  <a:srgbClr val="FF0000"/>
                </a:solidFill>
              </a:rPr>
            </a:br>
            <a:r>
              <a:rPr lang="en-US" sz="6000" dirty="0" smtClean="0">
                <a:solidFill>
                  <a:srgbClr val="FF0000"/>
                </a:solidFill>
              </a:rPr>
              <a:t>The Great Depression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>
            <a:noAutofit/>
          </a:bodyPr>
          <a:lstStyle/>
          <a:p>
            <a:pPr algn="ctr"/>
            <a:r>
              <a:rPr lang="en-US" sz="5400" u="sng" dirty="0" smtClean="0"/>
              <a:t>Main Idea</a:t>
            </a:r>
            <a:endParaRPr lang="en-US" sz="54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260816"/>
            <a:ext cx="8692471" cy="559718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In the late 1920s an economic depression started in the United States and quickly spread around the globe, causing great hardship and creating ideal conditions for political unrest.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During WWI – U.S. farms and factories supplied much of the world with food and supplies </a:t>
            </a:r>
          </a:p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Economic growth throughout most of the 1920s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chemeClr val="tx1"/>
                </a:solidFill>
              </a:rPr>
              <a:t>Mostly in industry</a:t>
            </a:r>
          </a:p>
          <a:p>
            <a:pPr lvl="2">
              <a:lnSpc>
                <a:spcPct val="150000"/>
              </a:lnSpc>
            </a:pPr>
            <a:r>
              <a:rPr lang="en-US" sz="2200" dirty="0" smtClean="0">
                <a:solidFill>
                  <a:schemeClr val="tx1"/>
                </a:solidFill>
              </a:rPr>
              <a:t>Cars, radios, vacuums, washing machines, etc. </a:t>
            </a:r>
          </a:p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Stock markets rose almost 400%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The U.S. Economy in the 1920s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08159"/>
            <a:ext cx="9144000" cy="604984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New wealth not distributed evenly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chemeClr val="tx1"/>
                </a:solidFill>
              </a:rPr>
              <a:t>Richest 1% earned 19% of nation’s income</a:t>
            </a:r>
          </a:p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Many Americans using </a:t>
            </a:r>
            <a:r>
              <a:rPr lang="en-US" sz="3000" dirty="0" smtClean="0">
                <a:solidFill>
                  <a:srgbClr val="FF0000"/>
                </a:solidFill>
              </a:rPr>
              <a:t>credit</a:t>
            </a:r>
            <a:r>
              <a:rPr lang="en-US" sz="3000" dirty="0" smtClean="0">
                <a:solidFill>
                  <a:schemeClr val="tx1"/>
                </a:solidFill>
              </a:rPr>
              <a:t> to buy consumer goods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chemeClr val="tx1"/>
                </a:solidFill>
              </a:rPr>
              <a:t>Many consumers reaching the limit of their credit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chemeClr val="tx1"/>
                </a:solidFill>
              </a:rPr>
              <a:t>Couldn’t buy any more products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The U.S. Economy in the 1920s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585" y="3850563"/>
            <a:ext cx="3651415" cy="3007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Fall 1929 - Fearing that stocks might go down – many investor began to sell off their stocks</a:t>
            </a:r>
          </a:p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rgbClr val="FF0000"/>
                </a:solidFill>
              </a:rPr>
              <a:t>Black Tuesday </a:t>
            </a:r>
            <a:r>
              <a:rPr lang="en-US" sz="3000" dirty="0" smtClean="0">
                <a:solidFill>
                  <a:schemeClr val="tx1"/>
                </a:solidFill>
              </a:rPr>
              <a:t>– October 29, 1929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chemeClr val="tx1"/>
                </a:solidFill>
              </a:rPr>
              <a:t>Investors sold off 16 million shares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chemeClr val="tx1"/>
                </a:solidFill>
              </a:rPr>
              <a:t>Stocks flood the market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chemeClr val="tx1"/>
                </a:solidFill>
              </a:rPr>
              <a:t>Prices collapsed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chemeClr val="tx1"/>
                </a:solidFill>
              </a:rPr>
              <a:t>Stock market crashed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The U.S. Economy in the 1920s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372" y="4077343"/>
            <a:ext cx="3503628" cy="2780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783419"/>
            <a:ext cx="9144000" cy="6074582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The Great Depression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Severe worldwide depression that followed the collapse of the U.S. stock market</a:t>
            </a:r>
          </a:p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Prices and wages fell</a:t>
            </a:r>
          </a:p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Business activity slowed</a:t>
            </a:r>
          </a:p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Unemployment rose</a:t>
            </a:r>
          </a:p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Rise in poverty</a:t>
            </a:r>
          </a:p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Minimal government response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The Depression Spreads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3048000" cy="252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</a:rPr>
              <a:t>Franklin Delano Roosevelt (FDR)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chemeClr val="tx1"/>
                </a:solidFill>
              </a:rPr>
              <a:t>Elected president (1932)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chemeClr val="tx1"/>
                </a:solidFill>
              </a:rPr>
              <a:t>Believed government spending could help start an economic recovery</a:t>
            </a:r>
          </a:p>
          <a:p>
            <a:pPr>
              <a:lnSpc>
                <a:spcPct val="150000"/>
              </a:lnSpc>
            </a:pPr>
            <a:endParaRPr lang="en-US" sz="30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The Depression Spreads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003" y="3431628"/>
            <a:ext cx="2911468" cy="3426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>
            <a:noAutofit/>
          </a:bodyPr>
          <a:lstStyle/>
          <a:p>
            <a:pPr algn="ctr"/>
            <a:r>
              <a:rPr lang="en-US" sz="5400" u="sng" dirty="0" smtClean="0"/>
              <a:t>Main Idea</a:t>
            </a:r>
            <a:endParaRPr lang="en-US" sz="54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109400"/>
            <a:ext cx="8692471" cy="57485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rgbClr val="FF0000"/>
                </a:solidFill>
              </a:rPr>
              <a:t>During the chaotic years following World War I, nationalist feeling increased </a:t>
            </a:r>
            <a:r>
              <a:rPr lang="en-US" sz="3600" dirty="0" smtClean="0"/>
              <a:t>in Asia and Africa. The resulting unrest continued into the 1930s.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08159"/>
            <a:ext cx="9144000" cy="604984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New Deal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Program aimed at fighting the Great Depression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Public work programs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Relief programs</a:t>
            </a:r>
          </a:p>
          <a:p>
            <a:pPr lvl="3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Welfare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New regulations to reform and protect the stock and banking markets</a:t>
            </a:r>
          </a:p>
          <a:p>
            <a:pPr>
              <a:lnSpc>
                <a:spcPct val="150000"/>
              </a:lnSpc>
            </a:pPr>
            <a:endParaRPr lang="en-US" sz="30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The Depression Spreads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879" y="2391487"/>
            <a:ext cx="2867630" cy="2095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rgbClr val="FF0000"/>
                </a:solidFill>
              </a:rPr>
              <a:t>John Maynard Keynes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Believed governments could limit or even prevent economic downturns by spending money</a:t>
            </a:r>
          </a:p>
          <a:p>
            <a:pPr lvl="2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Even if it meant unbalanced budget</a:t>
            </a:r>
          </a:p>
          <a:p>
            <a:pPr lvl="2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Spending would help increase economic output</a:t>
            </a:r>
          </a:p>
          <a:p>
            <a:pPr>
              <a:lnSpc>
                <a:spcPct val="150000"/>
              </a:lnSpc>
              <a:buNone/>
            </a:pPr>
            <a:endParaRPr lang="en-US" sz="30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New Economic Theories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730" y="4782974"/>
            <a:ext cx="2944224" cy="2075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799911"/>
            <a:ext cx="7199740" cy="605809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/>
              <a:t>American businesses: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Majority of the world’s industrial output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Leading importer and lender of money</a:t>
            </a:r>
          </a:p>
          <a:p>
            <a:pPr>
              <a:lnSpc>
                <a:spcPct val="150000"/>
              </a:lnSpc>
            </a:pPr>
            <a:r>
              <a:rPr lang="en-US" sz="3000" dirty="0" smtClean="0"/>
              <a:t>Therefore – The Great Depression soon spread around the world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Many countries already struggling from the effects of WWI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99911"/>
          </a:xfrm>
        </p:spPr>
        <p:txBody>
          <a:bodyPr/>
          <a:lstStyle/>
          <a:p>
            <a:pPr algn="ctr"/>
            <a:r>
              <a:rPr lang="en-US" b="1" u="sng" dirty="0" smtClean="0"/>
              <a:t>The Worldwide Depression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740" y="2679690"/>
            <a:ext cx="1944261" cy="2837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</a:rPr>
              <a:t>Smoot-Hawley Tariff Act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chemeClr val="tx1"/>
                </a:solidFill>
              </a:rPr>
              <a:t>Placed heavy taxes on imported goods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chemeClr val="tx1"/>
                </a:solidFill>
              </a:rPr>
              <a:t>Attempt to encourage Americans to buy products made in the U.S.</a:t>
            </a:r>
          </a:p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Backfired: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chemeClr val="tx1"/>
                </a:solidFill>
              </a:rPr>
              <a:t>Other countries increased their own tariffs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chemeClr val="tx1"/>
                </a:solidFill>
              </a:rPr>
              <a:t>Trade slowed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chemeClr val="tx1"/>
                </a:solidFill>
              </a:rPr>
              <a:t>Prices dropped </a:t>
            </a:r>
            <a:r>
              <a:rPr lang="en-US" sz="2600" dirty="0" smtClean="0">
                <a:solidFill>
                  <a:schemeClr val="tx1"/>
                </a:solidFill>
                <a:hlinkClick r:id="rId2"/>
              </a:rPr>
              <a:t>John Green </a:t>
            </a:r>
            <a:endParaRPr lang="en-US" sz="26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The Worldwide Depression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361" y="3381066"/>
            <a:ext cx="2290639" cy="3476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Unrest and political instability grew</a:t>
            </a:r>
          </a:p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Formation of several new governments</a:t>
            </a:r>
          </a:p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Extremist political groups gained strength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chemeClr val="tx1"/>
                </a:solidFill>
              </a:rPr>
              <a:t>National Socialist Party (Nazi)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chemeClr val="tx1"/>
                </a:solidFill>
              </a:rPr>
              <a:t>Italy fell under a dictator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The Worldwide Depression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566" y="3736470"/>
            <a:ext cx="2870200" cy="283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958" y="2577254"/>
            <a:ext cx="8228013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The Interwar Years:</a:t>
            </a:r>
            <a:br>
              <a:rPr lang="en-US" sz="6000" dirty="0" smtClean="0">
                <a:solidFill>
                  <a:srgbClr val="FF0000"/>
                </a:solidFill>
              </a:rPr>
            </a:br>
            <a:r>
              <a:rPr lang="en-US" sz="6000" dirty="0" smtClean="0">
                <a:solidFill>
                  <a:srgbClr val="FF0000"/>
                </a:solidFill>
              </a:rPr>
              <a:t>Japanese Imperialism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>
            <a:noAutofit/>
          </a:bodyPr>
          <a:lstStyle/>
          <a:p>
            <a:pPr algn="ctr"/>
            <a:r>
              <a:rPr lang="en-US" sz="5400" u="sng" dirty="0" smtClean="0"/>
              <a:t>Main Idea</a:t>
            </a:r>
            <a:endParaRPr lang="en-US" sz="54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325710"/>
            <a:ext cx="8692471" cy="553228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A modernized Japan emerged from World War I as one of the world’s leading powers. Dreams of empire, however, led the country in a dangerous direction.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After WWI – Japan was one of world’s strongest nations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Rapid industrialization created problems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Industries experienced slowdowns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Didn’t have that natural resources needed to supply modern industry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Social changes</a:t>
            </a:r>
          </a:p>
          <a:p>
            <a:pPr lvl="2"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New political parties</a:t>
            </a:r>
          </a:p>
          <a:p>
            <a:pPr lvl="2"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Began to question traditional Japanese values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Japan in the 1920s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The Great Depression caused many to lose faith in government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Looked to Japanese military for leadership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Military wanted a united Japan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A society devoted to the emperor and to the glory of the nation ruled by military leadership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Began to question cooperation with the West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Growing Military Influence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Began promoting fighting sprit of troops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Government begins to be dominated by the military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Series of assassinations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Manchurian Incident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Decided to conquer Manchuria region of northeastern China</a:t>
            </a:r>
          </a:p>
          <a:p>
            <a:pPr lvl="2"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Had rich national resources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Forms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Manchukuo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Japanese Aggression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513" y="4610100"/>
            <a:ext cx="3606800" cy="224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 smtClean="0"/>
              <a:t>China declares war on Germany (1917)</a:t>
            </a:r>
          </a:p>
          <a:p>
            <a:pPr lvl="1">
              <a:lnSpc>
                <a:spcPct val="200000"/>
              </a:lnSpc>
            </a:pPr>
            <a:r>
              <a:rPr lang="en-US" sz="2800" dirty="0" smtClean="0"/>
              <a:t>Hoping would regain German-controlled Chinese's territories</a:t>
            </a:r>
          </a:p>
          <a:p>
            <a:pPr lvl="2">
              <a:lnSpc>
                <a:spcPct val="200000"/>
              </a:lnSpc>
            </a:pPr>
            <a:r>
              <a:rPr lang="en-US" dirty="0" smtClean="0"/>
              <a:t>Given to Japan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May Fourth Movement (1919)</a:t>
            </a:r>
          </a:p>
          <a:p>
            <a:pPr lvl="1">
              <a:lnSpc>
                <a:spcPct val="200000"/>
              </a:lnSpc>
            </a:pPr>
            <a:r>
              <a:rPr lang="en-US" dirty="0" smtClean="0"/>
              <a:t>Protests and strikes swept the country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China After World War I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044" y="3009425"/>
            <a:ext cx="3340956" cy="2552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577255"/>
            <a:ext cx="9144000" cy="62807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League of Nations condemns Japan’s actions in Manchuria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Japan withdraws from the league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Anti-Comintern Pact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Agreement with Germany (eventually Italy as well)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Would work together to oppose the spread of communism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58679"/>
          </a:xfrm>
        </p:spPr>
        <p:txBody>
          <a:bodyPr/>
          <a:lstStyle/>
          <a:p>
            <a:pPr algn="ctr"/>
            <a:r>
              <a:rPr lang="en-US" b="1" u="sng" dirty="0" smtClean="0"/>
              <a:t>Japanese Aggression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957" y="4618042"/>
            <a:ext cx="3543507" cy="2239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Begin taking more territory from China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Triggers the Second Sino-Japanese War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Nanjing Massacre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After capturing city of Nanking Japanese troops go on a rampage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Killed 100,000 soldiers and citizens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War eventually becomes part of WWII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Japanese Aggression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747" y="3807706"/>
            <a:ext cx="2678254" cy="3050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49442"/>
            <a:ext cx="91440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The Interwar Years:</a:t>
            </a:r>
            <a:br>
              <a:rPr lang="en-US" sz="6000" dirty="0" smtClean="0">
                <a:solidFill>
                  <a:srgbClr val="FF0000"/>
                </a:solidFill>
              </a:rPr>
            </a:br>
            <a:r>
              <a:rPr lang="en-US" sz="6000" dirty="0" smtClean="0">
                <a:solidFill>
                  <a:srgbClr val="FF0000"/>
                </a:solidFill>
              </a:rPr>
              <a:t>Dictators in Europe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>
            <a:noAutofit/>
          </a:bodyPr>
          <a:lstStyle/>
          <a:p>
            <a:pPr algn="ctr"/>
            <a:r>
              <a:rPr lang="en-US" sz="5400" u="sng" dirty="0" smtClean="0"/>
              <a:t>Main Idea</a:t>
            </a:r>
            <a:endParaRPr lang="en-US" sz="54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270086"/>
            <a:ext cx="8692471" cy="558791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The political and social unrest that followed World War I helped totalitarian dictators rise to power in Europe.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</a:rPr>
              <a:t>Benito Mussolini</a:t>
            </a:r>
          </a:p>
          <a:p>
            <a:pPr lvl="1">
              <a:lnSpc>
                <a:spcPct val="150000"/>
              </a:lnSpc>
            </a:pPr>
            <a:r>
              <a:rPr lang="en-US" sz="2400" i="1" dirty="0" smtClean="0">
                <a:solidFill>
                  <a:schemeClr val="tx1"/>
                </a:solidFill>
              </a:rPr>
              <a:t>Il Duce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Wanted to build Italian empire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Founder of the National Fascist Party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Mussolini’s Italy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600" y="4172732"/>
            <a:ext cx="3552816" cy="2685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Fascism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Authoritarian form of government that places the good of the nation above all else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Above individual needs and rights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Envisions an aggressive state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Rule by a dictator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Mussolini’s Italy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716" y="4115006"/>
            <a:ext cx="3546283" cy="2742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Used threats, violence, and politics to take power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Outlawed all opposition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Totalitarianism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Government that controls all aspects of life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Thoughts, feelings, and behaviors</a:t>
            </a:r>
          </a:p>
          <a:p>
            <a:pPr lvl="3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Propaganda</a:t>
            </a:r>
          </a:p>
          <a:p>
            <a:pPr lvl="3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Establishment of festivals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Mussolini’s Italy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820" y="4067618"/>
            <a:ext cx="2175179" cy="2790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</a:rPr>
              <a:t>Joseph Stalin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Takes power after Lenin dies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Worked to make Soviet Union a totalitarian state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Wanted to modernize Soviet economy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Stalin’s Soviet Union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451" y="3873500"/>
            <a:ext cx="2730500" cy="298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The Five-Year Plans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Factories and mines had production goals set by the state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Centralized planning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Opposite of capitalism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Stalin’s Soviet Union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450" y="3059452"/>
            <a:ext cx="4536550" cy="3798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Combined farms to from larger, mechanized farms (collectivization)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Took back land from the peasants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Those who resisted where executed or sent to labor camps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When Ukraine resisted – let millions die from starvation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Stalin’s Soviet Union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982" y="5137573"/>
            <a:ext cx="2286644" cy="1720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1921 – Communist Party of China formed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Allied with Guomindang nationalists to fight the warlords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Chiang Kai-</a:t>
            </a:r>
            <a:r>
              <a:rPr lang="en-US" sz="3200" dirty="0" err="1" smtClean="0">
                <a:solidFill>
                  <a:srgbClr val="FF0000"/>
                </a:solidFill>
              </a:rPr>
              <a:t>Shek</a:t>
            </a:r>
            <a:r>
              <a:rPr lang="en-US" sz="3200" dirty="0" smtClean="0">
                <a:solidFill>
                  <a:srgbClr val="FF0000"/>
                </a:solidFill>
              </a:rPr>
              <a:t> (Jiang </a:t>
            </a:r>
            <a:r>
              <a:rPr lang="en-US" sz="3200" dirty="0" err="1" smtClean="0">
                <a:solidFill>
                  <a:srgbClr val="FF0000"/>
                </a:solidFill>
              </a:rPr>
              <a:t>Jieshi</a:t>
            </a:r>
            <a:r>
              <a:rPr lang="en-US" sz="3200" dirty="0" smtClean="0">
                <a:solidFill>
                  <a:srgbClr val="FF0000"/>
                </a:solidFill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Leader of the nationalists/Guomindang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Chinese Civil War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Communists vs. Guomindang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China After World War I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554" y="3290357"/>
            <a:ext cx="2216445" cy="3264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</a:rPr>
              <a:t>Gulag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System of labor camps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Based in Siberia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Often died in harsh conditions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Stalin’s Soviet Union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666" y="4292600"/>
            <a:ext cx="3486472" cy="256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70" y="4292600"/>
            <a:ext cx="3762161" cy="256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63"/>
            <a:ext cx="6960575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Stalin feared plots against his rule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The Great Purge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Stalin attacked real and imagined opponents of his rule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Thousands executed or sent to the Gulag</a:t>
            </a:r>
          </a:p>
          <a:p>
            <a:pPr lvl="2"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Communist leaders, military officers, &amp; ordinary citizens 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Stalin’s Soviet Union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476" y="1517357"/>
            <a:ext cx="2620524" cy="4763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Promoted Stalin and removed opposition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Children taught attitudes and beliefs leaders wanted them to have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Religion discouraged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Images of Stalin everywhere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Stalin’s Soviet Union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605" y="4238704"/>
            <a:ext cx="3492395" cy="2619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After WWI – formed new government – the Weimar Republic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Very unpopular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Blamed for the the humiliating Versailles treaty and economic problems</a:t>
            </a:r>
            <a:endParaRPr lang="en-US" sz="28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Hit hard by the Great Depression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Inflation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Unemployment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Postwar Germany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896" y="3852666"/>
            <a:ext cx="2383819" cy="3005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</a:rPr>
              <a:t>Adolf Hitler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1889 - Born in Austria 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Served in German army during WWI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Joined the Nationalist Socialist Party – the </a:t>
            </a:r>
            <a:r>
              <a:rPr lang="en-US" sz="2400" dirty="0" smtClean="0">
                <a:solidFill>
                  <a:srgbClr val="FF0000"/>
                </a:solidFill>
              </a:rPr>
              <a:t>Nazi Party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Had a talent for public speaking and leadership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Hitler’s Germany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393" y="4486099"/>
            <a:ext cx="4235538" cy="2371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Attempts to overthrow Germany’s government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Fails – put in prison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While in prison writes </a:t>
            </a:r>
            <a:r>
              <a:rPr lang="en-US" sz="2800" i="1" dirty="0" smtClean="0">
                <a:solidFill>
                  <a:schemeClr val="tx1"/>
                </a:solidFill>
              </a:rPr>
              <a:t>Mein Kampf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Described major political ideas</a:t>
            </a:r>
          </a:p>
          <a:p>
            <a:pPr lvl="2"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Nationalism</a:t>
            </a:r>
          </a:p>
          <a:p>
            <a:pPr lvl="2"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Racial superiority of the Germans/Aryans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Hitler’s Germany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244" y="3554244"/>
            <a:ext cx="3303756" cy="3303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Economic effects of the Great Depression helped his cause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People desperate for a strong leader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Promised to rebuild military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Spoke of a German empire and a “master race”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1933 – Hitler appointed chancellor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Begins to crush his opposition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Intimidates or arrests opponents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Hitler’s Germany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126" y="4997383"/>
            <a:ext cx="3766874" cy="18606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Begins to take form of a totalitarian regime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Nazi propaganda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Glorify Hitler as the Fuhrer (“leader”)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Nazi youth organizations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Wage controls and massive government spending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Helps reduce unemployment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Hitler’s Germany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5305" y="931863"/>
            <a:ext cx="1818695" cy="2816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741" y="4570969"/>
            <a:ext cx="3379260" cy="22870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Anti-Semitism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Hostility toward or prejudice against Jews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Blamed Jews for many of Germany’s problems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Combined prejudice based on religion with hatred based on ancestry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Hitler’s Germany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759" y="4213927"/>
            <a:ext cx="1850851" cy="26440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610" y="4213927"/>
            <a:ext cx="3024390" cy="2644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689" y="4667522"/>
            <a:ext cx="2821070" cy="2190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</a:rPr>
              <a:t>Nuremberg Laws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Created a separate legal status for German Jews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Eliminated citizenship, property, and civil rights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Defined a person as Jewish based on the ancestry, not religion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Hitler’s Germany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190" y="4013426"/>
            <a:ext cx="3230810" cy="2844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3427"/>
            <a:ext cx="3717924" cy="28445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924" y="4013427"/>
            <a:ext cx="2195266" cy="28445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7348189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Mao Zedong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Leads 100,000 Communist supporters on a 6,000 mile walk through China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The Long March</a:t>
            </a:r>
          </a:p>
          <a:p>
            <a:pPr lvl="3">
              <a:lnSpc>
                <a:spcPct val="150000"/>
              </a:lnSpc>
            </a:pPr>
            <a:r>
              <a:rPr lang="en-US" sz="2800" dirty="0" smtClean="0"/>
              <a:t>Wanted to find a safe place for Chinese Communists beyond Guomindang control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China After World War I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190" y="1319440"/>
            <a:ext cx="1795811" cy="25880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173" y="5154066"/>
            <a:ext cx="3898828" cy="1703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</a:rPr>
              <a:t>Kristallnacht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Night of Broken Glass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Nazis encourage anti-Jewish riots across Germany and Austria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Destroy thousands of Jewish businesses and temples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100 killed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Hitler’s Germany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207" y="4193872"/>
            <a:ext cx="4054744" cy="2664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Increasing tension between Indians and British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Served in WWI – but gained nothing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Anger and unrest grew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1919 – </a:t>
            </a:r>
            <a:r>
              <a:rPr lang="en-US" dirty="0" err="1" smtClean="0"/>
              <a:t>Rowlatt</a:t>
            </a:r>
            <a:r>
              <a:rPr lang="en-US" dirty="0" smtClean="0"/>
              <a:t> Acts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British could deal harshly with opposition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Changes in India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959" y="4932201"/>
            <a:ext cx="2571041" cy="1925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552517"/>
            <a:ext cx="9144000" cy="630548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</a:rPr>
              <a:t>Amritsar Massacre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Protest at the city of Amritsar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British open fire on a large crowd of peaceful, unarmed demonstrators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400 killed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Helped convince Indians they must rid themselves of British rule 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76213"/>
          </a:xfrm>
        </p:spPr>
        <p:txBody>
          <a:bodyPr/>
          <a:lstStyle/>
          <a:p>
            <a:pPr algn="ctr"/>
            <a:r>
              <a:rPr lang="en-US" b="1" u="sng" dirty="0" smtClean="0"/>
              <a:t>Changes in India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965" y="4964396"/>
            <a:ext cx="3381436" cy="18936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Mohandas Gandhi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Organized protests against Britain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2 important concepts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Ahimsa – non-violence towards living things</a:t>
            </a:r>
          </a:p>
          <a:p>
            <a:pPr lvl="2">
              <a:lnSpc>
                <a:spcPct val="150000"/>
              </a:lnSpc>
            </a:pPr>
            <a:r>
              <a:rPr lang="en-US" dirty="0" smtClean="0"/>
              <a:t>Civil disobedience – refusal to obey unjust laws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Encouraged boycotts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Changes in India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5717" y="684459"/>
            <a:ext cx="1878283" cy="22741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379" y="4656134"/>
            <a:ext cx="2950953" cy="2201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Arab nationalists wanted to create an independent Arab state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Jewish national movemen</a:t>
            </a:r>
            <a:r>
              <a:rPr lang="en-US" dirty="0" smtClean="0">
                <a:solidFill>
                  <a:schemeClr val="tx1"/>
                </a:solidFill>
              </a:rPr>
              <a:t>t – Zionism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Hoped to </a:t>
            </a:r>
            <a:r>
              <a:rPr lang="en-US" dirty="0" smtClean="0">
                <a:solidFill>
                  <a:schemeClr val="tx1"/>
                </a:solidFill>
              </a:rPr>
              <a:t>rebuild a Jewish state in ancient Jewish homeland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Balfour Declaration 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British government declared its support for a Jewish homeland in Palestine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The Middle East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ヒラギノ角ゴ Pro W6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ＭＳ Ｐゴシック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Trek.thmx</Template>
  <TotalTime>17314</TotalTime>
  <Words>1520</Words>
  <Application>Microsoft Office PowerPoint</Application>
  <PresentationFormat>On-screen Show (4:3)</PresentationFormat>
  <Paragraphs>269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Trek</vt:lpstr>
      <vt:lpstr>The Interwar Years: Unrest in Asia </vt:lpstr>
      <vt:lpstr>Main Idea</vt:lpstr>
      <vt:lpstr>China After World War I</vt:lpstr>
      <vt:lpstr>China After World War I</vt:lpstr>
      <vt:lpstr>China After World War I</vt:lpstr>
      <vt:lpstr>Changes in India</vt:lpstr>
      <vt:lpstr>Changes in India</vt:lpstr>
      <vt:lpstr>Changes in India</vt:lpstr>
      <vt:lpstr>The Middle East</vt:lpstr>
      <vt:lpstr>The Middle East</vt:lpstr>
      <vt:lpstr>Nationalism in Africa</vt:lpstr>
      <vt:lpstr>Nationalism in Africa</vt:lpstr>
      <vt:lpstr>The Interwar Years: The Great Depression</vt:lpstr>
      <vt:lpstr>Main Idea</vt:lpstr>
      <vt:lpstr>The U.S. Economy in the 1920s</vt:lpstr>
      <vt:lpstr>The U.S. Economy in the 1920s</vt:lpstr>
      <vt:lpstr>The U.S. Economy in the 1920s</vt:lpstr>
      <vt:lpstr>The Depression Spreads</vt:lpstr>
      <vt:lpstr>The Depression Spreads</vt:lpstr>
      <vt:lpstr>The Depression Spreads</vt:lpstr>
      <vt:lpstr>New Economic Theories</vt:lpstr>
      <vt:lpstr>The Worldwide Depression</vt:lpstr>
      <vt:lpstr>The Worldwide Depression</vt:lpstr>
      <vt:lpstr>The Worldwide Depression</vt:lpstr>
      <vt:lpstr>The Interwar Years: Japanese Imperialism</vt:lpstr>
      <vt:lpstr>Main Idea</vt:lpstr>
      <vt:lpstr>Japan in the 1920s</vt:lpstr>
      <vt:lpstr>Growing Military Influence</vt:lpstr>
      <vt:lpstr>Japanese Aggression</vt:lpstr>
      <vt:lpstr>Japanese Aggression</vt:lpstr>
      <vt:lpstr>Japanese Aggression</vt:lpstr>
      <vt:lpstr>The Interwar Years: Dictators in Europe</vt:lpstr>
      <vt:lpstr>Main Idea</vt:lpstr>
      <vt:lpstr>Mussolini’s Italy</vt:lpstr>
      <vt:lpstr>Mussolini’s Italy</vt:lpstr>
      <vt:lpstr>Mussolini’s Italy</vt:lpstr>
      <vt:lpstr>Stalin’s Soviet Union</vt:lpstr>
      <vt:lpstr>Stalin’s Soviet Union</vt:lpstr>
      <vt:lpstr>Stalin’s Soviet Union</vt:lpstr>
      <vt:lpstr>Stalin’s Soviet Union</vt:lpstr>
      <vt:lpstr>Stalin’s Soviet Union</vt:lpstr>
      <vt:lpstr>Stalin’s Soviet Union</vt:lpstr>
      <vt:lpstr>Postwar Germany</vt:lpstr>
      <vt:lpstr>Hitler’s Germany</vt:lpstr>
      <vt:lpstr>Hitler’s Germany</vt:lpstr>
      <vt:lpstr>Hitler’s Germany</vt:lpstr>
      <vt:lpstr>Hitler’s Germany</vt:lpstr>
      <vt:lpstr>Hitler’s Germany</vt:lpstr>
      <vt:lpstr>Hitler’s Germany</vt:lpstr>
      <vt:lpstr>Hitler’s Germany</vt:lpstr>
    </vt:vector>
  </TitlesOfParts>
  <Company>Bloomsburg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Ancient Near East</dc:title>
  <dc:creator>Matthew Hische</dc:creator>
  <cp:lastModifiedBy>NBHS Teacher</cp:lastModifiedBy>
  <cp:revision>374</cp:revision>
  <cp:lastPrinted>2016-05-12T12:38:25Z</cp:lastPrinted>
  <dcterms:created xsi:type="dcterms:W3CDTF">2013-12-08T21:19:55Z</dcterms:created>
  <dcterms:modified xsi:type="dcterms:W3CDTF">2017-05-11T12:19:54Z</dcterms:modified>
</cp:coreProperties>
</file>