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8" r:id="rId3"/>
    <p:sldId id="258" r:id="rId4"/>
    <p:sldId id="259" r:id="rId5"/>
    <p:sldId id="260" r:id="rId6"/>
    <p:sldId id="263" r:id="rId7"/>
    <p:sldId id="281" r:id="rId8"/>
    <p:sldId id="261" r:id="rId9"/>
    <p:sldId id="262" r:id="rId10"/>
    <p:sldId id="272" r:id="rId11"/>
    <p:sldId id="264" r:id="rId12"/>
    <p:sldId id="271" r:id="rId13"/>
    <p:sldId id="280" r:id="rId14"/>
    <p:sldId id="265" r:id="rId15"/>
    <p:sldId id="267" r:id="rId16"/>
    <p:sldId id="268" r:id="rId17"/>
    <p:sldId id="269" r:id="rId18"/>
    <p:sldId id="277" r:id="rId19"/>
    <p:sldId id="279" r:id="rId20"/>
    <p:sldId id="273" r:id="rId21"/>
    <p:sldId id="257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459EE9D-6B29-594E-956B-706279C757BB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BFDE3C3-9572-B240-B51E-B7360F1AC6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_foQoCHQq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federal cou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2" y="621435"/>
            <a:ext cx="8103065" cy="550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3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The highest court in the land is the Supreme Court, which meets in Washington D.C.</a:t>
            </a:r>
          </a:p>
          <a:p>
            <a:r>
              <a:rPr lang="en-US" dirty="0" smtClean="0"/>
              <a:t>The Supreme Court is mainly an appeals court, but does have original jurisdiction in two instances.</a:t>
            </a:r>
          </a:p>
          <a:p>
            <a:pPr lvl="1"/>
            <a:r>
              <a:rPr lang="en-US" dirty="0" smtClean="0"/>
              <a:t>Disputes between diplomatic representatives of other countries </a:t>
            </a:r>
          </a:p>
          <a:p>
            <a:pPr lvl="1"/>
            <a:r>
              <a:rPr lang="en-US" dirty="0" smtClean="0"/>
              <a:t>Cases in which a state is a party</a:t>
            </a:r>
          </a:p>
          <a:p>
            <a:r>
              <a:rPr lang="en-US" dirty="0" smtClean="0"/>
              <a:t>The decision of the Supreme Court is </a:t>
            </a:r>
            <a:r>
              <a:rPr lang="en-US" b="1" dirty="0" smtClean="0"/>
              <a:t>final</a:t>
            </a:r>
            <a:r>
              <a:rPr lang="en-US" dirty="0" smtClean="0"/>
              <a:t> and can not be appealed.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P197-CHART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13626" r="19167" b="15556"/>
          <a:stretch>
            <a:fillRect/>
          </a:stretch>
        </p:blipFill>
        <p:spPr>
          <a:xfrm>
            <a:off x="685800" y="0"/>
            <a:ext cx="84582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0" name="WordArt 3"/>
          <p:cNvSpPr>
            <a:spLocks noChangeArrowheads="1" noChangeShapeType="1" noTextEdit="1"/>
          </p:cNvSpPr>
          <p:nvPr/>
        </p:nvSpPr>
        <p:spPr bwMode="auto">
          <a:xfrm rot="5400000">
            <a:off x="-2667000" y="3276600"/>
            <a:ext cx="6248400" cy="304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The Federal System</a:t>
            </a:r>
          </a:p>
        </p:txBody>
      </p:sp>
    </p:spTree>
    <p:extLst>
      <p:ext uri="{BB962C8B-B14F-4D97-AF65-F5344CB8AC3E}">
        <p14:creationId xmlns:p14="http://schemas.microsoft.com/office/powerpoint/2010/main" val="7031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ederal cou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5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Judicial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289" y="1620983"/>
            <a:ext cx="8042276" cy="525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Supreme Court has the power of judicial review. It is the Court’s power to decide whether a law or presidential action is in agreement with the Constitution. </a:t>
            </a:r>
          </a:p>
          <a:p>
            <a:r>
              <a:rPr lang="en-US" sz="2800" dirty="0" smtClean="0"/>
              <a:t>If the Court decides that law conflicts with the Constitution, that law is declared unconstitutional.</a:t>
            </a:r>
          </a:p>
          <a:p>
            <a:r>
              <a:rPr lang="en-US" sz="2800" dirty="0" smtClean="0"/>
              <a:t>The power of judicial review was established in </a:t>
            </a:r>
            <a:r>
              <a:rPr lang="en-US" sz="2800" b="1" i="1" dirty="0" smtClean="0"/>
              <a:t>Marbury v. Madison</a:t>
            </a:r>
            <a:r>
              <a:rPr lang="en-US" sz="2800" dirty="0" smtClean="0"/>
              <a:t>.</a:t>
            </a:r>
          </a:p>
        </p:txBody>
      </p:sp>
      <p:pic>
        <p:nvPicPr>
          <p:cNvPr id="6146" name="Picture 2" descr="Image result for writ of certiora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37" y="4307753"/>
            <a:ext cx="2236163" cy="16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4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than 8000 cases are filed with the Supreme Court each year. </a:t>
            </a:r>
          </a:p>
          <a:p>
            <a:pPr lvl="1"/>
            <a:r>
              <a:rPr lang="en-US" dirty="0" smtClean="0"/>
              <a:t>Court only hears 80-150 cases</a:t>
            </a:r>
          </a:p>
          <a:p>
            <a:r>
              <a:rPr lang="en-US" dirty="0" smtClean="0"/>
              <a:t>It is up to the Court to decide whether or not to hear a case. At least four of the nine justices need to decide to hear a case.</a:t>
            </a:r>
          </a:p>
          <a:p>
            <a:r>
              <a:rPr lang="en-US" dirty="0" smtClean="0"/>
              <a:t>Those wanting to appeal a case to the Supreme Court file a petition for </a:t>
            </a:r>
            <a:r>
              <a:rPr lang="en-US" b="1" dirty="0" smtClean="0"/>
              <a:t>writ of certiorari </a:t>
            </a:r>
          </a:p>
          <a:p>
            <a:pPr lvl="1"/>
            <a:r>
              <a:rPr lang="en-US" dirty="0" smtClean="0"/>
              <a:t>A writ of certiorari is an order for a lower court to deliver its record to be reviewed. </a:t>
            </a:r>
          </a:p>
          <a:p>
            <a:pPr lvl="1"/>
            <a:r>
              <a:rPr lang="en-US" dirty="0" smtClean="0"/>
              <a:t>If the Court does not grant a writ of cert, the decision of lower court remains</a:t>
            </a:r>
          </a:p>
          <a:p>
            <a:r>
              <a:rPr lang="en-US" dirty="0" smtClean="0"/>
              <a:t>Court will generally hear cases that deal with important constitutional issues or where is an important circuit split.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6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and Deciding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376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Supreme Court hears cases by oral argument. </a:t>
            </a:r>
          </a:p>
          <a:p>
            <a:r>
              <a:rPr lang="en-US" dirty="0" smtClean="0"/>
              <a:t>Lawyers for the parties in a case have 30 minutes each to present their arguments. Then justices spend their time reading briefs and considering what was said in court.</a:t>
            </a:r>
          </a:p>
          <a:p>
            <a:r>
              <a:rPr lang="en-US" dirty="0" smtClean="0"/>
              <a:t>When they are ready to vote, each justice gets one vote and decisions are made by simple majority. </a:t>
            </a:r>
          </a:p>
          <a:p>
            <a:r>
              <a:rPr lang="en-US" dirty="0" smtClean="0"/>
              <a:t>After deliberation and voting, the Court delivers its opinion. </a:t>
            </a:r>
          </a:p>
          <a:p>
            <a:pPr lvl="1"/>
            <a:r>
              <a:rPr lang="en-US" dirty="0" smtClean="0"/>
              <a:t>An</a:t>
            </a:r>
            <a:r>
              <a:rPr lang="en-US" b="1" dirty="0" smtClean="0"/>
              <a:t> opinion </a:t>
            </a:r>
            <a:r>
              <a:rPr lang="en-US" dirty="0" smtClean="0"/>
              <a:t>explains the reasoning that led to the decision. The court’s opinion is binding on all lower courts. </a:t>
            </a:r>
          </a:p>
          <a:p>
            <a:pPr lvl="1"/>
            <a:r>
              <a:rPr lang="en-US" dirty="0" smtClean="0"/>
              <a:t>Precedent: Provides lower courts with guidelines on how they should rule in similar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Majority</a:t>
            </a:r>
            <a:r>
              <a:rPr lang="en-US" dirty="0" smtClean="0"/>
              <a:t> opinion</a:t>
            </a:r>
          </a:p>
          <a:p>
            <a:pPr lvl="1"/>
            <a:r>
              <a:rPr lang="en-US" dirty="0" smtClean="0"/>
              <a:t>Opinion that represents the views of the majority</a:t>
            </a:r>
          </a:p>
          <a:p>
            <a:pPr lvl="1"/>
            <a:r>
              <a:rPr lang="en-US" dirty="0" smtClean="0"/>
              <a:t>States the facts of the case, the holding, and reasons for the decision</a:t>
            </a:r>
          </a:p>
          <a:p>
            <a:r>
              <a:rPr lang="en-US" b="1" dirty="0" smtClean="0"/>
              <a:t>Concurring</a:t>
            </a:r>
            <a:r>
              <a:rPr lang="en-US" dirty="0" smtClean="0"/>
              <a:t> opinion</a:t>
            </a:r>
          </a:p>
          <a:p>
            <a:pPr lvl="1"/>
            <a:r>
              <a:rPr lang="en-US" dirty="0" smtClean="0"/>
              <a:t>A written </a:t>
            </a:r>
            <a:r>
              <a:rPr lang="en-US" dirty="0"/>
              <a:t>opinion by one or more judges of a court which agrees with the decision made by the majority of the court, but states different reasons as the basis for his or her decision.</a:t>
            </a:r>
            <a:endParaRPr lang="en-US" dirty="0" smtClean="0"/>
          </a:p>
          <a:p>
            <a:r>
              <a:rPr lang="en-US" b="1" dirty="0" smtClean="0"/>
              <a:t>Dissenting</a:t>
            </a:r>
            <a:r>
              <a:rPr lang="en-US" dirty="0" smtClean="0"/>
              <a:t> opinion</a:t>
            </a:r>
          </a:p>
          <a:p>
            <a:pPr lvl="1"/>
            <a:r>
              <a:rPr lang="en-US" dirty="0" smtClean="0"/>
              <a:t>When justices disagree with the majority opinion. </a:t>
            </a:r>
          </a:p>
          <a:p>
            <a:pPr lvl="1"/>
            <a:r>
              <a:rPr lang="en-US" dirty="0" smtClean="0"/>
              <a:t>A written opinion </a:t>
            </a:r>
            <a:r>
              <a:rPr lang="en-US" dirty="0"/>
              <a:t>by one or more judges expressing disagreement with the majority opinion of the court which gives rise to its judgment. </a:t>
            </a:r>
            <a:endParaRPr lang="en-US" dirty="0" smtClean="0"/>
          </a:p>
          <a:p>
            <a:pPr lvl="1"/>
            <a:r>
              <a:rPr lang="en-US" dirty="0" smtClean="0"/>
              <a:t>While dissenting opinions are not binding on courts, they can sometimes become law in later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v. </a:t>
            </a:r>
            <a:r>
              <a:rPr lang="en-US" smtClean="0"/>
              <a:t>Nixon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358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Executive privilege is the power claimed by the president to resist certain subpoenas and other interventions by the legislative and judicial branches.</a:t>
            </a:r>
          </a:p>
          <a:p>
            <a:r>
              <a:rPr lang="en-US" dirty="0" smtClean="0"/>
              <a:t>The Supreme </a:t>
            </a:r>
            <a:r>
              <a:rPr lang="en-US" dirty="0"/>
              <a:t>Court conceded that there is indeed a privilege for "confidential executive deliberations" about matters of policy having nothing to do with national security. This privilege is constitutionally based, deriving form the separation of powers.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Court held that this privilege is not absolute but can be overcome if a judge concludes that there is a compelling governmental interest in getting access to the otherwise privileged conversations, as in the case of the Nixon tapes.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6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 case get to the Supreme Court?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the role of the </a:t>
            </a:r>
            <a:r>
              <a:rPr lang="en-US" dirty="0"/>
              <a:t>S</a:t>
            </a:r>
            <a:r>
              <a:rPr lang="en-US" dirty="0" smtClean="0"/>
              <a:t>upreme Court?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6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any one branch from becoming too powerful, the Constitution also includes a system of checks and balances.</a:t>
            </a:r>
          </a:p>
          <a:p>
            <a:r>
              <a:rPr lang="en-US" dirty="0" smtClean="0"/>
              <a:t>Each branch of government is able to check, or restrain, the power of the others.</a:t>
            </a:r>
          </a:p>
          <a:p>
            <a:r>
              <a:rPr lang="en-US" dirty="0"/>
              <a:t>Checks and balances is a mechanism to limit the power of the federal government to avoid abuses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T_foQoCHQq8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4575"/>
          </a:xfrm>
        </p:spPr>
        <p:txBody>
          <a:bodyPr/>
          <a:lstStyle/>
          <a:p>
            <a:r>
              <a:rPr lang="en-US" dirty="0" smtClean="0"/>
              <a:t>Headed by the president</a:t>
            </a:r>
          </a:p>
          <a:p>
            <a:r>
              <a:rPr lang="en-US" dirty="0" smtClean="0"/>
              <a:t>Role: Enforce laws</a:t>
            </a:r>
          </a:p>
          <a:p>
            <a:r>
              <a:rPr lang="en-US" dirty="0" smtClean="0"/>
              <a:t>Checks on Legislative Branch</a:t>
            </a:r>
          </a:p>
          <a:p>
            <a:pPr lvl="1"/>
            <a:r>
              <a:rPr lang="en-US" dirty="0" smtClean="0"/>
              <a:t>Propose laws</a:t>
            </a:r>
          </a:p>
          <a:p>
            <a:pPr lvl="1"/>
            <a:r>
              <a:rPr lang="en-US" dirty="0" smtClean="0"/>
              <a:t>Veto laws</a:t>
            </a:r>
          </a:p>
          <a:p>
            <a:pPr lvl="1"/>
            <a:r>
              <a:rPr lang="en-US" dirty="0" smtClean="0"/>
              <a:t>Call special sessions of Congress</a:t>
            </a:r>
          </a:p>
          <a:p>
            <a:pPr lvl="1"/>
            <a:r>
              <a:rPr lang="en-US" dirty="0" smtClean="0"/>
              <a:t>Makes appointments</a:t>
            </a:r>
          </a:p>
          <a:p>
            <a:pPr lvl="1"/>
            <a:r>
              <a:rPr lang="en-US" dirty="0" smtClean="0"/>
              <a:t>Negotiates treaties </a:t>
            </a:r>
          </a:p>
          <a:p>
            <a:r>
              <a:rPr lang="en-US" dirty="0" smtClean="0"/>
              <a:t>Check on Judicial Branch</a:t>
            </a:r>
          </a:p>
          <a:p>
            <a:pPr lvl="1"/>
            <a:r>
              <a:rPr lang="en-US" dirty="0" smtClean="0"/>
              <a:t>Appoints federal judges</a:t>
            </a:r>
          </a:p>
          <a:p>
            <a:pPr lvl="1"/>
            <a:r>
              <a:rPr lang="en-US" dirty="0" smtClean="0"/>
              <a:t>Grant pardons to federal offenders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227"/>
            <a:ext cx="8229600" cy="5059791"/>
          </a:xfrm>
        </p:spPr>
        <p:txBody>
          <a:bodyPr>
            <a:normAutofit/>
          </a:bodyPr>
          <a:lstStyle/>
          <a:p>
            <a:r>
              <a:rPr lang="en-US" dirty="0" smtClean="0"/>
              <a:t>Also known as Congress = House and Senate</a:t>
            </a:r>
          </a:p>
          <a:p>
            <a:r>
              <a:rPr lang="en-US" dirty="0" smtClean="0"/>
              <a:t>Checks on Executive Branch </a:t>
            </a:r>
          </a:p>
          <a:p>
            <a:pPr lvl="1"/>
            <a:r>
              <a:rPr lang="en-US" dirty="0" smtClean="0"/>
              <a:t>Impeach/remove = house/senate </a:t>
            </a:r>
          </a:p>
          <a:p>
            <a:pPr lvl="1"/>
            <a:r>
              <a:rPr lang="en-US" dirty="0" smtClean="0"/>
              <a:t>Appropriate money </a:t>
            </a:r>
          </a:p>
          <a:p>
            <a:pPr lvl="1"/>
            <a:r>
              <a:rPr lang="en-US" dirty="0" smtClean="0"/>
              <a:t>Declare war</a:t>
            </a:r>
          </a:p>
          <a:p>
            <a:pPr lvl="1"/>
            <a:r>
              <a:rPr lang="en-US" dirty="0" smtClean="0"/>
              <a:t>Ratify treaties (Senate)</a:t>
            </a:r>
          </a:p>
          <a:p>
            <a:pPr lvl="1"/>
            <a:r>
              <a:rPr lang="en-US" dirty="0" smtClean="0"/>
              <a:t>Confirm appointments (Senate)</a:t>
            </a:r>
          </a:p>
          <a:p>
            <a:pPr lvl="1"/>
            <a:r>
              <a:rPr lang="en-US" dirty="0" smtClean="0"/>
              <a:t>Override veto</a:t>
            </a:r>
          </a:p>
          <a:p>
            <a:r>
              <a:rPr lang="en-US" dirty="0" smtClean="0"/>
              <a:t>Checks on Judicial Branch</a:t>
            </a:r>
          </a:p>
          <a:p>
            <a:pPr lvl="1"/>
            <a:r>
              <a:rPr lang="en-US" dirty="0" smtClean="0"/>
              <a:t>Create lower courts</a:t>
            </a:r>
          </a:p>
          <a:p>
            <a:pPr lvl="1"/>
            <a:r>
              <a:rPr lang="en-US" dirty="0" smtClean="0"/>
              <a:t>Impeach/remove judges</a:t>
            </a:r>
          </a:p>
          <a:p>
            <a:pPr lvl="1"/>
            <a:r>
              <a:rPr lang="en-US" dirty="0" smtClean="0"/>
              <a:t>Propose amendments to overrule judges decision</a:t>
            </a:r>
          </a:p>
          <a:p>
            <a:pPr lvl="1"/>
            <a:r>
              <a:rPr lang="en-US" dirty="0" smtClean="0"/>
              <a:t>Approve judges (Senate)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the judiciary </a:t>
            </a:r>
          </a:p>
          <a:p>
            <a:r>
              <a:rPr lang="en-US" dirty="0" smtClean="0"/>
              <a:t>Three federal courts:</a:t>
            </a:r>
          </a:p>
          <a:p>
            <a:pPr lvl="1"/>
            <a:r>
              <a:rPr lang="en-US" dirty="0" smtClean="0"/>
              <a:t>District Court</a:t>
            </a:r>
          </a:p>
          <a:p>
            <a:pPr lvl="1"/>
            <a:r>
              <a:rPr lang="en-US" dirty="0" smtClean="0"/>
              <a:t>Court of Appeals</a:t>
            </a:r>
          </a:p>
          <a:p>
            <a:pPr lvl="1"/>
            <a:r>
              <a:rPr lang="en-US" smtClean="0"/>
              <a:t>Supreme Court</a:t>
            </a:r>
            <a:endParaRPr lang="en-US" dirty="0" smtClean="0"/>
          </a:p>
          <a:p>
            <a:r>
              <a:rPr lang="en-US" dirty="0" smtClean="0"/>
              <a:t>Checks on Legislative:</a:t>
            </a:r>
          </a:p>
          <a:p>
            <a:pPr lvl="1"/>
            <a:r>
              <a:rPr lang="en-US" dirty="0" smtClean="0"/>
              <a:t>Declare laws unconstitutional </a:t>
            </a:r>
          </a:p>
          <a:p>
            <a:r>
              <a:rPr lang="en-US" dirty="0" smtClean="0"/>
              <a:t>Checks on Executive:</a:t>
            </a:r>
          </a:p>
          <a:p>
            <a:pPr lvl="1"/>
            <a:r>
              <a:rPr lang="en-US" dirty="0" smtClean="0"/>
              <a:t>Declare acts of president unconstitutional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88466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Article III, Section 1 provides “the judicial power of the United States shall be vested in one Supreme Court, and in such inferior courts as Congress may from time to time establish.”</a:t>
            </a:r>
          </a:p>
          <a:p>
            <a:r>
              <a:rPr lang="en-US" dirty="0" smtClean="0"/>
              <a:t>There are three levels of federal courts.</a:t>
            </a:r>
          </a:p>
          <a:p>
            <a:pPr lvl="1"/>
            <a:r>
              <a:rPr lang="en-US" b="1" dirty="0" smtClean="0"/>
              <a:t>Highest: Supreme Court</a:t>
            </a:r>
          </a:p>
          <a:p>
            <a:pPr lvl="1"/>
            <a:r>
              <a:rPr lang="en-US" b="1" dirty="0" smtClean="0"/>
              <a:t>Second: Court of Appeals</a:t>
            </a:r>
          </a:p>
          <a:p>
            <a:pPr lvl="1"/>
            <a:r>
              <a:rPr lang="en-US" b="1" dirty="0" smtClean="0"/>
              <a:t>Lowest: District Court </a:t>
            </a:r>
          </a:p>
          <a:p>
            <a:r>
              <a:rPr lang="en-US" dirty="0" smtClean="0"/>
              <a:t>Each level of the federal court system is given jurisdiction in several different kinds of cases.</a:t>
            </a:r>
          </a:p>
          <a:p>
            <a:pPr lvl="1"/>
            <a:r>
              <a:rPr lang="en-US" b="1" dirty="0" smtClean="0"/>
              <a:t>Jurisdiction</a:t>
            </a:r>
            <a:r>
              <a:rPr lang="en-US" dirty="0" smtClean="0"/>
              <a:t> is the scope of authority that a court has to hear and decide a case that had been properly brought before it.</a:t>
            </a:r>
          </a:p>
          <a:p>
            <a:endParaRPr lang="en-US" dirty="0" smtClean="0"/>
          </a:p>
        </p:txBody>
      </p:sp>
      <p:pic>
        <p:nvPicPr>
          <p:cNvPr id="3074" name="Picture 2" descr="Image result for federal jud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860" y="3144980"/>
            <a:ext cx="2385140" cy="158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5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5680"/>
            <a:ext cx="8042276" cy="102343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Cases Heard in Federal Courts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35319"/>
            <a:ext cx="8042276" cy="5689600"/>
          </a:xfrm>
        </p:spPr>
        <p:txBody>
          <a:bodyPr>
            <a:normAutofit/>
          </a:bodyPr>
          <a:lstStyle/>
          <a:p>
            <a:r>
              <a:rPr lang="en-US" dirty="0" smtClean="0"/>
              <a:t>Cases involving the Constitution</a:t>
            </a:r>
          </a:p>
          <a:p>
            <a:r>
              <a:rPr lang="en-US" dirty="0" smtClean="0"/>
              <a:t>Violations of Federal Law</a:t>
            </a:r>
          </a:p>
          <a:p>
            <a:r>
              <a:rPr lang="en-US" dirty="0" smtClean="0"/>
              <a:t>Controversies between States</a:t>
            </a:r>
          </a:p>
          <a:p>
            <a:r>
              <a:rPr lang="en-US" dirty="0" smtClean="0"/>
              <a:t>Disputes between parties from different states</a:t>
            </a:r>
          </a:p>
          <a:p>
            <a:r>
              <a:rPr lang="en-US" dirty="0" smtClean="0"/>
              <a:t>Suits involving the federal government</a:t>
            </a:r>
          </a:p>
          <a:p>
            <a:r>
              <a:rPr lang="en-US" dirty="0" smtClean="0"/>
              <a:t>Cases involving foreign governments and treaties</a:t>
            </a:r>
          </a:p>
          <a:p>
            <a:r>
              <a:rPr lang="en-US" dirty="0" smtClean="0"/>
              <a:t>Cases based on admiralty and maritime law</a:t>
            </a:r>
          </a:p>
          <a:p>
            <a:r>
              <a:rPr lang="en-US" dirty="0" smtClean="0"/>
              <a:t>Cases involving US diplomats </a:t>
            </a:r>
          </a:p>
          <a:p>
            <a:r>
              <a:rPr lang="en-US" dirty="0" smtClean="0"/>
              <a:t>In most of these cases federal courts have </a:t>
            </a:r>
            <a:r>
              <a:rPr lang="en-US" b="1" dirty="0" smtClean="0"/>
              <a:t>exclusive</a:t>
            </a:r>
            <a:r>
              <a:rPr lang="en-US" dirty="0" smtClean="0"/>
              <a:t> jurisdiction. However,</a:t>
            </a:r>
            <a:r>
              <a:rPr lang="en-US" dirty="0"/>
              <a:t> </a:t>
            </a:r>
            <a:r>
              <a:rPr lang="en-US" dirty="0" smtClean="0"/>
              <a:t>in some circumstances the state and federal courts have </a:t>
            </a:r>
            <a:r>
              <a:rPr lang="en-US" b="1" dirty="0" smtClean="0"/>
              <a:t>concurrent</a:t>
            </a:r>
            <a:r>
              <a:rPr lang="en-US" dirty="0" smtClean="0"/>
              <a:t> jurisdiction.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District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207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lowest level of federal courts is the US district courts. </a:t>
            </a:r>
          </a:p>
          <a:p>
            <a:r>
              <a:rPr lang="en-US" dirty="0" smtClean="0"/>
              <a:t>District courts are the trial courts and they are courts of original jurisdiction.</a:t>
            </a:r>
          </a:p>
          <a:p>
            <a:pPr lvl="1"/>
            <a:r>
              <a:rPr lang="en-US" b="1" dirty="0" smtClean="0"/>
              <a:t>Original jurisdiction</a:t>
            </a:r>
            <a:r>
              <a:rPr lang="en-US" dirty="0" smtClean="0"/>
              <a:t>: authority to hear a case for the first time</a:t>
            </a:r>
          </a:p>
          <a:p>
            <a:r>
              <a:rPr lang="en-US" dirty="0" smtClean="0"/>
              <a:t>District courts are the only federal courts in which a jury trial is held. They determine the facts for the case. </a:t>
            </a:r>
            <a:endParaRPr lang="en-US" dirty="0"/>
          </a:p>
          <a:p>
            <a:pPr lvl="1"/>
            <a:r>
              <a:rPr lang="en-US" dirty="0" smtClean="0"/>
              <a:t>Only federal courts where witnesses testify and juries hear cases.</a:t>
            </a:r>
          </a:p>
          <a:p>
            <a:pPr lvl="1"/>
            <a:r>
              <a:rPr lang="en-US" dirty="0" smtClean="0"/>
              <a:t>District courts are the fact finding courts</a:t>
            </a:r>
          </a:p>
          <a:p>
            <a:r>
              <a:rPr lang="en-US" dirty="0" smtClean="0"/>
              <a:t>Federal district courts are the “local: courts in the federal court system. There are at least one in each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53" y="408372"/>
            <a:ext cx="8260672" cy="1039427"/>
          </a:xfrm>
        </p:spPr>
        <p:txBody>
          <a:bodyPr/>
          <a:lstStyle/>
          <a:p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83331"/>
            <a:ext cx="8042276" cy="47328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Judges do NOT make law, judges apply the relevant law to the case. </a:t>
            </a:r>
          </a:p>
          <a:p>
            <a:r>
              <a:rPr lang="en-US" sz="2800" dirty="0" smtClean="0"/>
              <a:t>The Constitution sets forth no particular qualifications for federal judges.</a:t>
            </a:r>
          </a:p>
          <a:p>
            <a:r>
              <a:rPr lang="en-US" sz="2800" dirty="0" smtClean="0"/>
              <a:t>All federal judges are </a:t>
            </a:r>
            <a:r>
              <a:rPr lang="en-US" sz="2800" b="1" dirty="0" smtClean="0"/>
              <a:t>appointed</a:t>
            </a:r>
            <a:r>
              <a:rPr lang="en-US" sz="2800" dirty="0" smtClean="0"/>
              <a:t> for life by the president and must be approved by the Senate. </a:t>
            </a:r>
          </a:p>
          <a:p>
            <a:r>
              <a:rPr lang="en-US" sz="2800" dirty="0" smtClean="0"/>
              <a:t>Federal judges can be removed only by Impeachment by Congress. </a:t>
            </a: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70" y="53975"/>
            <a:ext cx="2718429" cy="171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7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365556"/>
              </p:ext>
            </p:extLst>
          </p:nvPr>
        </p:nvGraphicFramePr>
        <p:xfrm>
          <a:off x="855518" y="1872280"/>
          <a:ext cx="7290954" cy="2422628"/>
        </p:xfrm>
        <a:graphic>
          <a:graphicData uri="http://schemas.openxmlformats.org/drawingml/2006/table">
            <a:tbl>
              <a:tblPr/>
              <a:tblGrid>
                <a:gridCol w="3645477"/>
                <a:gridCol w="3645477"/>
              </a:tblGrid>
              <a:tr h="121131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Chief Justice, Supreme Court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$223,500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131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Associate Justices, Supreme Court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$213,900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6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Court of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After a trial in the district court, the losing party may appeal to the next level of court.</a:t>
            </a:r>
          </a:p>
          <a:p>
            <a:r>
              <a:rPr lang="en-US" dirty="0" smtClean="0"/>
              <a:t>The second level of the federal court system are the courts of appeals. These courts have appellate jurisdiction</a:t>
            </a:r>
          </a:p>
          <a:p>
            <a:pPr lvl="1"/>
            <a:r>
              <a:rPr lang="en-US" b="1" dirty="0" smtClean="0"/>
              <a:t>Appellate jurisdiction</a:t>
            </a:r>
            <a:r>
              <a:rPr lang="en-US" dirty="0" smtClean="0"/>
              <a:t>: power to review decisions made by lower courts. </a:t>
            </a:r>
          </a:p>
          <a:p>
            <a:r>
              <a:rPr lang="en-US" dirty="0" smtClean="0"/>
              <a:t>The federal courts of appeals are divided into 12 circuits. Each court of appeals have 6-28 judges</a:t>
            </a:r>
          </a:p>
          <a:p>
            <a:pPr lvl="1"/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appeals court has nationwide jurisdiction to hear special cases such as those involving patent law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122" name="Picture 2" descr="Image result for 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85275"/>
            <a:ext cx="2438399" cy="107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Courts of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884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Courts of appeals do NOT hold trials. Instead a panel of at least three judges makes a decision on the case. </a:t>
            </a:r>
          </a:p>
          <a:p>
            <a:r>
              <a:rPr lang="en-US" dirty="0" smtClean="0"/>
              <a:t>Appellate judges examine the records of the district court trial and hear oral arguments from the attorneys. The judges are to determine whether the law was interpreted and applied correctly. </a:t>
            </a:r>
          </a:p>
          <a:p>
            <a:r>
              <a:rPr lang="en-US" dirty="0" smtClean="0"/>
              <a:t>Judges reach their decision by majority vote. </a:t>
            </a:r>
          </a:p>
          <a:p>
            <a:r>
              <a:rPr lang="en-US" dirty="0" smtClean="0"/>
              <a:t>Three possible outcome:</a:t>
            </a:r>
          </a:p>
          <a:p>
            <a:pPr lvl="1"/>
            <a:r>
              <a:rPr lang="en-US" b="1" dirty="0" smtClean="0"/>
              <a:t>Uphold</a:t>
            </a:r>
            <a:r>
              <a:rPr lang="en-US" dirty="0" smtClean="0"/>
              <a:t> decision of lower court</a:t>
            </a:r>
          </a:p>
          <a:p>
            <a:pPr lvl="1"/>
            <a:r>
              <a:rPr lang="en-US" b="1" dirty="0" smtClean="0"/>
              <a:t>Reverse</a:t>
            </a:r>
            <a:r>
              <a:rPr lang="en-US" dirty="0" smtClean="0"/>
              <a:t> decision of lower court</a:t>
            </a:r>
          </a:p>
          <a:p>
            <a:pPr lvl="1"/>
            <a:r>
              <a:rPr lang="en-US" b="1" dirty="0" smtClean="0"/>
              <a:t>Remand</a:t>
            </a:r>
            <a:r>
              <a:rPr lang="en-US" dirty="0" smtClean="0"/>
              <a:t> the case back to the lower court to be tried again</a:t>
            </a:r>
          </a:p>
          <a:p>
            <a:r>
              <a:rPr lang="en-US" dirty="0" smtClean="0"/>
              <a:t>Sometimes after the court’s decision, another appeal is made.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6383</TotalTime>
  <Words>1358</Words>
  <Application>Microsoft Office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Judicial Branch</vt:lpstr>
      <vt:lpstr>Bellringer:</vt:lpstr>
      <vt:lpstr>Federal Courts</vt:lpstr>
      <vt:lpstr>Cases Heard in Federal Courts</vt:lpstr>
      <vt:lpstr>US District Courts</vt:lpstr>
      <vt:lpstr>Federal Judges</vt:lpstr>
      <vt:lpstr>Salary</vt:lpstr>
      <vt:lpstr>US Court of Appeals</vt:lpstr>
      <vt:lpstr>US Courts of Appeals</vt:lpstr>
      <vt:lpstr>PowerPoint Presentation</vt:lpstr>
      <vt:lpstr>US Supreme Court</vt:lpstr>
      <vt:lpstr>PowerPoint Presentation</vt:lpstr>
      <vt:lpstr>PowerPoint Presentation</vt:lpstr>
      <vt:lpstr>Power of Judicial Review</vt:lpstr>
      <vt:lpstr>Choosing Cases</vt:lpstr>
      <vt:lpstr>Hearing and Deciding Cases</vt:lpstr>
      <vt:lpstr>Types of Opinions</vt:lpstr>
      <vt:lpstr>Us v. Nixon</vt:lpstr>
      <vt:lpstr>Bellwork</vt:lpstr>
      <vt:lpstr>Checks and balances</vt:lpstr>
      <vt:lpstr>Checks and balances</vt:lpstr>
      <vt:lpstr>Executive branch</vt:lpstr>
      <vt:lpstr>Legislative branch</vt:lpstr>
      <vt:lpstr>Judicial branch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Branch</dc:title>
  <dc:creator>April Baxter</dc:creator>
  <cp:lastModifiedBy>Ryan Fuller</cp:lastModifiedBy>
  <cp:revision>45</cp:revision>
  <dcterms:created xsi:type="dcterms:W3CDTF">2014-03-04T18:43:25Z</dcterms:created>
  <dcterms:modified xsi:type="dcterms:W3CDTF">2017-03-13T11:04:56Z</dcterms:modified>
</cp:coreProperties>
</file>