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51" r:id="rId3"/>
    <p:sldId id="268" r:id="rId4"/>
    <p:sldId id="257" r:id="rId5"/>
    <p:sldId id="258" r:id="rId6"/>
    <p:sldId id="299" r:id="rId7"/>
    <p:sldId id="347" r:id="rId8"/>
    <p:sldId id="304" r:id="rId9"/>
    <p:sldId id="262" r:id="rId10"/>
    <p:sldId id="303" r:id="rId11"/>
    <p:sldId id="305" r:id="rId12"/>
    <p:sldId id="263" r:id="rId13"/>
    <p:sldId id="265" r:id="rId14"/>
    <p:sldId id="350" r:id="rId15"/>
    <p:sldId id="346" r:id="rId16"/>
    <p:sldId id="266" r:id="rId17"/>
    <p:sldId id="267" r:id="rId18"/>
    <p:sldId id="276" r:id="rId19"/>
    <p:sldId id="278" r:id="rId20"/>
    <p:sldId id="314" r:id="rId21"/>
    <p:sldId id="313" r:id="rId22"/>
    <p:sldId id="279" r:id="rId23"/>
    <p:sldId id="280" r:id="rId24"/>
    <p:sldId id="281" r:id="rId25"/>
    <p:sldId id="282" r:id="rId26"/>
    <p:sldId id="316" r:id="rId27"/>
    <p:sldId id="285" r:id="rId28"/>
    <p:sldId id="283" r:id="rId29"/>
    <p:sldId id="284" r:id="rId30"/>
    <p:sldId id="286" r:id="rId31"/>
    <p:sldId id="287" r:id="rId32"/>
    <p:sldId id="352" r:id="rId33"/>
    <p:sldId id="317" r:id="rId34"/>
    <p:sldId id="318" r:id="rId35"/>
    <p:sldId id="319" r:id="rId36"/>
    <p:sldId id="320" r:id="rId37"/>
    <p:sldId id="324" r:id="rId38"/>
    <p:sldId id="321" r:id="rId39"/>
    <p:sldId id="323" r:id="rId40"/>
    <p:sldId id="326" r:id="rId41"/>
    <p:sldId id="348" r:id="rId42"/>
    <p:sldId id="325" r:id="rId43"/>
    <p:sldId id="349" r:id="rId44"/>
    <p:sldId id="322" r:id="rId45"/>
    <p:sldId id="336" r:id="rId46"/>
    <p:sldId id="339" r:id="rId47"/>
    <p:sldId id="342" r:id="rId48"/>
    <p:sldId id="343" r:id="rId49"/>
    <p:sldId id="337" r:id="rId50"/>
    <p:sldId id="338" r:id="rId51"/>
    <p:sldId id="340" r:id="rId52"/>
    <p:sldId id="34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4660"/>
  </p:normalViewPr>
  <p:slideViewPr>
    <p:cSldViewPr>
      <p:cViewPr varScale="1">
        <p:scale>
          <a:sx n="66" d="100"/>
          <a:sy n="66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7608-849C-4EEF-BF6B-13B884579CB0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86FBDC-2642-4A90-B89E-778BB2AF807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7608-849C-4EEF-BF6B-13B884579CB0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FBDC-2642-4A90-B89E-778BB2AF8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7608-849C-4EEF-BF6B-13B884579CB0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FBDC-2642-4A90-B89E-778BB2AF8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7608-849C-4EEF-BF6B-13B884579CB0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FBDC-2642-4A90-B89E-778BB2AF8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7608-849C-4EEF-BF6B-13B884579CB0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FBDC-2642-4A90-B89E-778BB2AF807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7608-849C-4EEF-BF6B-13B884579CB0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FBDC-2642-4A90-B89E-778BB2AF8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7608-849C-4EEF-BF6B-13B884579CB0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FBDC-2642-4A90-B89E-778BB2AF8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7608-849C-4EEF-BF6B-13B884579CB0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FBDC-2642-4A90-B89E-778BB2AF8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7608-849C-4EEF-BF6B-13B884579CB0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FBDC-2642-4A90-B89E-778BB2AF80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7608-849C-4EEF-BF6B-13B884579CB0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FBDC-2642-4A90-B89E-778BB2AF80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17608-849C-4EEF-BF6B-13B884579CB0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FBDC-2642-4A90-B89E-778BB2AF80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6E17608-849C-4EEF-BF6B-13B884579CB0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586FBDC-2642-4A90-B89E-778BB2AF80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Legislative branch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114th United States Senate (with independents outlined in blue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66455"/>
            <a:ext cx="785889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1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order to be eligible to run for the House of Representatives, there are certain qualifications that must be met.</a:t>
            </a:r>
          </a:p>
          <a:p>
            <a:pPr lvl="1"/>
            <a:r>
              <a:rPr lang="en-US" dirty="0" smtClean="0"/>
              <a:t>30 years of age</a:t>
            </a:r>
          </a:p>
          <a:p>
            <a:pPr lvl="1"/>
            <a:r>
              <a:rPr lang="en-US" dirty="0" smtClean="0"/>
              <a:t>US citizen for at least 9 years</a:t>
            </a:r>
          </a:p>
          <a:p>
            <a:pPr lvl="1"/>
            <a:r>
              <a:rPr lang="en-US" dirty="0" smtClean="0"/>
              <a:t>Reside in state where elected</a:t>
            </a:r>
          </a:p>
          <a:p>
            <a:r>
              <a:rPr lang="en-US" dirty="0" smtClean="0"/>
              <a:t>Members must also agree </a:t>
            </a:r>
            <a:r>
              <a:rPr lang="en-US" dirty="0"/>
              <a:t>to uphold a code of conduct in order to be eligible to hold office</a:t>
            </a:r>
          </a:p>
        </p:txBody>
      </p:sp>
      <p:sp>
        <p:nvSpPr>
          <p:cNvPr id="4" name="AutoShape 2" descr="Image result for sen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sena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89" y="132628"/>
            <a:ext cx="2582862" cy="25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66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Consecutive terms?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1995 in the case of </a:t>
            </a:r>
            <a:r>
              <a:rPr lang="en-US" i="1" dirty="0" smtClean="0"/>
              <a:t>U.S. Term Limits, Inc. v. </a:t>
            </a:r>
            <a:r>
              <a:rPr lang="en-US" i="1" dirty="0" err="1" smtClean="0"/>
              <a:t>Thorton</a:t>
            </a:r>
            <a:r>
              <a:rPr lang="en-US" dirty="0" smtClean="0"/>
              <a:t>, the Supreme Court held</a:t>
            </a:r>
          </a:p>
          <a:p>
            <a:r>
              <a:rPr lang="en-US" dirty="0" smtClean="0"/>
              <a:t>“ State-imposed restrictions…violate a third idea central to this basic principle: that the right to choose representatives belong not to the States, but to the people…The Congress of the United States, therefore, is not a confederation of nations in which separate sovereigns are represented by appointed delegates, but is instead a body composed of representatives of the people.” – Justice Stevens </a:t>
            </a:r>
          </a:p>
        </p:txBody>
      </p:sp>
    </p:spTree>
    <p:extLst>
      <p:ext uri="{BB962C8B-B14F-4D97-AF65-F5344CB8AC3E}">
        <p14:creationId xmlns:p14="http://schemas.microsoft.com/office/powerpoint/2010/main" val="22326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Salary and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As of January 2013, each member of Congress receives a yearly salary of </a:t>
            </a:r>
            <a:r>
              <a:rPr lang="en-US" b="1" dirty="0" smtClean="0"/>
              <a:t>$174,000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Members of Congress have offices in the Capitol building a receive an allowance to pay staff members. </a:t>
            </a:r>
          </a:p>
          <a:p>
            <a:r>
              <a:rPr lang="en-US" dirty="0" smtClean="0"/>
              <a:t>Members of Congress receive free trips to their home state, an allowance for local district offices, and a stationary allowance. </a:t>
            </a:r>
          </a:p>
          <a:p>
            <a:r>
              <a:rPr lang="en-US" dirty="0" smtClean="0"/>
              <a:t>They also have the franking privilege, meaning they mail item for free.</a:t>
            </a:r>
          </a:p>
        </p:txBody>
      </p:sp>
    </p:spTree>
    <p:extLst>
      <p:ext uri="{BB962C8B-B14F-4D97-AF65-F5344CB8AC3E}">
        <p14:creationId xmlns:p14="http://schemas.microsoft.com/office/powerpoint/2010/main" val="151733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compensation con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7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Salary and Benefits </a:t>
            </a:r>
            <a:br>
              <a:rPr lang="en-US" dirty="0" smtClean="0"/>
            </a:br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House Majority/Minority </a:t>
            </a:r>
            <a:r>
              <a:rPr lang="en-US" dirty="0" smtClean="0"/>
              <a:t>Leaders</a:t>
            </a:r>
            <a:r>
              <a:rPr lang="en-US" dirty="0"/>
              <a:t>: </a:t>
            </a:r>
            <a:r>
              <a:rPr lang="en-US" b="1" dirty="0"/>
              <a:t>$</a:t>
            </a:r>
            <a:r>
              <a:rPr lang="en-US" b="1" dirty="0" smtClean="0"/>
              <a:t>193,400</a:t>
            </a:r>
          </a:p>
          <a:p>
            <a:r>
              <a:rPr lang="en-US" dirty="0"/>
              <a:t>Speaker of the House: </a:t>
            </a:r>
            <a:r>
              <a:rPr lang="en-US" b="1" dirty="0"/>
              <a:t>$</a:t>
            </a:r>
            <a:r>
              <a:rPr lang="en-US" b="1" dirty="0" smtClean="0"/>
              <a:t>223,500</a:t>
            </a:r>
            <a:endParaRPr lang="en-US" b="1" dirty="0"/>
          </a:p>
          <a:p>
            <a:r>
              <a:rPr lang="en-US" dirty="0"/>
              <a:t>Cabinet members: </a:t>
            </a:r>
            <a:r>
              <a:rPr lang="en-US" b="1" dirty="0"/>
              <a:t>$199,700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90164"/>
            <a:ext cx="6553200" cy="369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00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conduct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Both houses of Congress have the right to decide who shall be seated as members. </a:t>
            </a:r>
          </a:p>
          <a:p>
            <a:pPr lvl="1"/>
            <a:r>
              <a:rPr lang="en-US" dirty="0" smtClean="0"/>
              <a:t>Sometimes members of the Senate or House questions the qualifications of a newly elected member of Congress. The member may not be seated until an investigation is made.</a:t>
            </a:r>
          </a:p>
          <a:p>
            <a:r>
              <a:rPr lang="en-US" dirty="0" smtClean="0"/>
              <a:t>The House and Senate have passed codes of conduct for their members. </a:t>
            </a:r>
          </a:p>
          <a:p>
            <a:r>
              <a:rPr lang="en-US" dirty="0"/>
              <a:t>If a member of Congress violates the code of conduct, the Constitution allows both chambers of Congress to discipline its members.</a:t>
            </a:r>
          </a:p>
          <a:p>
            <a:endParaRPr lang="en-US" dirty="0"/>
          </a:p>
        </p:txBody>
      </p:sp>
      <p:pic>
        <p:nvPicPr>
          <p:cNvPr id="8194" name="Picture 2" descr="Image result for ex post fac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028" y="4953000"/>
            <a:ext cx="191397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2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of conduct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“Each </a:t>
            </a:r>
            <a:r>
              <a:rPr lang="en-US" dirty="0"/>
              <a:t>House may determine the Rules of its Proceedings, punish its Members for disorderly </a:t>
            </a:r>
            <a:r>
              <a:rPr lang="en-US" dirty="0" smtClean="0"/>
              <a:t>Behavior, </a:t>
            </a:r>
            <a:r>
              <a:rPr lang="en-US" dirty="0"/>
              <a:t>and, with the Concurrence of two thirds, expel a </a:t>
            </a:r>
            <a:r>
              <a:rPr lang="en-US" dirty="0" smtClean="0"/>
              <a:t>Member” Article I, section 5, clause 2.</a:t>
            </a:r>
          </a:p>
          <a:p>
            <a:r>
              <a:rPr lang="en-US" dirty="0" smtClean="0"/>
              <a:t>A person accused of a serious offense might be expelled from office. </a:t>
            </a:r>
          </a:p>
          <a:p>
            <a:pPr lvl="1"/>
            <a:r>
              <a:rPr lang="en-US" dirty="0" smtClean="0"/>
              <a:t>Expulsion means that a person must give up his or her seat</a:t>
            </a:r>
          </a:p>
          <a:p>
            <a:pPr lvl="1"/>
            <a:r>
              <a:rPr lang="en-US" dirty="0" smtClean="0"/>
              <a:t>Expulsion requires a 2/3 vote of the senators or representatives</a:t>
            </a:r>
          </a:p>
          <a:p>
            <a:r>
              <a:rPr lang="en-US" dirty="0" smtClean="0"/>
              <a:t>Less serious offense may bring a vote of censure, or formal disapproval  </a:t>
            </a:r>
          </a:p>
          <a:p>
            <a:pPr lvl="1"/>
            <a:r>
              <a:rPr lang="en-US" dirty="0" smtClean="0"/>
              <a:t>A censured member must stand alone  at the front of the House or Senate and listen as the charges against him or her are 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Powers of congress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powers of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/>
          <a:lstStyle/>
          <a:p>
            <a:r>
              <a:rPr lang="en-US" dirty="0" smtClean="0"/>
              <a:t>Some of the powers of Congress have been expressly granted, or delegated by the Constitution.</a:t>
            </a:r>
          </a:p>
          <a:p>
            <a:pPr lvl="1"/>
            <a:r>
              <a:rPr lang="en-US" b="1" dirty="0" smtClean="0"/>
              <a:t>Express powers</a:t>
            </a:r>
            <a:r>
              <a:rPr lang="en-US" dirty="0" smtClean="0"/>
              <a:t>: Powers that Congress has that are specifically listed in the Constitution. </a:t>
            </a:r>
          </a:p>
          <a:p>
            <a:r>
              <a:rPr lang="en-US" dirty="0" smtClean="0"/>
              <a:t>Other powers are implied by the language of the Constitution. </a:t>
            </a:r>
          </a:p>
          <a:p>
            <a:pPr lvl="1"/>
            <a:r>
              <a:rPr lang="en-US" b="1" dirty="0" smtClean="0"/>
              <a:t>Implied powers</a:t>
            </a:r>
            <a:r>
              <a:rPr lang="en-US" dirty="0" smtClean="0"/>
              <a:t>: Congressional powers found under the Necessary and Proper Clause; these powers are not specifically written in the Constitution.</a:t>
            </a:r>
          </a:p>
        </p:txBody>
      </p:sp>
    </p:spTree>
    <p:extLst>
      <p:ext uri="{BB962C8B-B14F-4D97-AF65-F5344CB8AC3E}">
        <p14:creationId xmlns:p14="http://schemas.microsoft.com/office/powerpoint/2010/main" val="5117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difference between express and implied powers?</a:t>
            </a:r>
            <a:endParaRPr lang="en-US" dirty="0"/>
          </a:p>
        </p:txBody>
      </p:sp>
      <p:pic>
        <p:nvPicPr>
          <p:cNvPr id="4098" name="Picture 2" descr="Image result for defending the coun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65"/>
          <p:cNvPicPr preferRelativeResize="0">
            <a:picLocks noGrp="1"/>
          </p:cNvPicPr>
          <p:nvPr>
            <p:ph idx="1"/>
          </p:nvPr>
        </p:nvPicPr>
        <p:blipFill>
          <a:blip r:embed="rId2"/>
          <a:srcRect l="-11333" r="-11333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I, section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0"/>
            <a:ext cx="4038600" cy="491032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…Power </a:t>
            </a:r>
            <a:r>
              <a:rPr lang="en-US" dirty="0"/>
              <a:t>To lay and collect Taxes, </a:t>
            </a:r>
            <a:r>
              <a:rPr lang="en-US" dirty="0" smtClean="0"/>
              <a:t>Duties…provide </a:t>
            </a:r>
            <a:r>
              <a:rPr lang="en-US" dirty="0"/>
              <a:t>for the common </a:t>
            </a:r>
            <a:r>
              <a:rPr lang="en-US" dirty="0" smtClean="0"/>
              <a:t>Defense </a:t>
            </a:r>
            <a:r>
              <a:rPr lang="en-US" dirty="0"/>
              <a:t>and general </a:t>
            </a:r>
            <a:r>
              <a:rPr lang="en-US" dirty="0" smtClean="0"/>
              <a:t>Welfare…</a:t>
            </a:r>
          </a:p>
          <a:p>
            <a:r>
              <a:rPr lang="en-US" dirty="0"/>
              <a:t>To borrow Money on the credit of the United </a:t>
            </a:r>
            <a:r>
              <a:rPr lang="en-US" dirty="0" smtClean="0"/>
              <a:t>States</a:t>
            </a:r>
          </a:p>
          <a:p>
            <a:r>
              <a:rPr lang="en-US" dirty="0"/>
              <a:t>To regulate Commerce with foreign Nations, and among the several </a:t>
            </a:r>
            <a:r>
              <a:rPr lang="en-US" dirty="0" smtClean="0"/>
              <a:t>States…</a:t>
            </a:r>
          </a:p>
          <a:p>
            <a:r>
              <a:rPr lang="en-US" dirty="0"/>
              <a:t>To establish an uniform Rule of </a:t>
            </a:r>
            <a:r>
              <a:rPr lang="en-US" dirty="0" smtClean="0"/>
              <a:t>Naturalization</a:t>
            </a:r>
          </a:p>
          <a:p>
            <a:r>
              <a:rPr lang="en-US" dirty="0"/>
              <a:t>To coin </a:t>
            </a:r>
            <a:r>
              <a:rPr lang="en-US" dirty="0" smtClean="0"/>
              <a:t>Money</a:t>
            </a:r>
          </a:p>
          <a:p>
            <a:r>
              <a:rPr lang="en-US" dirty="0"/>
              <a:t>To provide for the Punishment of counterfeiting the Securities and current </a:t>
            </a:r>
            <a:r>
              <a:rPr lang="en-US" dirty="0" smtClean="0"/>
              <a:t>Coin</a:t>
            </a:r>
          </a:p>
          <a:p>
            <a:r>
              <a:rPr lang="en-US" dirty="0"/>
              <a:t>To establish Post </a:t>
            </a:r>
            <a:r>
              <a:rPr lang="en-US" dirty="0" smtClean="0"/>
              <a:t>Offices</a:t>
            </a:r>
          </a:p>
          <a:p>
            <a:r>
              <a:rPr lang="en-US" dirty="0"/>
              <a:t>To promote the Progress of Science and useful </a:t>
            </a:r>
            <a:r>
              <a:rPr lang="en-US" dirty="0" smtClean="0"/>
              <a:t>Arts…exclusive right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Constitute </a:t>
            </a:r>
            <a:r>
              <a:rPr lang="en-US" dirty="0"/>
              <a:t>Tribunals inferior to the supreme </a:t>
            </a:r>
            <a:r>
              <a:rPr lang="en-US" dirty="0" smtClean="0"/>
              <a:t>Court</a:t>
            </a:r>
          </a:p>
          <a:p>
            <a:r>
              <a:rPr lang="en-US" dirty="0"/>
              <a:t>To define and punish Piracies and </a:t>
            </a:r>
            <a:r>
              <a:rPr lang="en-US" dirty="0" smtClean="0"/>
              <a:t>Felonies… </a:t>
            </a:r>
            <a:r>
              <a:rPr lang="en-US" dirty="0"/>
              <a:t>on the high </a:t>
            </a:r>
            <a:r>
              <a:rPr lang="en-US" dirty="0" smtClean="0"/>
              <a:t>Seas</a:t>
            </a:r>
          </a:p>
          <a:p>
            <a:r>
              <a:rPr lang="en-US" dirty="0"/>
              <a:t>To declare </a:t>
            </a:r>
            <a:r>
              <a:rPr lang="en-US" dirty="0" smtClean="0"/>
              <a:t>War</a:t>
            </a:r>
          </a:p>
          <a:p>
            <a:r>
              <a:rPr lang="en-US" dirty="0"/>
              <a:t>To raise and support </a:t>
            </a:r>
            <a:r>
              <a:rPr lang="en-US" dirty="0" smtClean="0"/>
              <a:t>Armies</a:t>
            </a:r>
          </a:p>
          <a:p>
            <a:r>
              <a:rPr lang="en-US" dirty="0"/>
              <a:t>To provide and maintain a </a:t>
            </a:r>
            <a:r>
              <a:rPr lang="en-US" dirty="0" smtClean="0"/>
              <a:t>Navy</a:t>
            </a:r>
          </a:p>
          <a:p>
            <a:r>
              <a:rPr lang="en-US" dirty="0"/>
              <a:t>To make Rules for the Government and Regulation of the land and naval Forces</a:t>
            </a:r>
            <a:endParaRPr lang="en-US" dirty="0" smtClean="0"/>
          </a:p>
          <a:p>
            <a:r>
              <a:rPr lang="en-US" dirty="0"/>
              <a:t>To provide for calling forth the Militia to execute the Laws of the </a:t>
            </a:r>
            <a:r>
              <a:rPr lang="en-US" dirty="0" smtClean="0"/>
              <a:t>Union</a:t>
            </a:r>
          </a:p>
          <a:p>
            <a:r>
              <a:rPr lang="en-US" dirty="0"/>
              <a:t>To provide for organizing, arming, and disciplining, the </a:t>
            </a:r>
            <a:r>
              <a:rPr lang="en-US" dirty="0" smtClean="0"/>
              <a:t>Militia</a:t>
            </a:r>
          </a:p>
          <a:p>
            <a:r>
              <a:rPr lang="en-US" dirty="0"/>
              <a:t>To exercise exclusive </a:t>
            </a:r>
            <a:r>
              <a:rPr lang="en-US" dirty="0" smtClean="0"/>
              <a:t>Legislation…over the seat of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13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Delegated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Article I, Section 8, lists the powers delegated to Congress. These powers can be group into 5 categories. </a:t>
            </a:r>
          </a:p>
          <a:p>
            <a:pPr lvl="1"/>
            <a:r>
              <a:rPr lang="en-US" dirty="0" smtClean="0"/>
              <a:t>Financing Government</a:t>
            </a:r>
          </a:p>
          <a:p>
            <a:pPr lvl="1"/>
            <a:r>
              <a:rPr lang="en-US" dirty="0" smtClean="0"/>
              <a:t>Regulating and Encouraging American Trade and Industry</a:t>
            </a:r>
          </a:p>
          <a:p>
            <a:pPr lvl="1"/>
            <a:r>
              <a:rPr lang="en-US" dirty="0" smtClean="0"/>
              <a:t>Defending the Country</a:t>
            </a:r>
          </a:p>
          <a:p>
            <a:pPr lvl="1"/>
            <a:r>
              <a:rPr lang="en-US" dirty="0" smtClean="0"/>
              <a:t>Creating Lower Courts</a:t>
            </a:r>
          </a:p>
          <a:p>
            <a:pPr lvl="1"/>
            <a:r>
              <a:rPr lang="en-US" smtClean="0"/>
              <a:t>Providing </a:t>
            </a:r>
            <a:r>
              <a:rPr lang="en-US" dirty="0" smtClean="0"/>
              <a:t>for Growth</a:t>
            </a:r>
            <a:endParaRPr lang="en-US" dirty="0"/>
          </a:p>
        </p:txBody>
      </p:sp>
      <p:pic>
        <p:nvPicPr>
          <p:cNvPr id="3074" name="Picture 2" descr="Image result for financing gover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168" y="3657600"/>
            <a:ext cx="271183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9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Delegated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Financing Government</a:t>
            </a:r>
          </a:p>
          <a:p>
            <a:pPr lvl="1"/>
            <a:r>
              <a:rPr lang="en-US" dirty="0" smtClean="0"/>
              <a:t>Congress is granted the power to finance the federal government.</a:t>
            </a:r>
          </a:p>
          <a:p>
            <a:pPr lvl="1"/>
            <a:r>
              <a:rPr lang="en-US" dirty="0" smtClean="0"/>
              <a:t>In order to pay for government programs and defense, Congress has the authority to raise and collect taxes. </a:t>
            </a:r>
          </a:p>
          <a:p>
            <a:pPr lvl="1"/>
            <a:r>
              <a:rPr lang="en-US" dirty="0" smtClean="0"/>
              <a:t>Congress can borrow money on behalf of the United States</a:t>
            </a:r>
          </a:p>
          <a:p>
            <a:pPr lvl="1"/>
            <a:r>
              <a:rPr lang="en-US" dirty="0" smtClean="0"/>
              <a:t>Congress </a:t>
            </a:r>
            <a:r>
              <a:rPr lang="en-US" dirty="0"/>
              <a:t>can also mandate spending on specific items: legislatively directed spending, commonly known as "earmarks," specifies funds for a particular </a:t>
            </a:r>
            <a:r>
              <a:rPr lang="en-US" dirty="0" smtClean="0"/>
              <a:t>project.</a:t>
            </a:r>
          </a:p>
          <a:p>
            <a:r>
              <a:rPr lang="en-US" dirty="0" smtClean="0"/>
              <a:t>Regulating and Encouraging American Trade and Industry</a:t>
            </a:r>
          </a:p>
          <a:p>
            <a:pPr lvl="1"/>
            <a:r>
              <a:rPr lang="en-US" dirty="0" smtClean="0"/>
              <a:t>Congress helps with business by regulating trade with foreign countries and among the states.</a:t>
            </a:r>
          </a:p>
          <a:p>
            <a:pPr lvl="1"/>
            <a:r>
              <a:rPr lang="en-US" dirty="0" smtClean="0"/>
              <a:t> Congress passes laws that protect the rights of inventors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76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Delegated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Defending </a:t>
            </a:r>
            <a:r>
              <a:rPr lang="en-US" dirty="0"/>
              <a:t>the Country</a:t>
            </a:r>
          </a:p>
          <a:p>
            <a:pPr lvl="1"/>
            <a:r>
              <a:rPr lang="en-US" dirty="0"/>
              <a:t>Congress has the power to declare war </a:t>
            </a:r>
            <a:endParaRPr lang="en-US" dirty="0" smtClean="0"/>
          </a:p>
          <a:p>
            <a:pPr lvl="1"/>
            <a:r>
              <a:rPr lang="en-US" dirty="0" smtClean="0"/>
              <a:t>To raise and maintain </a:t>
            </a:r>
            <a:r>
              <a:rPr lang="en-US" dirty="0"/>
              <a:t>armed </a:t>
            </a:r>
            <a:r>
              <a:rPr lang="en-US" dirty="0" smtClean="0"/>
              <a:t>forces</a:t>
            </a:r>
          </a:p>
          <a:p>
            <a:r>
              <a:rPr lang="en-US" dirty="0" smtClean="0"/>
              <a:t>Creating </a:t>
            </a:r>
            <a:r>
              <a:rPr lang="en-US" dirty="0"/>
              <a:t>Lower </a:t>
            </a:r>
            <a:r>
              <a:rPr lang="en-US" dirty="0" smtClean="0"/>
              <a:t>Courts</a:t>
            </a:r>
          </a:p>
          <a:p>
            <a:pPr lvl="1"/>
            <a:r>
              <a:rPr lang="en-US" dirty="0" smtClean="0"/>
              <a:t>Congress has the power to pass certain laws. To ensure that these laws are upheld, Congress has set up a system of national courts</a:t>
            </a:r>
            <a:endParaRPr lang="en-US" dirty="0"/>
          </a:p>
          <a:p>
            <a:r>
              <a:rPr lang="en-US" dirty="0"/>
              <a:t>Providing for </a:t>
            </a:r>
            <a:r>
              <a:rPr lang="en-US" dirty="0" smtClean="0"/>
              <a:t>Growth</a:t>
            </a:r>
          </a:p>
          <a:p>
            <a:pPr lvl="1"/>
            <a:r>
              <a:rPr lang="en-US" dirty="0" smtClean="0"/>
              <a:t>Congress can pass laws to regulate immigration and naturalization.</a:t>
            </a:r>
          </a:p>
          <a:p>
            <a:pPr lvl="1"/>
            <a:r>
              <a:rPr lang="en-US" dirty="0" smtClean="0"/>
              <a:t>Congress is also given the power to govern the country’s territories and admit new states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AutoShape 2" descr="Image result for captain ame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static.srcdn.com/wp-content/uploads/Captain-America-Glamo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5400"/>
            <a:ext cx="3048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7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Implied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Constitution states that Congress has the power to “make all laws which shall be </a:t>
            </a:r>
            <a:r>
              <a:rPr lang="en-US" b="1" dirty="0" smtClean="0"/>
              <a:t>necessary and proper </a:t>
            </a:r>
            <a:r>
              <a:rPr lang="en-US" dirty="0" smtClean="0"/>
              <a:t>for carrying into execution the foregoing powers.” </a:t>
            </a:r>
          </a:p>
          <a:p>
            <a:r>
              <a:rPr lang="en-US" dirty="0" smtClean="0"/>
              <a:t>The powers Congress has exercised under this clause are called implied powers</a:t>
            </a:r>
          </a:p>
          <a:p>
            <a:pPr lvl="1"/>
            <a:r>
              <a:rPr lang="en-US" dirty="0" smtClean="0"/>
              <a:t>Congress established national military academies to train officers for the armed forces</a:t>
            </a:r>
          </a:p>
          <a:p>
            <a:pPr lvl="1"/>
            <a:r>
              <a:rPr lang="en-US" dirty="0" smtClean="0"/>
              <a:t>War Powers Resolution of 1973</a:t>
            </a:r>
          </a:p>
          <a:p>
            <a:pPr lvl="1"/>
            <a:r>
              <a:rPr lang="en-US" dirty="0" smtClean="0"/>
              <a:t>Civil and criminal penalties for failure to pay tax</a:t>
            </a:r>
          </a:p>
          <a:p>
            <a:pPr lvl="1"/>
            <a:r>
              <a:rPr lang="en-US" dirty="0" smtClean="0"/>
              <a:t>Federal Kidnapping Act</a:t>
            </a:r>
          </a:p>
          <a:p>
            <a:r>
              <a:rPr lang="en-US" dirty="0" smtClean="0"/>
              <a:t>The necessary and proper clause allows Congress to stretch delegated powers to cover many other areas.</a:t>
            </a:r>
          </a:p>
          <a:p>
            <a:pPr lvl="1"/>
            <a:r>
              <a:rPr lang="en-US" dirty="0" smtClean="0"/>
              <a:t>Elastic clause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2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86"/>
          <p:cNvPicPr preferRelativeResize="0">
            <a:picLocks noGrp="1"/>
          </p:cNvPicPr>
          <p:nvPr>
            <p:ph idx="1"/>
          </p:nvPr>
        </p:nvPicPr>
        <p:blipFill>
          <a:blip r:embed="rId2"/>
          <a:srcRect t="-31331" b="-31331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Constitution gives each house certain special powers. </a:t>
            </a:r>
          </a:p>
          <a:p>
            <a:r>
              <a:rPr lang="en-US" dirty="0" smtClean="0"/>
              <a:t>The House of Representatives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ust start all bills for raising revenue</a:t>
            </a:r>
          </a:p>
          <a:p>
            <a:pPr lvl="1"/>
            <a:r>
              <a:rPr lang="en-US" dirty="0" smtClean="0"/>
              <a:t>Sole power to impeach public officials</a:t>
            </a:r>
          </a:p>
          <a:p>
            <a:pPr lvl="1"/>
            <a:r>
              <a:rPr lang="en-US" dirty="0" smtClean="0"/>
              <a:t>Chooses the president if no candidate receives enough electoral votes</a:t>
            </a:r>
          </a:p>
          <a:p>
            <a:r>
              <a:rPr lang="en-US" dirty="0" smtClean="0"/>
              <a:t>Senate</a:t>
            </a:r>
          </a:p>
          <a:p>
            <a:pPr lvl="1"/>
            <a:r>
              <a:rPr lang="en-US" dirty="0" smtClean="0"/>
              <a:t>Holds impeachment trials</a:t>
            </a:r>
          </a:p>
          <a:p>
            <a:pPr lvl="1"/>
            <a:r>
              <a:rPr lang="en-US" dirty="0" smtClean="0"/>
              <a:t>Selects vice president if no candidate receives enough electoral votes</a:t>
            </a:r>
          </a:p>
          <a:p>
            <a:pPr lvl="1"/>
            <a:r>
              <a:rPr lang="en-US" dirty="0" smtClean="0"/>
              <a:t>All treaties with foreign nations must be approved by 2/3 vote</a:t>
            </a:r>
          </a:p>
          <a:p>
            <a:pPr lvl="1"/>
            <a:r>
              <a:rPr lang="en-US" dirty="0" smtClean="0"/>
              <a:t>Certain high officials appointed by president must be confirmed by Senate</a:t>
            </a:r>
          </a:p>
        </p:txBody>
      </p:sp>
    </p:spTree>
    <p:extLst>
      <p:ext uri="{BB962C8B-B14F-4D97-AF65-F5344CB8AC3E}">
        <p14:creationId xmlns:p14="http://schemas.microsoft.com/office/powerpoint/2010/main" val="27741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Impeachment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r>
              <a:rPr lang="en-US" dirty="0" smtClean="0"/>
              <a:t>Congress has the power to impeach federal officials charged with serious crimes and bring them to trial.</a:t>
            </a:r>
          </a:p>
          <a:p>
            <a:r>
              <a:rPr lang="en-US" dirty="0" smtClean="0"/>
              <a:t>To </a:t>
            </a:r>
            <a:r>
              <a:rPr lang="en-US" b="1" dirty="0" smtClean="0"/>
              <a:t>impeach</a:t>
            </a:r>
            <a:r>
              <a:rPr lang="en-US" dirty="0" smtClean="0"/>
              <a:t> is to charge a public official with wrongdoing.</a:t>
            </a:r>
          </a:p>
          <a:p>
            <a:r>
              <a:rPr lang="en-US" dirty="0" smtClean="0"/>
              <a:t>Each chamber has its own role in the process.</a:t>
            </a:r>
          </a:p>
          <a:p>
            <a:r>
              <a:rPr lang="en-US" dirty="0" smtClean="0"/>
              <a:t>Two Presidents have been impeached </a:t>
            </a:r>
          </a:p>
          <a:p>
            <a:pPr lvl="1"/>
            <a:r>
              <a:rPr lang="en-US" dirty="0" smtClean="0"/>
              <a:t>Andrew Johnson (1868) – acquitted by the Senate</a:t>
            </a:r>
          </a:p>
          <a:p>
            <a:pPr lvl="1"/>
            <a:r>
              <a:rPr lang="en-US" dirty="0" smtClean="0"/>
              <a:t>William Clinton (1998) – acquitted by the Senate </a:t>
            </a:r>
          </a:p>
          <a:p>
            <a:endParaRPr lang="en-US" dirty="0" smtClean="0"/>
          </a:p>
        </p:txBody>
      </p:sp>
      <p:pic>
        <p:nvPicPr>
          <p:cNvPr id="6146" name="Picture 2" descr="http://www.presidential-power.org/images/impeached-presid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91000"/>
            <a:ext cx="184796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6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Impeachment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r>
              <a:rPr lang="en-US" dirty="0" smtClean="0"/>
              <a:t>The charges against an accused offical must be drawn up in the House of Representatives. </a:t>
            </a:r>
          </a:p>
          <a:p>
            <a:pPr lvl="1"/>
            <a:r>
              <a:rPr lang="en-US" dirty="0" smtClean="0"/>
              <a:t>If a majority of the representatives vote in favor of the list of charges, the official is impeached or formally accused. The individual will then be put on trial</a:t>
            </a:r>
          </a:p>
          <a:p>
            <a:r>
              <a:rPr lang="en-US" dirty="0" smtClean="0"/>
              <a:t>The trial on the impeachment charges is held in the Senate.</a:t>
            </a:r>
          </a:p>
          <a:p>
            <a:pPr lvl="1"/>
            <a:r>
              <a:rPr lang="en-US" dirty="0" smtClean="0"/>
              <a:t>Vice president usually acts as the judge; if the president is impeached, chief justice presides over the trial</a:t>
            </a:r>
          </a:p>
          <a:p>
            <a:pPr lvl="1"/>
            <a:r>
              <a:rPr lang="en-US" dirty="0" smtClean="0"/>
              <a:t>2/3 of the Senate must find the official guilty before he or she can be dismissed from office. </a:t>
            </a:r>
          </a:p>
          <a:p>
            <a:pPr lvl="1"/>
            <a:r>
              <a:rPr lang="en-US" dirty="0" smtClean="0"/>
              <a:t>The Senate may also vote on whether to prohibit the president from holding future public office.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senate and the house of representatives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Members of congress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0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on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73563"/>
          </a:xfrm>
        </p:spPr>
        <p:txBody>
          <a:bodyPr/>
          <a:lstStyle/>
          <a:p>
            <a:r>
              <a:rPr lang="en-US" dirty="0" smtClean="0"/>
              <a:t>The Constitution places limits on powers granted to Congress. </a:t>
            </a:r>
          </a:p>
          <a:p>
            <a:r>
              <a:rPr lang="en-US" dirty="0" smtClean="0"/>
              <a:t>The 10</a:t>
            </a:r>
            <a:r>
              <a:rPr lang="en-US" baseline="30000" dirty="0" smtClean="0"/>
              <a:t>th</a:t>
            </a:r>
            <a:r>
              <a:rPr lang="en-US" dirty="0" smtClean="0"/>
              <a:t> Amendment reserves some powers for the state governments.</a:t>
            </a:r>
          </a:p>
          <a:p>
            <a:r>
              <a:rPr lang="en-US" dirty="0" smtClean="0"/>
              <a:t>These reserved powers include:</a:t>
            </a:r>
          </a:p>
          <a:p>
            <a:pPr lvl="1"/>
            <a:r>
              <a:rPr lang="en-US" dirty="0" smtClean="0"/>
              <a:t>State’s authority to regulate and conduct elections</a:t>
            </a:r>
          </a:p>
          <a:p>
            <a:pPr lvl="1"/>
            <a:r>
              <a:rPr lang="en-US" dirty="0" smtClean="0"/>
              <a:t>Create and administer schools</a:t>
            </a:r>
          </a:p>
          <a:p>
            <a:pPr lvl="1"/>
            <a:r>
              <a:rPr lang="en-US" dirty="0" smtClean="0"/>
              <a:t>Establish marriage laws</a:t>
            </a:r>
            <a:endParaRPr lang="en-US" dirty="0"/>
          </a:p>
        </p:txBody>
      </p:sp>
      <p:pic>
        <p:nvPicPr>
          <p:cNvPr id="9220" name="Picture 4" descr="Image result for reserved p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4114800"/>
            <a:ext cx="415698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00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Limits on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Constitution also specifically forbids Congress from:</a:t>
            </a:r>
          </a:p>
          <a:p>
            <a:pPr lvl="1"/>
            <a:r>
              <a:rPr lang="en-US" dirty="0" smtClean="0"/>
              <a:t>Passing ex post facto laws</a:t>
            </a:r>
          </a:p>
          <a:p>
            <a:pPr lvl="1"/>
            <a:r>
              <a:rPr lang="en-US" dirty="0" smtClean="0"/>
              <a:t>Passing bills of attainder</a:t>
            </a:r>
          </a:p>
          <a:p>
            <a:pPr lvl="1"/>
            <a:r>
              <a:rPr lang="en-US" dirty="0" smtClean="0"/>
              <a:t>Suspending the writ of habeas corpus</a:t>
            </a:r>
          </a:p>
          <a:p>
            <a:pPr lvl="1"/>
            <a:r>
              <a:rPr lang="en-US" dirty="0" smtClean="0"/>
              <a:t>Favoring trade of a state</a:t>
            </a:r>
          </a:p>
          <a:p>
            <a:pPr lvl="1"/>
            <a:r>
              <a:rPr lang="en-US" dirty="0" smtClean="0"/>
              <a:t>Granting titles of nobility</a:t>
            </a:r>
          </a:p>
          <a:p>
            <a:pPr lvl="1"/>
            <a:r>
              <a:rPr lang="en-US" dirty="0" smtClean="0"/>
              <a:t>Withdrawing money without a law</a:t>
            </a:r>
            <a:endParaRPr lang="en-US" dirty="0"/>
          </a:p>
        </p:txBody>
      </p:sp>
      <p:pic>
        <p:nvPicPr>
          <p:cNvPr id="7170" name="Picture 2" descr="Image result for forbidden pow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328" y="2209800"/>
            <a:ext cx="308967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98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Congress have too much power? Why or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congress is organized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and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r>
              <a:rPr lang="en-US" dirty="0" smtClean="0"/>
              <a:t>Under the </a:t>
            </a:r>
            <a:r>
              <a:rPr lang="en-US" b="1" dirty="0" smtClean="0"/>
              <a:t>20</a:t>
            </a:r>
            <a:r>
              <a:rPr lang="en-US" b="1" baseline="30000" dirty="0" smtClean="0"/>
              <a:t>th</a:t>
            </a:r>
            <a:r>
              <a:rPr lang="en-US" b="1" dirty="0" smtClean="0"/>
              <a:t> Amendment</a:t>
            </a:r>
            <a:r>
              <a:rPr lang="en-US" dirty="0" smtClean="0"/>
              <a:t>, a term of Congress begins at noon on January 3 of every odd numbered year. </a:t>
            </a:r>
          </a:p>
          <a:p>
            <a:pPr lvl="1"/>
            <a:r>
              <a:rPr lang="en-US" dirty="0" smtClean="0"/>
              <a:t>Changed from March 4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to January 3</a:t>
            </a:r>
            <a:r>
              <a:rPr lang="en-US" baseline="30000" dirty="0" smtClean="0"/>
              <a:t>rd</a:t>
            </a:r>
            <a:endParaRPr lang="en-US" dirty="0"/>
          </a:p>
          <a:p>
            <a:pPr lvl="1"/>
            <a:r>
              <a:rPr lang="en-US" dirty="0" smtClean="0"/>
              <a:t>Ratified in 1933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115th </a:t>
            </a:r>
            <a:r>
              <a:rPr lang="en-US" dirty="0"/>
              <a:t>Congress, began on January 3, </a:t>
            </a:r>
            <a:r>
              <a:rPr lang="en-US" dirty="0" smtClean="0"/>
              <a:t>2017, </a:t>
            </a:r>
            <a:r>
              <a:rPr lang="en-US" dirty="0"/>
              <a:t>and would end on January 3, </a:t>
            </a:r>
            <a:r>
              <a:rPr lang="en-US" dirty="0" smtClean="0"/>
              <a:t>2019</a:t>
            </a:r>
            <a:endParaRPr lang="en-US" dirty="0" smtClean="0"/>
          </a:p>
          <a:p>
            <a:r>
              <a:rPr lang="en-US" dirty="0" smtClean="0"/>
              <a:t>Each term of Congress is divided into two sessions, one for each year of the term. </a:t>
            </a:r>
          </a:p>
          <a:p>
            <a:r>
              <a:rPr lang="en-US" dirty="0" smtClean="0"/>
              <a:t>Each session begins on January 3 (unless Congress chooses another date).</a:t>
            </a:r>
          </a:p>
        </p:txBody>
      </p:sp>
      <p:pic>
        <p:nvPicPr>
          <p:cNvPr id="10242" name="Picture 2" descr="Image result for 20th amend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67999"/>
            <a:ext cx="1590675" cy="140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0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and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r>
              <a:rPr lang="en-US" dirty="0" smtClean="0"/>
              <a:t>When </a:t>
            </a:r>
            <a:r>
              <a:rPr lang="en-US" dirty="0"/>
              <a:t>Congress finishes its legislative work, both houses adjourn and the session is ended.</a:t>
            </a:r>
          </a:p>
          <a:p>
            <a:r>
              <a:rPr lang="en-US" dirty="0"/>
              <a:t>In unusual </a:t>
            </a:r>
            <a:r>
              <a:rPr lang="en-US" dirty="0" smtClean="0"/>
              <a:t>circumstances the president may call one or both houses back into a special session after they have adjourned.</a:t>
            </a:r>
          </a:p>
          <a:p>
            <a:r>
              <a:rPr lang="en-US" dirty="0" smtClean="0"/>
              <a:t>Although each house usually meets by itself to conduct business, the two houses occasionally meet together in what is called a joint session. </a:t>
            </a:r>
          </a:p>
          <a:p>
            <a:pPr marL="41148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6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Constitution has only three rules about how Congress should be organized.</a:t>
            </a:r>
          </a:p>
          <a:p>
            <a:pPr lvl="1"/>
            <a:r>
              <a:rPr lang="en-US" dirty="0" smtClean="0"/>
              <a:t>It directs the House of Representatives to select a presiding officer and other officers</a:t>
            </a:r>
          </a:p>
          <a:p>
            <a:pPr lvl="1"/>
            <a:r>
              <a:rPr lang="en-US" dirty="0" smtClean="0"/>
              <a:t>It names the vice president of the United States as the president of the Senate</a:t>
            </a:r>
          </a:p>
          <a:p>
            <a:pPr lvl="1"/>
            <a:r>
              <a:rPr lang="en-US" dirty="0" smtClean="0"/>
              <a:t>It calls for the selection of a senator to preside in the vice president’s absence. </a:t>
            </a:r>
          </a:p>
        </p:txBody>
      </p:sp>
    </p:spTree>
    <p:extLst>
      <p:ext uri="{BB962C8B-B14F-4D97-AF65-F5344CB8AC3E}">
        <p14:creationId xmlns:p14="http://schemas.microsoft.com/office/powerpoint/2010/main" val="52664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cau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Prior to the start of the congressional session, the parities meet in a caucus. </a:t>
            </a:r>
          </a:p>
          <a:p>
            <a:r>
              <a:rPr lang="en-US" dirty="0" smtClean="0"/>
              <a:t>Members of Congress will meet in caucuses to pursue common legislative objectives.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caucus</a:t>
            </a:r>
            <a:r>
              <a:rPr lang="en-US" dirty="0"/>
              <a:t> is an informal group of members who share similar legislative or policy interests.</a:t>
            </a:r>
          </a:p>
          <a:p>
            <a:pPr lvl="1"/>
            <a:r>
              <a:rPr lang="en-US" dirty="0" smtClean="0"/>
              <a:t>Numerous </a:t>
            </a:r>
            <a:r>
              <a:rPr lang="en-US" dirty="0"/>
              <a:t>congressional caucuses have been organized, ranging from the large Party Conferences to smaller caucuses for </a:t>
            </a:r>
            <a:r>
              <a:rPr lang="en-US" dirty="0" smtClean="0"/>
              <a:t>varying causes.</a:t>
            </a:r>
          </a:p>
          <a:p>
            <a:r>
              <a:rPr lang="en-US" dirty="0" smtClean="0"/>
              <a:t>The </a:t>
            </a:r>
            <a:r>
              <a:rPr lang="en-US" dirty="0"/>
              <a:t>political party with the most members in each house is the </a:t>
            </a:r>
            <a:r>
              <a:rPr lang="en-US" b="1" dirty="0"/>
              <a:t>majority party</a:t>
            </a:r>
            <a:r>
              <a:rPr lang="en-US" dirty="0"/>
              <a:t>; the political party that has the fewest members is the </a:t>
            </a:r>
            <a:r>
              <a:rPr lang="en-US" b="1" dirty="0"/>
              <a:t>minority party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1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the senate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r>
              <a:rPr lang="en-US" dirty="0" smtClean="0"/>
              <a:t>“The </a:t>
            </a:r>
            <a:r>
              <a:rPr lang="en-US" dirty="0"/>
              <a:t>Vice President of the United States shall be President of the Senate, but shall have no Vote, unless they be equally </a:t>
            </a:r>
            <a:r>
              <a:rPr lang="en-US" dirty="0" smtClean="0"/>
              <a:t>divided” Article I, Section 3</a:t>
            </a:r>
          </a:p>
          <a:p>
            <a:r>
              <a:rPr lang="en-US" dirty="0" smtClean="0"/>
              <a:t>The President of the Senate is the vice president</a:t>
            </a:r>
          </a:p>
          <a:p>
            <a:r>
              <a:rPr lang="en-US" dirty="0"/>
              <a:t>T</a:t>
            </a:r>
            <a:r>
              <a:rPr lang="en-US" dirty="0" smtClean="0"/>
              <a:t>he vice president of the United States does not usually preside over the daily meetings of the Senate.</a:t>
            </a:r>
          </a:p>
          <a:p>
            <a:r>
              <a:rPr lang="en-US" dirty="0" smtClean="0"/>
              <a:t>Instead, the majority party elects one of its members to be the president pro tempore.</a:t>
            </a:r>
          </a:p>
        </p:txBody>
      </p:sp>
    </p:spTree>
    <p:extLst>
      <p:ext uri="{BB962C8B-B14F-4D97-AF65-F5344CB8AC3E}">
        <p14:creationId xmlns:p14="http://schemas.microsoft.com/office/powerpoint/2010/main" val="3239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the 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person who presides over the House when it is in session is the </a:t>
            </a:r>
            <a:r>
              <a:rPr lang="en-US" b="1" dirty="0" smtClean="0"/>
              <a:t>Speaker of the House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Speaker exerts power over the legislative process</a:t>
            </a:r>
          </a:p>
          <a:p>
            <a:pPr lvl="1"/>
            <a:r>
              <a:rPr lang="en-US" dirty="0" smtClean="0"/>
              <a:t>Determines when bills will be debated and voted on</a:t>
            </a:r>
          </a:p>
          <a:p>
            <a:pPr lvl="1"/>
            <a:r>
              <a:rPr lang="en-US" dirty="0" smtClean="0"/>
              <a:t>Appoints members of committees </a:t>
            </a:r>
          </a:p>
          <a:p>
            <a:pPr lvl="1"/>
            <a:r>
              <a:rPr lang="en-US" dirty="0" smtClean="0"/>
              <a:t>Determines which legislation is assigned to each committee</a:t>
            </a:r>
          </a:p>
          <a:p>
            <a:r>
              <a:rPr lang="en-US" dirty="0" smtClean="0"/>
              <a:t>Other duties include </a:t>
            </a:r>
            <a:r>
              <a:rPr lang="en-US" dirty="0"/>
              <a:t>administering the oath of office to Members, calling the House to order</a:t>
            </a:r>
            <a:r>
              <a:rPr lang="en-US" dirty="0" smtClean="0"/>
              <a:t>, and </a:t>
            </a:r>
            <a:r>
              <a:rPr lang="en-US" dirty="0"/>
              <a:t>recognizing members to speak on the House </a:t>
            </a:r>
            <a:r>
              <a:rPr lang="en-US" dirty="0" smtClean="0"/>
              <a:t>floor.</a:t>
            </a:r>
          </a:p>
          <a:p>
            <a:r>
              <a:rPr lang="en-US" dirty="0" smtClean="0"/>
              <a:t>The Speaker is generally chosen by the majority party from its most senior members.</a:t>
            </a:r>
          </a:p>
          <a:p>
            <a:r>
              <a:rPr lang="en-US" dirty="0" smtClean="0"/>
              <a:t>When political ideology of the President and Speaker differ, the Speaker’s public role tends to increase.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3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houses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Congress is the law making body of the federal government.</a:t>
            </a:r>
          </a:p>
          <a:p>
            <a:r>
              <a:rPr lang="en-US" dirty="0" smtClean="0"/>
              <a:t>Article I, Section 1</a:t>
            </a:r>
          </a:p>
          <a:p>
            <a:pPr lvl="1"/>
            <a:r>
              <a:rPr lang="en-US" dirty="0" smtClean="0"/>
              <a:t>“All </a:t>
            </a:r>
            <a:r>
              <a:rPr lang="en-US" dirty="0"/>
              <a:t>legislative Powers herein granted shall be vested in a Congress of the United States, which shall consist of a Senate and House of Representatives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A bicameral legislature was created to ensure that both large states and small states were fairly represented. </a:t>
            </a:r>
            <a:endParaRPr lang="en-US" dirty="0"/>
          </a:p>
        </p:txBody>
      </p:sp>
      <p:sp>
        <p:nvSpPr>
          <p:cNvPr id="4" name="AutoShape 2" descr="Image result for bicameral legisla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bicameral legislat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6" name="Picture 6" descr="https://media1.britannica.com/eb-media/26/126426-004-BBCB58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73583"/>
            <a:ext cx="4857750" cy="208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7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here are also similarities between the organization of each chamber.</a:t>
            </a:r>
          </a:p>
          <a:p>
            <a:r>
              <a:rPr lang="en-US" dirty="0" smtClean="0"/>
              <a:t>Both the House and Senate have floor leaders, the majority leaders and minority leaders. </a:t>
            </a:r>
          </a:p>
          <a:p>
            <a:r>
              <a:rPr lang="en-US" dirty="0" smtClean="0"/>
              <a:t>The floor leaders are assisted by the party whips.</a:t>
            </a:r>
          </a:p>
          <a:p>
            <a:pPr lvl="1"/>
            <a:r>
              <a:rPr lang="en-US" b="1" dirty="0" smtClean="0"/>
              <a:t>Whip</a:t>
            </a:r>
            <a:r>
              <a:rPr lang="en-US" dirty="0" smtClean="0"/>
              <a:t>: an official in a political party whose job it is to count </a:t>
            </a:r>
            <a:r>
              <a:rPr lang="en-US" dirty="0"/>
              <a:t>votes, encourage party loyalty, and ensure party’s members are present for </a:t>
            </a:r>
            <a:r>
              <a:rPr lang="en-US" dirty="0" smtClean="0"/>
              <a:t>votes</a:t>
            </a:r>
          </a:p>
          <a:p>
            <a:r>
              <a:rPr lang="en-US" dirty="0" smtClean="0"/>
              <a:t>Floor leaders and whips are selected elected by their respective parties in closed door caucuses. </a:t>
            </a:r>
          </a:p>
        </p:txBody>
      </p:sp>
    </p:spTree>
    <p:extLst>
      <p:ext uri="{BB962C8B-B14F-4D97-AF65-F5344CB8AC3E}">
        <p14:creationId xmlns:p14="http://schemas.microsoft.com/office/powerpoint/2010/main" val="4213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images.slideplayer.com/27/9190070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9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Each </a:t>
            </a:r>
            <a:r>
              <a:rPr lang="en-US" dirty="0" smtClean="0"/>
              <a:t>chamber also contains committees. </a:t>
            </a:r>
          </a:p>
          <a:p>
            <a:pPr lvl="1"/>
            <a:r>
              <a:rPr lang="en-US" dirty="0" smtClean="0"/>
              <a:t>Standing committees – permanent committees</a:t>
            </a:r>
          </a:p>
          <a:p>
            <a:pPr lvl="2"/>
            <a:r>
              <a:rPr lang="en-US" dirty="0" smtClean="0"/>
              <a:t>Ex: appropriations </a:t>
            </a:r>
          </a:p>
          <a:p>
            <a:pPr lvl="1"/>
            <a:r>
              <a:rPr lang="en-US" dirty="0" smtClean="0"/>
              <a:t>Special committees – established for a specific purpose </a:t>
            </a:r>
          </a:p>
          <a:p>
            <a:pPr lvl="2"/>
            <a:r>
              <a:rPr lang="en-US" dirty="0" smtClean="0"/>
              <a:t>Ex: Senate special committee on aging </a:t>
            </a:r>
          </a:p>
          <a:p>
            <a:pPr lvl="1"/>
            <a:r>
              <a:rPr lang="en-US" dirty="0" smtClean="0"/>
              <a:t>Joint committees – permanent committees that include members of both chambers</a:t>
            </a:r>
          </a:p>
          <a:p>
            <a:pPr lvl="2"/>
            <a:r>
              <a:rPr lang="en-US" dirty="0" smtClean="0"/>
              <a:t>Ex: Joint Committee on Printing</a:t>
            </a:r>
          </a:p>
          <a:p>
            <a:r>
              <a:rPr lang="en-US" dirty="0" smtClean="0"/>
              <a:t>The role of the committee is to investigate and hold hearings on bills.</a:t>
            </a:r>
          </a:p>
          <a:p>
            <a:r>
              <a:rPr lang="en-US" dirty="0" smtClean="0"/>
              <a:t>Each </a:t>
            </a:r>
            <a:r>
              <a:rPr lang="en-US" dirty="0"/>
              <a:t>committee has one or more subcommittees that may consider legislation before it is take up by the full </a:t>
            </a:r>
            <a:r>
              <a:rPr lang="en-US" dirty="0" smtClean="0"/>
              <a:t>committee.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6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Image result for congressional committ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6927"/>
            <a:ext cx="5943600" cy="68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22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congressional committe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76200"/>
            <a:ext cx="161290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After each </a:t>
            </a:r>
            <a:r>
              <a:rPr lang="en-US" dirty="0" smtClean="0"/>
              <a:t>congressional election, political </a:t>
            </a:r>
            <a:r>
              <a:rPr lang="en-US" dirty="0"/>
              <a:t>parties assign newly elected Representatives and Senators to standing </a:t>
            </a:r>
            <a:r>
              <a:rPr lang="en-US" dirty="0" smtClean="0"/>
              <a:t>committees.</a:t>
            </a:r>
          </a:p>
          <a:p>
            <a:pPr lvl="1"/>
            <a:r>
              <a:rPr lang="en-US" dirty="0" smtClean="0"/>
              <a:t>Appointments are made by steering committee of the party</a:t>
            </a:r>
          </a:p>
          <a:p>
            <a:r>
              <a:rPr lang="en-US" dirty="0" smtClean="0"/>
              <a:t>Each committee and subcommittee has a chairperson and ranking minority member.</a:t>
            </a:r>
          </a:p>
          <a:p>
            <a:r>
              <a:rPr lang="en-US" dirty="0" smtClean="0"/>
              <a:t>The most important factor for committee and chairperson assignments is seniority. </a:t>
            </a:r>
          </a:p>
          <a:p>
            <a:pPr lvl="1"/>
            <a:r>
              <a:rPr lang="en-US" b="1" dirty="0" smtClean="0"/>
              <a:t>Seniority</a:t>
            </a:r>
            <a:r>
              <a:rPr lang="en-US" dirty="0" smtClean="0"/>
              <a:t>: a privileged position earned by longer service</a:t>
            </a:r>
          </a:p>
          <a:p>
            <a:r>
              <a:rPr lang="en-US" dirty="0" smtClean="0"/>
              <a:t>The committee chairperson has the duty of </a:t>
            </a:r>
            <a:r>
              <a:rPr lang="en-US" dirty="0"/>
              <a:t>scheduling hearings, hiring staff, appointing subcommittees, and managing committee bills when they are brought before the full House</a:t>
            </a:r>
          </a:p>
        </p:txBody>
      </p:sp>
    </p:spTree>
    <p:extLst>
      <p:ext uri="{BB962C8B-B14F-4D97-AF65-F5344CB8AC3E}">
        <p14:creationId xmlns:p14="http://schemas.microsoft.com/office/powerpoint/2010/main" val="3977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Speaker of the House</a:t>
            </a:r>
          </a:p>
          <a:p>
            <a:r>
              <a:rPr lang="en-US" dirty="0" smtClean="0"/>
              <a:t>House majority and minority leader</a:t>
            </a:r>
          </a:p>
          <a:p>
            <a:r>
              <a:rPr lang="en-US" dirty="0" smtClean="0"/>
              <a:t>House majority and minority whip</a:t>
            </a:r>
          </a:p>
          <a:p>
            <a:r>
              <a:rPr lang="en-US" dirty="0" smtClean="0"/>
              <a:t>President of the Senate</a:t>
            </a:r>
          </a:p>
          <a:p>
            <a:r>
              <a:rPr lang="en-US" dirty="0" smtClean="0"/>
              <a:t>President Pro Tempore </a:t>
            </a:r>
          </a:p>
          <a:p>
            <a:r>
              <a:rPr lang="en-US" dirty="0" smtClean="0"/>
              <a:t>Senate majority and minority leader</a:t>
            </a:r>
          </a:p>
          <a:p>
            <a:r>
              <a:rPr lang="en-US" dirty="0" smtClean="0"/>
              <a:t>Senate majority and minority leader</a:t>
            </a:r>
          </a:p>
          <a:p>
            <a:r>
              <a:rPr lang="en-US" dirty="0" smtClean="0"/>
              <a:t>Standing committee of House and Senate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1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 of the house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“The </a:t>
            </a:r>
            <a:r>
              <a:rPr lang="en-US" sz="2400" dirty="0"/>
              <a:t>House of Representatives shall </a:t>
            </a:r>
            <a:r>
              <a:rPr lang="en-US" sz="2400" dirty="0" smtClean="0"/>
              <a:t>choose </a:t>
            </a:r>
            <a:r>
              <a:rPr lang="en-US" sz="2400" dirty="0"/>
              <a:t>their Speaker and other </a:t>
            </a:r>
            <a:r>
              <a:rPr lang="en-US" sz="2400" dirty="0" smtClean="0"/>
              <a:t>Officers” Article I, section 2</a:t>
            </a:r>
          </a:p>
          <a:p>
            <a:r>
              <a:rPr lang="en-US" sz="2400" dirty="0" smtClean="0"/>
              <a:t>Paul Ryan</a:t>
            </a:r>
          </a:p>
          <a:p>
            <a:r>
              <a:rPr lang="en-US" sz="2400" dirty="0" smtClean="0"/>
              <a:t>Second in line of presidential succession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306195"/>
            <a:ext cx="4038600" cy="323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5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House of representatives floor leaders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Majority Leader – Kevin McCarthy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000" dirty="0" smtClean="0"/>
              <a:t>Minority Leader – Nancy Pelosi </a:t>
            </a:r>
            <a:endParaRPr lang="en-US" sz="2000" dirty="0"/>
          </a:p>
        </p:txBody>
      </p:sp>
      <p:pic>
        <p:nvPicPr>
          <p:cNvPr id="8" name="Content Placeholder 7" descr="165px-Speaker_Nancy_Pelosi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66" r="-32366"/>
          <a:stretch>
            <a:fillRect/>
          </a:stretch>
        </p:blipFill>
        <p:spPr/>
      </p:pic>
      <p:pic>
        <p:nvPicPr>
          <p:cNvPr id="1026" name="Picture 2" descr="http://upload.wikimedia.org/wikipedia/commons/c/c2/Kevin_McCarth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2895600" cy="41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1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Whips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n-US" sz="2000" dirty="0" smtClean="0"/>
              <a:t>Majority Whip – Steve </a:t>
            </a:r>
            <a:r>
              <a:rPr lang="en-US" sz="2000" dirty="0" err="1" smtClean="0"/>
              <a:t>Scalise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000" dirty="0" smtClean="0"/>
              <a:t>Minority Whip – </a:t>
            </a:r>
            <a:r>
              <a:rPr lang="en-US" sz="2000" dirty="0" err="1" smtClean="0"/>
              <a:t>Steny</a:t>
            </a:r>
            <a:r>
              <a:rPr lang="en-US" sz="2000" dirty="0" smtClean="0"/>
              <a:t> Hoyer</a:t>
            </a:r>
            <a:endParaRPr lang="en-US" sz="2000" dirty="0"/>
          </a:p>
        </p:txBody>
      </p:sp>
      <p:pic>
        <p:nvPicPr>
          <p:cNvPr id="8" name="Content Placeholder 7" descr="165px-Steny_Hoyer,_official_photo_as_Whip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66" r="-32366"/>
          <a:stretch>
            <a:fillRect/>
          </a:stretch>
        </p:blipFill>
        <p:spPr/>
      </p:pic>
      <p:pic>
        <p:nvPicPr>
          <p:cNvPr id="2050" name="Picture 2" descr="http://upload.wikimedia.org/wikipedia/commons/1/12/Steve_Scali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66975"/>
            <a:ext cx="274838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1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of senate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2"/>
          </a:xfrm>
        </p:spPr>
        <p:txBody>
          <a:bodyPr/>
          <a:lstStyle/>
          <a:p>
            <a:r>
              <a:rPr lang="en-US" dirty="0" smtClean="0"/>
              <a:t>Article 1, Section 3, Clause 4: The Vice President shall be President of the Senate.</a:t>
            </a:r>
          </a:p>
          <a:p>
            <a:r>
              <a:rPr lang="en-US" dirty="0"/>
              <a:t>Mike </a:t>
            </a:r>
            <a:r>
              <a:rPr lang="en-US" dirty="0" smtClean="0"/>
              <a:t>Pence</a:t>
            </a:r>
          </a:p>
          <a:p>
            <a:r>
              <a:rPr lang="en-US" dirty="0" smtClean="0"/>
              <a:t>First </a:t>
            </a:r>
            <a:r>
              <a:rPr lang="en-US" dirty="0" smtClean="0"/>
              <a:t>in line of presidential succession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mike p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276600" cy="492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8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of representatives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number of representatives each state can elect to the House is based on the state’s population.</a:t>
            </a:r>
          </a:p>
          <a:p>
            <a:pPr lvl="1"/>
            <a:r>
              <a:rPr lang="en-US" sz="2400" dirty="0" smtClean="0"/>
              <a:t>Census determines how representatives will be distributed</a:t>
            </a:r>
          </a:p>
          <a:p>
            <a:r>
              <a:rPr lang="en-US" dirty="0" smtClean="0"/>
              <a:t>Each state is entitled to at least one representative.</a:t>
            </a:r>
          </a:p>
          <a:p>
            <a:pPr lvl="1"/>
            <a:r>
              <a:rPr lang="en-US" sz="2400" dirty="0" smtClean="0"/>
              <a:t>DC, Guam, and the Virgin Islands each have one nonvoting delegate in the House.</a:t>
            </a:r>
          </a:p>
          <a:p>
            <a:r>
              <a:rPr lang="en-US" dirty="0" smtClean="0"/>
              <a:t>The house has </a:t>
            </a:r>
            <a:r>
              <a:rPr lang="en-US" b="1" dirty="0" smtClean="0"/>
              <a:t>435 members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All representatives are elected for </a:t>
            </a:r>
            <a:r>
              <a:rPr lang="en-US" b="1" dirty="0" smtClean="0"/>
              <a:t>2</a:t>
            </a:r>
            <a:r>
              <a:rPr lang="en-US" dirty="0" smtClean="0"/>
              <a:t> year terms.</a:t>
            </a:r>
          </a:p>
          <a:p>
            <a:r>
              <a:rPr lang="en-US" dirty="0"/>
              <a:t>Elections for members of the House of Representatives are held in </a:t>
            </a:r>
            <a:r>
              <a:rPr lang="en-US" b="1" dirty="0"/>
              <a:t>November</a:t>
            </a:r>
            <a:r>
              <a:rPr lang="en-US" dirty="0"/>
              <a:t> of each </a:t>
            </a:r>
            <a:r>
              <a:rPr lang="en-US" b="1" dirty="0"/>
              <a:t>even-numbered </a:t>
            </a:r>
            <a:r>
              <a:rPr lang="en-US" dirty="0"/>
              <a:t>year.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9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pro tempore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2"/>
          </a:xfrm>
        </p:spPr>
        <p:txBody>
          <a:bodyPr/>
          <a:lstStyle/>
          <a:p>
            <a:r>
              <a:rPr lang="en-US" dirty="0" smtClean="0"/>
              <a:t>Article I, Section 3, Clause 5: “The Senate shall choose their other officers, and also a president pro tempore.”</a:t>
            </a:r>
          </a:p>
          <a:p>
            <a:r>
              <a:rPr lang="en-US" dirty="0"/>
              <a:t>Orrin Hatch</a:t>
            </a:r>
          </a:p>
          <a:p>
            <a:r>
              <a:rPr lang="en-US" dirty="0" smtClean="0"/>
              <a:t>Third in line of presidential succession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43" y="2133600"/>
            <a:ext cx="267557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47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Senate floor leaders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Minority Leader – Harry Reid</a:t>
            </a:r>
            <a:endParaRPr lang="en-US" sz="2000" dirty="0"/>
          </a:p>
        </p:txBody>
      </p:sp>
      <p:pic>
        <p:nvPicPr>
          <p:cNvPr id="7" name="Content Placeholder 6" descr="165px-Harry_Reid_official_portrait_2009_crop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42" r="-22042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dirty="0" smtClean="0"/>
              <a:t>Majority Leader – Mitch McConnel</a:t>
            </a:r>
            <a:r>
              <a:rPr lang="en-US" sz="1800" dirty="0"/>
              <a:t>l</a:t>
            </a:r>
          </a:p>
        </p:txBody>
      </p:sp>
      <p:pic>
        <p:nvPicPr>
          <p:cNvPr id="8" name="Content Placeholder 7" descr="165px-Mitch_McConnell_official_portrait_112th_Congress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13" r="-194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53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Senate whips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Minority Whip – Dick Durbin</a:t>
            </a:r>
            <a:endParaRPr lang="en-US" dirty="0"/>
          </a:p>
        </p:txBody>
      </p:sp>
      <p:pic>
        <p:nvPicPr>
          <p:cNvPr id="8" name="Content Placeholder 7" descr="165px-Richard_Durbin_official_photo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38" r="-23038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Majority Whip – John </a:t>
            </a:r>
            <a:r>
              <a:rPr lang="en-US" dirty="0" err="1" smtClean="0"/>
              <a:t>Cornyn</a:t>
            </a:r>
            <a:endParaRPr lang="en-US" dirty="0"/>
          </a:p>
        </p:txBody>
      </p:sp>
      <p:pic>
        <p:nvPicPr>
          <p:cNvPr id="7" name="Content Placeholder 6" descr="165px-John_Cornyn_official_portrait,_2009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13" r="-194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23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00px-113USHouseStructure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789" b="-20789"/>
          <a:stretch>
            <a:fillRect/>
          </a:stretch>
        </p:blipFill>
        <p:spPr>
          <a:xfrm>
            <a:off x="457200" y="609600"/>
            <a:ext cx="8229600" cy="6019800"/>
          </a:xfrm>
        </p:spPr>
      </p:pic>
    </p:spTree>
    <p:extLst>
      <p:ext uri="{BB962C8B-B14F-4D97-AF65-F5344CB8AC3E}">
        <p14:creationId xmlns:p14="http://schemas.microsoft.com/office/powerpoint/2010/main" val="38549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img.timeinc.net/time/2012/graphics/house_1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392" y="0"/>
            <a:ext cx="6236208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0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order to be eligible to run for the House of Representatives, there are certain qualifications that must be met.</a:t>
            </a:r>
          </a:p>
          <a:p>
            <a:pPr lvl="1"/>
            <a:r>
              <a:rPr lang="en-US" dirty="0" smtClean="0"/>
              <a:t>25 years of age</a:t>
            </a:r>
          </a:p>
          <a:p>
            <a:pPr lvl="1"/>
            <a:r>
              <a:rPr lang="en-US" dirty="0" smtClean="0"/>
              <a:t>US citizen for at least 7 years</a:t>
            </a:r>
          </a:p>
          <a:p>
            <a:pPr lvl="1"/>
            <a:r>
              <a:rPr lang="en-US" dirty="0" smtClean="0"/>
              <a:t>Reside in state where elected</a:t>
            </a:r>
          </a:p>
          <a:p>
            <a:r>
              <a:rPr lang="en-US" dirty="0" smtClean="0"/>
              <a:t>Members must also agree </a:t>
            </a:r>
            <a:r>
              <a:rPr lang="en-US" dirty="0"/>
              <a:t>to uphold a code of conduct in order to be eligible to hold office</a:t>
            </a:r>
          </a:p>
        </p:txBody>
      </p:sp>
      <p:sp>
        <p:nvSpPr>
          <p:cNvPr id="4" name="AutoShape 2" descr="Image result for house of representatives qualific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house of representatives qualificati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upload.wikimedia.org/wikipedia/commons/thumb/1/1a/Seal_of_the_United_States_House_of_Representatives.svg/2000px-Seal_of_the_United_States_House_of_Representative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255" y="312738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68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senate is smaller than the House of Representatives with only 100 members.</a:t>
            </a:r>
          </a:p>
          <a:p>
            <a:pPr lvl="1"/>
            <a:r>
              <a:rPr lang="en-US" dirty="0" smtClean="0"/>
              <a:t>Each state is represented by 2 senators, regardless of population.</a:t>
            </a:r>
          </a:p>
          <a:p>
            <a:r>
              <a:rPr lang="en-US" dirty="0" smtClean="0"/>
              <a:t>Senators are elected to Congress for 6 year terms.</a:t>
            </a:r>
          </a:p>
          <a:p>
            <a:r>
              <a:rPr lang="en-US" dirty="0" smtClean="0"/>
              <a:t>Elections are held in November of each even-numbered year. </a:t>
            </a:r>
          </a:p>
          <a:p>
            <a:pPr lvl="1"/>
            <a:r>
              <a:rPr lang="en-US" dirty="0" smtClean="0"/>
              <a:t>Only 1/3 of the Senate’s membership comes up for election every two years.</a:t>
            </a:r>
          </a:p>
          <a:p>
            <a:pPr lvl="1"/>
            <a:r>
              <a:rPr lang="en-US" dirty="0" smtClean="0"/>
              <a:t>This ensures that at least 2/3 of senators have prior experience </a:t>
            </a:r>
          </a:p>
        </p:txBody>
      </p:sp>
    </p:spTree>
    <p:extLst>
      <p:ext uri="{BB962C8B-B14F-4D97-AF65-F5344CB8AC3E}">
        <p14:creationId xmlns:p14="http://schemas.microsoft.com/office/powerpoint/2010/main" val="29743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27967</TotalTime>
  <Words>2487</Words>
  <Application>Microsoft Office PowerPoint</Application>
  <PresentationFormat>On-screen Show (4:3)</PresentationFormat>
  <Paragraphs>258</Paragraphs>
  <Slides>52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Apothecary</vt:lpstr>
      <vt:lpstr>Legislative branch</vt:lpstr>
      <vt:lpstr>Bellwork</vt:lpstr>
      <vt:lpstr>The senate and the house of representatives</vt:lpstr>
      <vt:lpstr>Two houses</vt:lpstr>
      <vt:lpstr>House of representatives</vt:lpstr>
      <vt:lpstr>PowerPoint Presentation</vt:lpstr>
      <vt:lpstr>PowerPoint Presentation</vt:lpstr>
      <vt:lpstr>Qualifications </vt:lpstr>
      <vt:lpstr>The senate</vt:lpstr>
      <vt:lpstr>PowerPoint Presentation</vt:lpstr>
      <vt:lpstr>Qualifications </vt:lpstr>
      <vt:lpstr>Consecutive terms?</vt:lpstr>
      <vt:lpstr>Salary and benefits</vt:lpstr>
      <vt:lpstr>PowerPoint Presentation</vt:lpstr>
      <vt:lpstr>Salary and Benefits  Leadership</vt:lpstr>
      <vt:lpstr>Rules of conduct</vt:lpstr>
      <vt:lpstr>Code of conduct</vt:lpstr>
      <vt:lpstr>Powers of congress</vt:lpstr>
      <vt:lpstr>The powers of congress</vt:lpstr>
      <vt:lpstr>PowerPoint Presentation</vt:lpstr>
      <vt:lpstr>Article I, section 8</vt:lpstr>
      <vt:lpstr>Delegated powers</vt:lpstr>
      <vt:lpstr>Delegated powers</vt:lpstr>
      <vt:lpstr>Delegated powers</vt:lpstr>
      <vt:lpstr>Implied powers</vt:lpstr>
      <vt:lpstr>PowerPoint Presentation</vt:lpstr>
      <vt:lpstr>Special powers</vt:lpstr>
      <vt:lpstr>Impeachment power</vt:lpstr>
      <vt:lpstr>Impeachment Power</vt:lpstr>
      <vt:lpstr>Limits on Power</vt:lpstr>
      <vt:lpstr> Limits on power</vt:lpstr>
      <vt:lpstr>Bellwork</vt:lpstr>
      <vt:lpstr>How congress is organized</vt:lpstr>
      <vt:lpstr>Terms and sessions</vt:lpstr>
      <vt:lpstr>Terms and session</vt:lpstr>
      <vt:lpstr>Organization of congress</vt:lpstr>
      <vt:lpstr>Organization of congress</vt:lpstr>
      <vt:lpstr>Organization of the senate</vt:lpstr>
      <vt:lpstr>Organization of the house</vt:lpstr>
      <vt:lpstr>Organization </vt:lpstr>
      <vt:lpstr>PowerPoint Presentation</vt:lpstr>
      <vt:lpstr>Organization</vt:lpstr>
      <vt:lpstr>PowerPoint Presentation</vt:lpstr>
      <vt:lpstr>Organization</vt:lpstr>
      <vt:lpstr>Web quest</vt:lpstr>
      <vt:lpstr>Speaker of the house</vt:lpstr>
      <vt:lpstr>House of representatives floor leaders</vt:lpstr>
      <vt:lpstr>House Whips</vt:lpstr>
      <vt:lpstr>President of senate</vt:lpstr>
      <vt:lpstr>President pro tempore </vt:lpstr>
      <vt:lpstr>Senate floor leaders</vt:lpstr>
      <vt:lpstr>Senate whips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Legislative branch</dc:title>
  <dc:creator>Teacher</dc:creator>
  <cp:lastModifiedBy>Ryan Fuller</cp:lastModifiedBy>
  <cp:revision>171</cp:revision>
  <dcterms:created xsi:type="dcterms:W3CDTF">2013-09-22T21:25:30Z</dcterms:created>
  <dcterms:modified xsi:type="dcterms:W3CDTF">2017-03-01T13:53:32Z</dcterms:modified>
</cp:coreProperties>
</file>