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25"/>
  </p:handoutMasterIdLst>
  <p:sldIdLst>
    <p:sldId id="257" r:id="rId2"/>
    <p:sldId id="290" r:id="rId3"/>
    <p:sldId id="258" r:id="rId4"/>
    <p:sldId id="259" r:id="rId5"/>
    <p:sldId id="260" r:id="rId6"/>
    <p:sldId id="261" r:id="rId7"/>
    <p:sldId id="266" r:id="rId8"/>
    <p:sldId id="267" r:id="rId9"/>
    <p:sldId id="268" r:id="rId10"/>
    <p:sldId id="263" r:id="rId11"/>
    <p:sldId id="264" r:id="rId12"/>
    <p:sldId id="288" r:id="rId13"/>
    <p:sldId id="287" r:id="rId14"/>
    <p:sldId id="269" r:id="rId15"/>
    <p:sldId id="291" r:id="rId16"/>
    <p:sldId id="270" r:id="rId17"/>
    <p:sldId id="272" r:id="rId18"/>
    <p:sldId id="283" r:id="rId19"/>
    <p:sldId id="284" r:id="rId20"/>
    <p:sldId id="278" r:id="rId21"/>
    <p:sldId id="279" r:id="rId22"/>
    <p:sldId id="289" r:id="rId23"/>
    <p:sldId id="286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8CBA96-6D3E-984D-AEF7-47ED73D5BA70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42A4D-3F17-EC42-9C09-0C50ABE5C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228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FB7E-2641-8A48-B28F-7DEB4EA43672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5449FB-B065-AC48-8CE0-FBF7CC4FDBA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FB7E-2641-8A48-B28F-7DEB4EA43672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49FB-B065-AC48-8CE0-FBF7CC4FD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FB7E-2641-8A48-B28F-7DEB4EA43672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49FB-B065-AC48-8CE0-FBF7CC4FD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FB7E-2641-8A48-B28F-7DEB4EA43672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49FB-B065-AC48-8CE0-FBF7CC4FD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FB7E-2641-8A48-B28F-7DEB4EA43672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49FB-B065-AC48-8CE0-FBF7CC4FDBA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FB7E-2641-8A48-B28F-7DEB4EA43672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49FB-B065-AC48-8CE0-FBF7CC4FD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FB7E-2641-8A48-B28F-7DEB4EA43672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49FB-B065-AC48-8CE0-FBF7CC4FD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FB7E-2641-8A48-B28F-7DEB4EA43672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49FB-B065-AC48-8CE0-FBF7CC4FD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FB7E-2641-8A48-B28F-7DEB4EA43672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49FB-B065-AC48-8CE0-FBF7CC4FD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FB7E-2641-8A48-B28F-7DEB4EA43672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49FB-B065-AC48-8CE0-FBF7CC4FDBA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FB7E-2641-8A48-B28F-7DEB4EA43672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49FB-B065-AC48-8CE0-FBF7CC4FDBA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58DFB7E-2641-8A48-B28F-7DEB4EA43672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5449FB-B065-AC48-8CE0-FBF7CC4FDBA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Apportionment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37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redistricting-13_0000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4554" b="-34554"/>
          <a:stretch>
            <a:fillRect/>
          </a:stretch>
        </p:blipFill>
        <p:spPr>
          <a:xfrm>
            <a:off x="457200" y="457200"/>
            <a:ext cx="8229600" cy="5668963"/>
          </a:xfrm>
        </p:spPr>
      </p:pic>
    </p:spTree>
    <p:extLst>
      <p:ext uri="{BB962C8B-B14F-4D97-AF65-F5344CB8AC3E}">
        <p14:creationId xmlns:p14="http://schemas.microsoft.com/office/powerpoint/2010/main" val="360049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edistricting-3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464" b="-5464"/>
          <a:stretch>
            <a:fillRect/>
          </a:stretch>
        </p:blipFill>
        <p:spPr>
          <a:xfrm>
            <a:off x="457200" y="457200"/>
            <a:ext cx="8229600" cy="6019800"/>
          </a:xfrm>
        </p:spPr>
      </p:pic>
    </p:spTree>
    <p:extLst>
      <p:ext uri="{BB962C8B-B14F-4D97-AF65-F5344CB8AC3E}">
        <p14:creationId xmlns:p14="http://schemas.microsoft.com/office/powerpoint/2010/main" val="289311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illinoisissues.uis.edu/archives/2009/11/images/il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5832" y="0"/>
            <a:ext cx="4679661" cy="6856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709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capoliticalmaps.com/images/California-Legislative-Map_Assembly_2013-20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3235"/>
            <a:ext cx="9144000" cy="5879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74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Lawmaking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89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Gerrymandering be illegal? Why or why not?</a:t>
            </a:r>
            <a:endParaRPr lang="en-US" dirty="0"/>
          </a:p>
        </p:txBody>
      </p:sp>
      <p:sp>
        <p:nvSpPr>
          <p:cNvPr id="4" name="AutoShape 2" descr="McKoy, Daniel ManassehJoel pho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33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Appropriation Bills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appropriation bill is a bill that authorizes the government to spend money.</a:t>
            </a:r>
          </a:p>
          <a:p>
            <a:r>
              <a:rPr lang="en-US" dirty="0" smtClean="0"/>
              <a:t>Federal funds come from three main sources</a:t>
            </a:r>
          </a:p>
          <a:p>
            <a:pPr lvl="1"/>
            <a:r>
              <a:rPr lang="en-US" dirty="0" smtClean="0"/>
              <a:t>Income tax</a:t>
            </a:r>
          </a:p>
          <a:p>
            <a:pPr lvl="1"/>
            <a:r>
              <a:rPr lang="en-US" dirty="0" smtClean="0"/>
              <a:t>Payroll tax</a:t>
            </a:r>
          </a:p>
          <a:p>
            <a:pPr lvl="1"/>
            <a:r>
              <a:rPr lang="en-US" dirty="0" smtClean="0"/>
              <a:t>Corporate income tax</a:t>
            </a:r>
          </a:p>
          <a:p>
            <a:r>
              <a:rPr lang="en-US" dirty="0" smtClean="0"/>
              <a:t>Appropriation bills determine how those funds will be spend on discretionary spending.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44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of 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80709"/>
          </a:xfrm>
        </p:spPr>
        <p:txBody>
          <a:bodyPr>
            <a:normAutofit/>
          </a:bodyPr>
          <a:lstStyle/>
          <a:p>
            <a:r>
              <a:rPr lang="en-US" dirty="0" smtClean="0"/>
              <a:t>Ideas for bills originate from several sources, including:</a:t>
            </a:r>
          </a:p>
          <a:p>
            <a:pPr lvl="1"/>
            <a:r>
              <a:rPr lang="en-US" dirty="0" smtClean="0"/>
              <a:t> US citizens</a:t>
            </a:r>
          </a:p>
          <a:p>
            <a:pPr lvl="1"/>
            <a:r>
              <a:rPr lang="en-US" dirty="0" smtClean="0"/>
              <a:t>organized groups</a:t>
            </a:r>
          </a:p>
          <a:p>
            <a:pPr lvl="1"/>
            <a:r>
              <a:rPr lang="en-US" dirty="0" smtClean="0"/>
              <a:t>congressional committees</a:t>
            </a:r>
          </a:p>
          <a:p>
            <a:pPr lvl="1"/>
            <a:r>
              <a:rPr lang="en-US" dirty="0" smtClean="0"/>
              <a:t>members of Congress</a:t>
            </a:r>
          </a:p>
          <a:p>
            <a:pPr lvl="1"/>
            <a:r>
              <a:rPr lang="en-US" dirty="0" smtClean="0"/>
              <a:t>the president. </a:t>
            </a:r>
            <a:endParaRPr lang="en-US" dirty="0"/>
          </a:p>
          <a:p>
            <a:r>
              <a:rPr lang="en-US" dirty="0" smtClean="0"/>
              <a:t>When a large number of constituents, citizens of a Congress member’s district, requests a law the Congress member usually listens. </a:t>
            </a:r>
          </a:p>
          <a:p>
            <a:r>
              <a:rPr lang="en-US" dirty="0" smtClean="0"/>
              <a:t>If the member of Congress agrees, he or she introduces a bill that reflects the constituent's ideas.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41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 becomes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6540"/>
            <a:ext cx="8229600" cy="514492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After a bill has been introduced it will be referred to a </a:t>
            </a:r>
            <a:r>
              <a:rPr lang="en-US" b="1" dirty="0" smtClean="0"/>
              <a:t>committee</a:t>
            </a:r>
            <a:r>
              <a:rPr lang="en-US" dirty="0" smtClean="0"/>
              <a:t> according to its subject matter.</a:t>
            </a:r>
          </a:p>
          <a:p>
            <a:r>
              <a:rPr lang="en-US" dirty="0" smtClean="0"/>
              <a:t>The committee will typically refer the bill to a subcommittee. </a:t>
            </a:r>
          </a:p>
          <a:p>
            <a:pPr lvl="1"/>
            <a:r>
              <a:rPr lang="en-US" dirty="0" smtClean="0"/>
              <a:t>The subcommittee </a:t>
            </a:r>
            <a:r>
              <a:rPr lang="en-US" dirty="0"/>
              <a:t>may request </a:t>
            </a:r>
            <a:r>
              <a:rPr lang="en-US" dirty="0" smtClean="0"/>
              <a:t>reports, </a:t>
            </a:r>
            <a:r>
              <a:rPr lang="en-US" dirty="0"/>
              <a:t>hold hearings, mark up the </a:t>
            </a:r>
            <a:r>
              <a:rPr lang="en-US" dirty="0" smtClean="0"/>
              <a:t>bill, </a:t>
            </a:r>
            <a:r>
              <a:rPr lang="en-US" dirty="0"/>
              <a:t>and report the legislation to the full committee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 bill passes the subcommittee with a favorable vote, it is sent back to the full committee for further consideration, hearings, amendment and vote.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a committee votes out or "reports favorably" a bill back to the House or Senate, it is then "calendared" or scheduled for floor debate and vote in the full chamber. </a:t>
            </a:r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/>
              <a:t>measure sent to the full chamber by the committee </a:t>
            </a:r>
            <a:r>
              <a:rPr lang="en-US" dirty="0" smtClean="0"/>
              <a:t>is </a:t>
            </a:r>
            <a:r>
              <a:rPr lang="en-US" dirty="0"/>
              <a:t>accompanied by a committee report on the legislation.</a:t>
            </a:r>
          </a:p>
        </p:txBody>
      </p:sp>
    </p:spTree>
    <p:extLst>
      <p:ext uri="{BB962C8B-B14F-4D97-AF65-F5344CB8AC3E}">
        <p14:creationId xmlns:p14="http://schemas.microsoft.com/office/powerpoint/2010/main" val="307137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 acts on bill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5555"/>
            <a:ext cx="8229600" cy="525765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the house, bills will go to the Rules Committee before reaching the House floor. The Rules Committee adopt rules that will govern the procedures under which the bill is debated.</a:t>
            </a:r>
          </a:p>
          <a:p>
            <a:r>
              <a:rPr lang="en-US" dirty="0" smtClean="0"/>
              <a:t>The Committee of the Whole (House acting as one)debates </a:t>
            </a:r>
            <a:r>
              <a:rPr lang="en-US" dirty="0"/>
              <a:t>and amends the </a:t>
            </a:r>
            <a:r>
              <a:rPr lang="en-US" dirty="0" smtClean="0"/>
              <a:t>bill.</a:t>
            </a:r>
          </a:p>
          <a:p>
            <a:pPr lvl="1"/>
            <a:r>
              <a:rPr lang="en-US" dirty="0" smtClean="0"/>
              <a:t>Debate </a:t>
            </a:r>
            <a:r>
              <a:rPr lang="en-US" dirty="0"/>
              <a:t>is guided by the Sponsoring Committee and time is divided equally between proponents and opponents. </a:t>
            </a:r>
            <a:endParaRPr lang="en-US" dirty="0" smtClean="0"/>
          </a:p>
          <a:p>
            <a:pPr lvl="1"/>
            <a:r>
              <a:rPr lang="en-US" dirty="0" smtClean="0"/>
              <a:t>Amendments </a:t>
            </a:r>
            <a:r>
              <a:rPr lang="en-US" dirty="0"/>
              <a:t>must </a:t>
            </a:r>
            <a:r>
              <a:rPr lang="en-US" dirty="0" smtClean="0"/>
              <a:t>be </a:t>
            </a:r>
            <a:r>
              <a:rPr lang="en-US" b="1" dirty="0" smtClean="0"/>
              <a:t>relevant</a:t>
            </a:r>
            <a:r>
              <a:rPr lang="en-US" dirty="0" smtClean="0"/>
              <a:t> to subject of the bill.</a:t>
            </a:r>
          </a:p>
          <a:p>
            <a:r>
              <a:rPr lang="en-US" dirty="0" smtClean="0"/>
              <a:t>The bill is reported back to the House and voted on.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quorum</a:t>
            </a:r>
            <a:r>
              <a:rPr lang="en-US" dirty="0" smtClean="0"/>
              <a:t> is needed in order to conduct business.</a:t>
            </a:r>
          </a:p>
          <a:p>
            <a:pPr lvl="1"/>
            <a:r>
              <a:rPr lang="en-US" dirty="0" smtClean="0"/>
              <a:t>A quorum call is a vote to make sure there are enough members present.</a:t>
            </a:r>
          </a:p>
          <a:p>
            <a:pPr lvl="1"/>
            <a:r>
              <a:rPr lang="en-US" dirty="0" smtClean="0"/>
              <a:t>If there is not a quorum, the House will adjourn or send the Sergeant at Arms to get missing members.</a:t>
            </a:r>
            <a:endParaRPr lang="en-US" dirty="0"/>
          </a:p>
          <a:p>
            <a:r>
              <a:rPr lang="en-US" dirty="0" smtClean="0"/>
              <a:t>If the bill passes the House it goes on to the Senate.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3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are the House and Senate in conflict with each other?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79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senate acts on the bill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6959"/>
            <a:ext cx="8229600" cy="556260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After committee hearings and revisions, the bill is scheduled on the legislative calendar.</a:t>
            </a:r>
          </a:p>
          <a:p>
            <a:r>
              <a:rPr lang="en-US" dirty="0" smtClean="0"/>
              <a:t>Debate in the Senate is unlimited unless cloture is invoked. Unless cloture is invoked, Senators can use a filibuster to defeat a measure by “talking it to death.”</a:t>
            </a:r>
          </a:p>
          <a:p>
            <a:pPr lvl="1"/>
            <a:r>
              <a:rPr lang="en-US" b="1" dirty="0" smtClean="0"/>
              <a:t>Filibuster</a:t>
            </a:r>
            <a:r>
              <a:rPr lang="en-US" dirty="0" smtClean="0"/>
              <a:t> is the term </a:t>
            </a:r>
            <a:r>
              <a:rPr lang="en-US" dirty="0"/>
              <a:t>for extended debate or other procedures used to prevent a vote on a bill in the Senate</a:t>
            </a:r>
          </a:p>
          <a:p>
            <a:r>
              <a:rPr lang="en-US" dirty="0" smtClean="0"/>
              <a:t>Cloture can be invoked by presentation of a petition and if 3/5 of the full </a:t>
            </a:r>
            <a:r>
              <a:rPr lang="en-US" dirty="0"/>
              <a:t>S</a:t>
            </a:r>
            <a:r>
              <a:rPr lang="en-US" dirty="0" smtClean="0"/>
              <a:t>enate voting in favor.	</a:t>
            </a:r>
          </a:p>
          <a:p>
            <a:pPr lvl="1"/>
            <a:r>
              <a:rPr lang="en-US" dirty="0" smtClean="0"/>
              <a:t>3/5 = 60 senators</a:t>
            </a:r>
          </a:p>
          <a:p>
            <a:r>
              <a:rPr lang="en-US" dirty="0" smtClean="0"/>
              <a:t>A quorum of senators is needed to conduct business. </a:t>
            </a:r>
          </a:p>
          <a:p>
            <a:pPr lvl="1"/>
            <a:r>
              <a:rPr lang="en-US" dirty="0" smtClean="0"/>
              <a:t>A quorum is 51</a:t>
            </a:r>
          </a:p>
          <a:p>
            <a:r>
              <a:rPr lang="en-US" dirty="0" smtClean="0"/>
              <a:t>After senators finish their debate on the bill, a vote is taken.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46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Conference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31327"/>
          </a:xfrm>
        </p:spPr>
        <p:txBody>
          <a:bodyPr/>
          <a:lstStyle/>
          <a:p>
            <a:r>
              <a:rPr lang="en-US" dirty="0" smtClean="0"/>
              <a:t>When a bill passes the House and the Senate in identical form, it is ready to be sent to the president.</a:t>
            </a:r>
          </a:p>
          <a:p>
            <a:r>
              <a:rPr lang="en-US" dirty="0" smtClean="0"/>
              <a:t>If the two houses pass different versions of the same bill the bill is sent to a </a:t>
            </a:r>
            <a:r>
              <a:rPr lang="en-US" b="1" dirty="0" smtClean="0"/>
              <a:t>conference committee</a:t>
            </a:r>
            <a:r>
              <a:rPr lang="en-US" dirty="0" smtClean="0"/>
              <a:t> to reconcile any differences.</a:t>
            </a:r>
          </a:p>
          <a:p>
            <a:r>
              <a:rPr lang="en-US" dirty="0" smtClean="0"/>
              <a:t>A conference committee is made up of equal number of senators and representatives who work to reach a compromise on the bill.</a:t>
            </a:r>
          </a:p>
          <a:p>
            <a:r>
              <a:rPr lang="en-US" dirty="0" smtClean="0"/>
              <a:t>The compromise bill is sent back to both houses, which usually approve the work of the conference committee.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22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heck out this downloadable infographic about &quot;How a Bill Becomes a Law,&quot; which explains this complicated process in an easy-to-understand diagram for kids.: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136" y="0"/>
            <a:ext cx="485308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236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comes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</a:t>
            </a:r>
            <a:r>
              <a:rPr lang="en-US" dirty="0"/>
              <a:t>much debate, HR2245, a multi-billion tax package, passes the House.</a:t>
            </a:r>
          </a:p>
          <a:p>
            <a:r>
              <a:rPr lang="en-US" dirty="0"/>
              <a:t> </a:t>
            </a:r>
            <a:r>
              <a:rPr lang="en-US" dirty="0" smtClean="0"/>
              <a:t>The </a:t>
            </a:r>
            <a:r>
              <a:rPr lang="en-US" dirty="0"/>
              <a:t>House and Senate have passed two different versions of a bill on Medicare.</a:t>
            </a:r>
          </a:p>
          <a:p>
            <a:r>
              <a:rPr lang="en-US" dirty="0"/>
              <a:t> </a:t>
            </a:r>
            <a:r>
              <a:rPr lang="en-US" dirty="0" smtClean="0"/>
              <a:t>The </a:t>
            </a:r>
            <a:r>
              <a:rPr lang="en-US" dirty="0"/>
              <a:t>House Agriculture Committee decides to consider HR6532, a bill on stem cell research.</a:t>
            </a:r>
          </a:p>
          <a:p>
            <a:pPr lvl="0"/>
            <a:r>
              <a:rPr lang="en-US" dirty="0" smtClean="0"/>
              <a:t>A </a:t>
            </a:r>
            <a:r>
              <a:rPr lang="en-US" dirty="0"/>
              <a:t>compromise bill on the National Park System has passed both houses.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25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Apportionment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599"/>
            <a:ext cx="8229600" cy="489231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Every 10 years, after the census is taken, Congress determines how the seats in the House are to be apportioned. </a:t>
            </a:r>
          </a:p>
          <a:p>
            <a:pPr lvl="1"/>
            <a:r>
              <a:rPr lang="en-US" b="1" dirty="0" smtClean="0"/>
              <a:t>Apportionment</a:t>
            </a:r>
            <a:r>
              <a:rPr lang="en-US" dirty="0" smtClean="0"/>
              <a:t>: the process by which legislative seats are distributed among units entitled to representation </a:t>
            </a:r>
          </a:p>
          <a:p>
            <a:r>
              <a:rPr lang="en-US" smtClean="0"/>
              <a:t>If </a:t>
            </a:r>
            <a:r>
              <a:rPr lang="en-US" dirty="0" smtClean="0"/>
              <a:t>a state’s population decreases, the number of representatives may decrease. States whose population increases may be entitled to more representatives.</a:t>
            </a:r>
          </a:p>
          <a:p>
            <a:r>
              <a:rPr lang="en-US" dirty="0" smtClean="0"/>
              <a:t>Voters elect their representatives according the Congressional district in which they live. Each state’s legislature is responsible for dividing the state into has many congressional districts as it has members.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18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010_census_reapportionment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861" b="-14861"/>
          <a:stretch>
            <a:fillRect/>
          </a:stretch>
        </p:blipFill>
        <p:spPr>
          <a:xfrm>
            <a:off x="457200" y="381000"/>
            <a:ext cx="8229600" cy="6019800"/>
          </a:xfrm>
        </p:spPr>
      </p:pic>
    </p:spTree>
    <p:extLst>
      <p:ext uri="{BB962C8B-B14F-4D97-AF65-F5344CB8AC3E}">
        <p14:creationId xmlns:p14="http://schemas.microsoft.com/office/powerpoint/2010/main" val="160629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Apportionment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of these congressional districts have very oddly shaped boundaries. A practice called gerrymandering is often the reason.</a:t>
            </a:r>
          </a:p>
          <a:p>
            <a:r>
              <a:rPr lang="en-US" b="1" dirty="0" smtClean="0"/>
              <a:t>Gerrymandering</a:t>
            </a:r>
            <a:r>
              <a:rPr lang="en-US" dirty="0" smtClean="0"/>
              <a:t> is the practice of drawing district lines that favor a particular political party, politician, or group of people. </a:t>
            </a:r>
          </a:p>
          <a:p>
            <a:r>
              <a:rPr lang="en-US" dirty="0" smtClean="0"/>
              <a:t>For example, a state legislature made up of mostly one party might draw district lines that place a majority of its supporters in as many districts as possible. 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4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Reynolds v. </a:t>
            </a:r>
            <a:r>
              <a:rPr lang="en-US" dirty="0" err="1" smtClean="0"/>
              <a:t>sims</a:t>
            </a:r>
            <a:r>
              <a:rPr lang="en-US" dirty="0" smtClean="0"/>
              <a:t> (1964)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Reynolds v. Sims </a:t>
            </a:r>
            <a:r>
              <a:rPr lang="en-US" dirty="0" smtClean="0"/>
              <a:t>is a Supreme Court case that ruled that state legislature districts had to be roughly equal in population.</a:t>
            </a:r>
          </a:p>
          <a:p>
            <a:r>
              <a:rPr lang="en-US" dirty="0" smtClean="0"/>
              <a:t>Jefferson County taxpayers, voters, and residents challenged the apportionment of the Alabama legislature under the Equal Protection Clause of the 14</a:t>
            </a:r>
            <a:r>
              <a:rPr lang="en-US" baseline="30000" dirty="0" smtClean="0"/>
              <a:t>th</a:t>
            </a:r>
            <a:r>
              <a:rPr lang="en-US" dirty="0" smtClean="0"/>
              <a:t> Amendment.</a:t>
            </a:r>
          </a:p>
          <a:p>
            <a:r>
              <a:rPr lang="en-US" dirty="0" smtClean="0"/>
              <a:t>Supreme Court decided the apportionment was a violation of the Equal Protection clause by some votes counting more than others.</a:t>
            </a:r>
          </a:p>
          <a:p>
            <a:r>
              <a:rPr lang="en-US" dirty="0" smtClean="0"/>
              <a:t>Established the “one-person, one-vote” principle.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82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 Congressional Districts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5335"/>
          </a:xfrm>
        </p:spPr>
        <p:txBody>
          <a:bodyPr/>
          <a:lstStyle/>
          <a:p>
            <a:r>
              <a:rPr lang="en-US" dirty="0" smtClean="0"/>
              <a:t>NC’s 12</a:t>
            </a:r>
            <a:r>
              <a:rPr lang="en-US" baseline="30000" dirty="0" smtClean="0"/>
              <a:t>th</a:t>
            </a:r>
            <a:r>
              <a:rPr lang="en-US" dirty="0" smtClean="0"/>
              <a:t> Congressional District was considered to be an example of gerrymandering. It was drawn in 1992 as one of two minority-majority districts.</a:t>
            </a:r>
          </a:p>
          <a:p>
            <a:r>
              <a:rPr lang="en-US" dirty="0" smtClean="0"/>
              <a:t>The shape of the district was challenged as a violation of the Equal Protection Clause.</a:t>
            </a:r>
          </a:p>
          <a:p>
            <a:r>
              <a:rPr lang="en-US" dirty="0" smtClean="0"/>
              <a:t>In </a:t>
            </a:r>
            <a:r>
              <a:rPr lang="en-US" i="1" dirty="0" smtClean="0"/>
              <a:t>Reno v. Shaw</a:t>
            </a:r>
            <a:r>
              <a:rPr lang="en-US" dirty="0" smtClean="0"/>
              <a:t>, the Supreme Court held that the apportionment was racially neutral on its face, but in such an odd shape that it could have been drawn for racial purposes.</a:t>
            </a:r>
          </a:p>
          <a:p>
            <a:r>
              <a:rPr lang="en-US" dirty="0" smtClean="0"/>
              <a:t>The Court ultimately remanded the case, but established the precedent that districts can not be drawn strictly based upon race.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24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Reno v. Shaw</a:t>
            </a:r>
            <a:endParaRPr lang="en-US" dirty="0"/>
          </a:p>
        </p:txBody>
      </p:sp>
      <p:pic>
        <p:nvPicPr>
          <p:cNvPr id="4" name="Content Placeholder 3" descr="Unknow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78" r="-317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0257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 Congressional Districts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NC redrew congressional districts after the 2010 election. </a:t>
            </a:r>
          </a:p>
          <a:p>
            <a:pPr lvl="1"/>
            <a:r>
              <a:rPr lang="en-US" dirty="0" smtClean="0"/>
              <a:t>NC’s congressional maps were debated and revised. </a:t>
            </a:r>
          </a:p>
          <a:p>
            <a:r>
              <a:rPr lang="en-US" dirty="0" smtClean="0"/>
              <a:t>The congressional maps were granted approval by the DOJ, but lawsuits were still filed over aspects of the plans.</a:t>
            </a:r>
          </a:p>
          <a:p>
            <a:r>
              <a:rPr lang="en-US" dirty="0" smtClean="0"/>
              <a:t>State Democrats, NAACP, and other advocacy groups filed suit alleging violation of the state and US Constitution.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42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12317</TotalTime>
  <Words>1055</Words>
  <Application>Microsoft Office PowerPoint</Application>
  <PresentationFormat>On-screen Show (4:3)</PresentationFormat>
  <Paragraphs>83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Apothecary</vt:lpstr>
      <vt:lpstr>Apportionment</vt:lpstr>
      <vt:lpstr>Bellwork</vt:lpstr>
      <vt:lpstr>Apportionment</vt:lpstr>
      <vt:lpstr>PowerPoint Presentation</vt:lpstr>
      <vt:lpstr>Apportionment</vt:lpstr>
      <vt:lpstr>Reynolds v. sims (1964)</vt:lpstr>
      <vt:lpstr>NC Congressional Districts</vt:lpstr>
      <vt:lpstr>Reno v. Shaw</vt:lpstr>
      <vt:lpstr>NC Congressional Districts</vt:lpstr>
      <vt:lpstr>PowerPoint Presentation</vt:lpstr>
      <vt:lpstr>PowerPoint Presentation</vt:lpstr>
      <vt:lpstr>PowerPoint Presentation</vt:lpstr>
      <vt:lpstr>PowerPoint Presentation</vt:lpstr>
      <vt:lpstr>Lawmaking</vt:lpstr>
      <vt:lpstr>Bellwork</vt:lpstr>
      <vt:lpstr>Appropriation Bills</vt:lpstr>
      <vt:lpstr>Source of legislation</vt:lpstr>
      <vt:lpstr>Bill becomes law</vt:lpstr>
      <vt:lpstr>House acts on bill</vt:lpstr>
      <vt:lpstr>The senate acts on the bill</vt:lpstr>
      <vt:lpstr>Conference committee</vt:lpstr>
      <vt:lpstr>PowerPoint Presentation</vt:lpstr>
      <vt:lpstr>What comes next?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April Baxter</dc:creator>
  <cp:lastModifiedBy>Ryan Fuller</cp:lastModifiedBy>
  <cp:revision>59</cp:revision>
  <cp:lastPrinted>2014-02-25T02:29:48Z</cp:lastPrinted>
  <dcterms:created xsi:type="dcterms:W3CDTF">2014-02-24T22:58:05Z</dcterms:created>
  <dcterms:modified xsi:type="dcterms:W3CDTF">2017-03-06T11:59:26Z</dcterms:modified>
</cp:coreProperties>
</file>