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64"/>
  </p:notesMasterIdLst>
  <p:handoutMasterIdLst>
    <p:handoutMasterId r:id="rId65"/>
  </p:handoutMasterIdLst>
  <p:sldIdLst>
    <p:sldId id="256" r:id="rId3"/>
    <p:sldId id="286" r:id="rId4"/>
    <p:sldId id="515" r:id="rId5"/>
    <p:sldId id="516" r:id="rId6"/>
    <p:sldId id="510" r:id="rId7"/>
    <p:sldId id="548" r:id="rId8"/>
    <p:sldId id="518" r:id="rId9"/>
    <p:sldId id="540" r:id="rId10"/>
    <p:sldId id="541" r:id="rId11"/>
    <p:sldId id="545" r:id="rId12"/>
    <p:sldId id="509" r:id="rId13"/>
    <p:sldId id="546" r:id="rId14"/>
    <p:sldId id="519" r:id="rId15"/>
    <p:sldId id="511" r:id="rId16"/>
    <p:sldId id="520" r:id="rId17"/>
    <p:sldId id="551" r:id="rId18"/>
    <p:sldId id="542" r:id="rId19"/>
    <p:sldId id="451" r:id="rId20"/>
    <p:sldId id="406" r:id="rId21"/>
    <p:sldId id="409" r:id="rId22"/>
    <p:sldId id="553" r:id="rId23"/>
    <p:sldId id="554" r:id="rId24"/>
    <p:sldId id="512" r:id="rId25"/>
    <p:sldId id="571" r:id="rId26"/>
    <p:sldId id="555" r:id="rId27"/>
    <p:sldId id="561" r:id="rId28"/>
    <p:sldId id="559" r:id="rId29"/>
    <p:sldId id="560" r:id="rId30"/>
    <p:sldId id="525" r:id="rId31"/>
    <p:sldId id="558" r:id="rId32"/>
    <p:sldId id="407" r:id="rId33"/>
    <p:sldId id="410" r:id="rId34"/>
    <p:sldId id="582" r:id="rId35"/>
    <p:sldId id="583" r:id="rId36"/>
    <p:sldId id="585" r:id="rId37"/>
    <p:sldId id="513" r:id="rId38"/>
    <p:sldId id="575" r:id="rId39"/>
    <p:sldId id="576" r:id="rId40"/>
    <p:sldId id="579" r:id="rId41"/>
    <p:sldId id="587" r:id="rId42"/>
    <p:sldId id="588" r:id="rId43"/>
    <p:sldId id="590" r:id="rId44"/>
    <p:sldId id="469" r:id="rId45"/>
    <p:sldId id="514" r:id="rId46"/>
    <p:sldId id="532" r:id="rId47"/>
    <p:sldId id="591" r:id="rId48"/>
    <p:sldId id="589" r:id="rId49"/>
    <p:sldId id="592" r:id="rId50"/>
    <p:sldId id="408" r:id="rId51"/>
    <p:sldId id="411" r:id="rId52"/>
    <p:sldId id="533" r:id="rId53"/>
    <p:sldId id="534" r:id="rId54"/>
    <p:sldId id="562" r:id="rId55"/>
    <p:sldId id="535" r:id="rId56"/>
    <p:sldId id="573" r:id="rId57"/>
    <p:sldId id="574" r:id="rId58"/>
    <p:sldId id="572" r:id="rId59"/>
    <p:sldId id="568" r:id="rId60"/>
    <p:sldId id="507" r:id="rId61"/>
    <p:sldId id="593" r:id="rId62"/>
    <p:sldId id="508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-420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82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3ACCB-1280-C44A-96B4-475ED83723B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3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67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4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27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17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80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1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6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88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defTabSz="914400"/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defTabSz="914400"/>
            <a:fld id="{148D9F5F-C924-46C2-BC9C-4F3D3BDA4B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 defTabSz="914400"/>
              <a:t>2/22/2017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defTabSz="914400"/>
            <a:fld id="{EFA69C20-95D0-40E1-AA9E-F664C0D71E8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9939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outube.com/watch?v=FgG6LPnkfto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youtube.com/watch?v=07cispyOhWQ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Vt9RvN548" TargetMode="External"/><Relationship Id="rId2" Type="http://schemas.openxmlformats.org/officeDocument/2006/relationships/hyperlink" Target="https://www.youtube.com/watch?v=TGOEED_Mex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15\husltcfn_video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youtube.com/watch?v=M3wJpIRRax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Life at the Turn of the 20</a:t>
            </a:r>
            <a:r>
              <a:rPr lang="en-US" sz="6000" baseline="30000" dirty="0" smtClean="0">
                <a:solidFill>
                  <a:srgbClr val="FF0000"/>
                </a:solidFill>
              </a:rPr>
              <a:t>th</a:t>
            </a:r>
            <a:r>
              <a:rPr lang="en-US" sz="6000" dirty="0" smtClean="0">
                <a:solidFill>
                  <a:srgbClr val="FF0000"/>
                </a:solidFill>
              </a:rPr>
              <a:t> Century: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  New Immigrants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b="1" u="sng" dirty="0" smtClean="0"/>
              <a:t>Building Urban Communities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9582"/>
            <a:ext cx="9143999" cy="58684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Immigrants settled near others from their homeland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Cities became a patchwork of ethnic clusters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61" y="3086783"/>
            <a:ext cx="4602139" cy="3771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6783"/>
            <a:ext cx="4541861" cy="377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3" name="Picture 5" descr="15-492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385" y="0"/>
            <a:ext cx="708428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b="1" u="sng" dirty="0" smtClean="0"/>
              <a:t>Building Urban Communities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9582"/>
            <a:ext cx="9143999" cy="58684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Benevolent societies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Aid organizations to help new immigrants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Obtain jobs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Health care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Education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66" y="2658159"/>
            <a:ext cx="3164834" cy="2974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626" y="2937164"/>
            <a:ext cx="2468540" cy="392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b="1" u="sng" dirty="0" smtClean="0"/>
              <a:t>Nativists Respond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3999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Nativists</a:t>
            </a:r>
            <a:r>
              <a:rPr lang="en-US" sz="28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Americans who opposed immigration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Believed that they brought crime and poverty 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Accepted jobs for lower wages 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Wanted to close America’s doors to immigration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54" y="4779819"/>
            <a:ext cx="3618478" cy="2078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2" name="Picture 8" descr="15-493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Limiting Chinese Immigration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3999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Chinese workers were tolerated during good times, but with a worsening economy 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Chinese workers were not allowed state jobs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Local governments could ban them from communities or restrict them to certain areas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09" y="1719764"/>
            <a:ext cx="2326941" cy="268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Limiting Chinese Immigration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39060"/>
            <a:ext cx="6680200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1882 - </a:t>
            </a:r>
            <a:r>
              <a:rPr lang="en-US" sz="2800" dirty="0" smtClean="0">
                <a:solidFill>
                  <a:srgbClr val="FF0000"/>
                </a:solidFill>
              </a:rPr>
              <a:t>Chinese Exclusion Act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Banned Chinese immigration for 10 years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None of the Chinese in the U.S. would be allowed citizenship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Renewed in 1892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Chinese immigration was banned indefinitely in 1902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011" y="4585057"/>
            <a:ext cx="3436988" cy="2272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845" y="1142867"/>
            <a:ext cx="2241155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/>
              <a:t>Limiting Japanese Immigration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4"/>
            <a:ext cx="9143999" cy="5827186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Japanese students in San Francisco were segregated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Gentlemen’s Agreement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 Theodore Roosevelt negotiated with Japan: 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 No unskilled workers from Japan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 Japanese children could attend schools with other children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92" y="4420127"/>
            <a:ext cx="3545997" cy="2437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882" y="4227442"/>
            <a:ext cx="1962801" cy="263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2897"/>
          </a:xfrm>
        </p:spPr>
        <p:txBody>
          <a:bodyPr/>
          <a:lstStyle/>
          <a:p>
            <a:r>
              <a:rPr lang="en-US" b="1" u="sng" dirty="0" smtClean="0"/>
              <a:t>Other Immigrants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074"/>
            <a:ext cx="9143999" cy="585192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Nativists opposed immigration from Southern and Eastern Europe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Claimed these folks were poor, illiterate, and non-Protestant and could not blend into American society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Literacy tests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Some did support Americanization </a:t>
            </a: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30" y="2853563"/>
            <a:ext cx="3206069" cy="4004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Life at the Turn of the 20</a:t>
            </a:r>
            <a:r>
              <a:rPr lang="en-US" sz="6000" baseline="30000" dirty="0" smtClean="0">
                <a:solidFill>
                  <a:srgbClr val="FF0000"/>
                </a:solidFill>
              </a:rPr>
              <a:t>th</a:t>
            </a:r>
            <a:r>
              <a:rPr lang="en-US" sz="6000" dirty="0" smtClean="0">
                <a:solidFill>
                  <a:srgbClr val="FF0000"/>
                </a:solidFill>
              </a:rPr>
              <a:t> Century: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       Urban Life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294702"/>
            <a:ext cx="8692471" cy="55632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 new wave of immigrants came to the United States in the late 1800s, settling in cities and troubling some native-born Americans. 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cities in the late 1800s, people in the upper, middle, and lower classes lived different kinds of lives because of their different economic situations.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6404"/>
          </a:xfrm>
        </p:spPr>
        <p:txBody>
          <a:bodyPr/>
          <a:lstStyle/>
          <a:p>
            <a:r>
              <a:rPr lang="en-US" b="1" u="sng" dirty="0" smtClean="0"/>
              <a:t>American Cities Change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96785"/>
            <a:ext cx="9143999" cy="57612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Before industrialization: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Cities had no tall buildings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Most people lived within distance of their work, schools, shops, and churches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04" y="3213099"/>
            <a:ext cx="5355363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6404"/>
          </a:xfrm>
        </p:spPr>
        <p:txBody>
          <a:bodyPr/>
          <a:lstStyle/>
          <a:p>
            <a:r>
              <a:rPr lang="en-US" b="1" u="sng" dirty="0" smtClean="0"/>
              <a:t>American Cities Change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96785"/>
            <a:ext cx="9143999" cy="57612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In the late 1880s, they ran out of room and started to build up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Steel frames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Elisha Otis’s </a:t>
            </a:r>
            <a:r>
              <a:rPr lang="en-US" sz="2800" dirty="0" smtClean="0">
                <a:solidFill>
                  <a:srgbClr val="003300"/>
                </a:solidFill>
              </a:rPr>
              <a:t>safety elevator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Mass transit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People moved father away from the city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16" y="4087173"/>
            <a:ext cx="2068884" cy="2770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17" y="1542096"/>
            <a:ext cx="2068884" cy="2545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1" y="4357469"/>
            <a:ext cx="3774386" cy="2500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Rectangle 1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Rectangle 1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8" name="Picture 12" descr="5-158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6404"/>
          </a:xfrm>
        </p:spPr>
        <p:txBody>
          <a:bodyPr/>
          <a:lstStyle/>
          <a:p>
            <a:r>
              <a:rPr lang="en-US" b="1" u="sng" dirty="0" smtClean="0"/>
              <a:t>American Cities Change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76589"/>
            <a:ext cx="9143999" cy="578141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Urban planning was used to map out the best use of space in cities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Frederick Law Olmsted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New York’s Central Park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18" y="3219088"/>
            <a:ext cx="4851882" cy="363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089"/>
            <a:ext cx="4292118" cy="363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144"/>
          </a:xfrm>
        </p:spPr>
        <p:txBody>
          <a:bodyPr/>
          <a:lstStyle/>
          <a:p>
            <a:r>
              <a:rPr lang="en-US" b="1" u="sng" dirty="0" smtClean="0"/>
              <a:t>Class Differences: The Wealthy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wealthy in America: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Made money from industry and business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Made a point of displaying their wealth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45" y="1665484"/>
            <a:ext cx="2604655" cy="3679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76" y="3574473"/>
            <a:ext cx="4733568" cy="3283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2897"/>
          </a:xfrm>
        </p:spPr>
        <p:txBody>
          <a:bodyPr/>
          <a:lstStyle/>
          <a:p>
            <a:r>
              <a:rPr lang="en-US" b="1" u="sng" dirty="0" smtClean="0"/>
              <a:t>Class Differences: The Middle Class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72046"/>
            <a:ext cx="9143999" cy="5785953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 The growth of new industries increased the urban middle class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Needed professional, educated, and qualified workers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32" y="3689958"/>
            <a:ext cx="4257668" cy="316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89958"/>
            <a:ext cx="4886331" cy="316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Class Differences: The Working Class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96785"/>
            <a:ext cx="9143999" cy="576121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Many lived in poverty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Growing population kept wages low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Housing shortages 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Crowded and unsanitary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6202"/>
            <a:ext cx="4642436" cy="3291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37" y="3566201"/>
            <a:ext cx="4501564" cy="3291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r>
              <a:rPr lang="en-US" b="1" u="sng" dirty="0" smtClean="0"/>
              <a:t>The Settlement House Movement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99911"/>
            <a:ext cx="9143999" cy="60580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Settlement houses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Taught skills people could used to help themselves out of poverty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Movement spread throughout U.S.</a:t>
            </a: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Hull House</a:t>
            </a:r>
          </a:p>
          <a:p>
            <a:pPr lvl="2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Jane Addams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movement gave women the opportunity to lead, organize, and work for others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</a:pPr>
            <a:endParaRPr lang="en-US" sz="900" b="1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491" y="2447204"/>
            <a:ext cx="3251857" cy="256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The Old Immigrants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94" y="948348"/>
            <a:ext cx="8984205" cy="5909651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1800-1900: 10 million immigrants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	Northern and Western Europe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	Mostly Protestant Christians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	Cultures similar to the original settlers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59" y="3871279"/>
            <a:ext cx="5163868" cy="2986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r>
              <a:rPr lang="en-US" b="1" u="sng" dirty="0" smtClean="0"/>
              <a:t>The Settlement House Movement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97827"/>
            <a:ext cx="9143999" cy="58601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Social Gospel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Idea that religious faith should be expressed through good works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Churches had a moral duty to help solve society’s problems</a:t>
            </a:r>
          </a:p>
          <a:p>
            <a:pPr>
              <a:lnSpc>
                <a:spcPct val="80000"/>
              </a:lnSpc>
              <a:spcBef>
                <a:spcPct val="50000"/>
              </a:spcBef>
              <a:buNone/>
            </a:pPr>
            <a:endParaRPr lang="en-US" sz="900" b="1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0" y="3792512"/>
            <a:ext cx="3079173" cy="3065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Life at the Turn of the 20</a:t>
            </a:r>
            <a:r>
              <a:rPr lang="en-US" sz="6000" baseline="30000" dirty="0" smtClean="0">
                <a:solidFill>
                  <a:srgbClr val="FF0000"/>
                </a:solidFill>
              </a:rPr>
              <a:t>th</a:t>
            </a:r>
            <a:r>
              <a:rPr lang="en-US" sz="6000" dirty="0" smtClean="0">
                <a:solidFill>
                  <a:srgbClr val="FF0000"/>
                </a:solidFill>
              </a:rPr>
              <a:t> Century: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Politics in the Gilded Age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Political corruption was common in the late 1800s, but reformers began fighting for changes to make government more honest.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Political Machines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637"/>
            <a:ext cx="9144000" cy="6000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Political Machine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An informal group of professional politicians controlling the local government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Often resorted to corrupt methods   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Late 1800s – political machines controlled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/>
              <a:t>	</a:t>
            </a:r>
            <a:r>
              <a:rPr lang="en-US" sz="2600" dirty="0" smtClean="0"/>
              <a:t> many major U.S. cities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5" y="3174273"/>
            <a:ext cx="2909455" cy="349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Political Machines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Made a special point of reaching out to immigrants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Helped find jobs, housing, and become naturalized citizens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Wanted their votes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10" y="3498577"/>
            <a:ext cx="5450490" cy="3359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Political Machines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637"/>
            <a:ext cx="9143999" cy="6000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Tweed </a:t>
            </a:r>
            <a:r>
              <a:rPr lang="en-US" sz="2600" b="1" dirty="0" smtClean="0">
                <a:solidFill>
                  <a:srgbClr val="FF0000"/>
                </a:solidFill>
              </a:rPr>
              <a:t>Ring / Tammany Hall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notorious political machine headed by </a:t>
            </a:r>
            <a:r>
              <a:rPr lang="en-US" b="1" dirty="0">
                <a:solidFill>
                  <a:srgbClr val="FF0000"/>
                </a:solidFill>
              </a:rPr>
              <a:t>William Marcy </a:t>
            </a:r>
            <a:r>
              <a:rPr lang="en-US" b="1" dirty="0" smtClean="0">
                <a:solidFill>
                  <a:srgbClr val="FF0000"/>
                </a:solidFill>
              </a:rPr>
              <a:t>Tweed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Controlled elections &amp; corrupted judges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Thomas </a:t>
            </a:r>
            <a:r>
              <a:rPr lang="en-US" sz="2600" b="1" dirty="0" smtClean="0">
                <a:solidFill>
                  <a:srgbClr val="FF0000"/>
                </a:solidFill>
              </a:rPr>
              <a:t>Nast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Political cartoonist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Attacked </a:t>
            </a:r>
            <a:r>
              <a:rPr lang="en-US" dirty="0"/>
              <a:t>the corruption in </a:t>
            </a:r>
            <a:r>
              <a:rPr lang="en-US" i="1" dirty="0"/>
              <a:t>Harper’s </a:t>
            </a:r>
            <a:r>
              <a:rPr lang="en-US" i="1" dirty="0" smtClean="0"/>
              <a:t>Weekly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Tweed convicted for fraud and extortion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931" y="2274432"/>
            <a:ext cx="3010069" cy="328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15-50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Federal Corruption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0623"/>
            <a:ext cx="9143999" cy="5967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Grant’s presidency was blemished by several scandals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Crédit Mobilier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The Whiskey Ring 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Diverted millions of tax dollars &amp; tainted the nation’s leaders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27" y="3875859"/>
            <a:ext cx="4577155" cy="2982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Federal Corruption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0623"/>
            <a:ext cx="9143999" cy="5967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Reformers wanted to end the spoils system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President Hayes issued an executive order that prohibited government employees from managing political parties or campaigns 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456" y="3826378"/>
            <a:ext cx="4182641" cy="3031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Federal Corruption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5855"/>
            <a:ext cx="9143999" cy="6082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Stalwarts wanted to continue the spoils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President</a:t>
            </a:r>
            <a:r>
              <a:rPr lang="en-US" dirty="0" smtClean="0">
                <a:solidFill>
                  <a:srgbClr val="FF0000"/>
                </a:solidFill>
              </a:rPr>
              <a:t> James A. Garfield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Assassination leads to reform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Vice President (now-President) </a:t>
            </a:r>
            <a:r>
              <a:rPr lang="en-US" dirty="0" smtClean="0">
                <a:solidFill>
                  <a:srgbClr val="FF0000"/>
                </a:solidFill>
              </a:rPr>
              <a:t>Chester A. Arthur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Pendleton Civil Service Reform Act</a:t>
            </a:r>
            <a:r>
              <a:rPr lang="en-US" b="1" dirty="0" smtClean="0"/>
              <a:t> 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52" y="4457754"/>
            <a:ext cx="4469003" cy="2400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r>
              <a:rPr lang="en-US" b="1" u="sng" dirty="0" smtClean="0"/>
              <a:t>The New Immigrants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5362"/>
            <a:ext cx="9143999" cy="594263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1880 to 1910: 18 million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	Southern and Eastern Europe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	Roman Catholics, Orthodox Christians, and Jews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	Smaller numbers came from East Asia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00945"/>
            <a:ext cx="4692615" cy="2757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14" y="4100946"/>
            <a:ext cx="4451386" cy="2757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The Populist Movement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7497"/>
            <a:ext cx="9143999" cy="567050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</a:t>
            </a:r>
            <a:r>
              <a:rPr lang="en-US" sz="3200" dirty="0" smtClean="0"/>
              <a:t>Farmers’ facing hardships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Crop prices were falling, and had to repay loans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Everyone made money but the farmer doing the work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Merchants &amp; railroads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Outraged farmers organized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36406"/>
            <a:ext cx="9143998" cy="2021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The Populist Movement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National Grange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First major farmers’ organization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Campaigned to unite farmers from all over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Pushed for political reform and targeted railroad rates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i="1" dirty="0" smtClean="0">
                <a:solidFill>
                  <a:srgbClr val="000000"/>
                </a:solidFill>
              </a:rPr>
              <a:t>Munn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</a:t>
            </a:r>
            <a:r>
              <a:rPr lang="en-US" sz="2800" dirty="0" smtClean="0">
                <a:solidFill>
                  <a:srgbClr val="000000"/>
                </a:solidFill>
              </a:rPr>
              <a:t>. </a:t>
            </a:r>
            <a:r>
              <a:rPr lang="en-US" sz="2800" i="1" dirty="0" smtClean="0">
                <a:solidFill>
                  <a:srgbClr val="000000"/>
                </a:solidFill>
              </a:rPr>
              <a:t>Illinois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i="1" dirty="0" smtClean="0">
                <a:solidFill>
                  <a:srgbClr val="000000"/>
                </a:solidFill>
              </a:rPr>
              <a:t>Wabash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v</a:t>
            </a:r>
            <a:r>
              <a:rPr lang="en-US" sz="2800" dirty="0" smtClean="0">
                <a:solidFill>
                  <a:srgbClr val="000000"/>
                </a:solidFill>
              </a:rPr>
              <a:t>. </a:t>
            </a:r>
            <a:r>
              <a:rPr lang="en-US" sz="2800" i="1" dirty="0" smtClean="0">
                <a:solidFill>
                  <a:srgbClr val="000000"/>
                </a:solidFill>
              </a:rPr>
              <a:t>Illinois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517" y="3452431"/>
            <a:ext cx="3644599" cy="3405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3301"/>
          </a:xfrm>
        </p:spPr>
        <p:txBody>
          <a:bodyPr/>
          <a:lstStyle/>
          <a:p>
            <a:r>
              <a:rPr lang="en-US" sz="3900" b="1" u="sng" dirty="0" smtClean="0"/>
              <a:t>The Alliance Movement and Money Supply</a:t>
            </a:r>
            <a:endParaRPr lang="en-US" sz="39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The Farmers’ Alliance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Helped with practical needs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Buying equipment or marketing farm products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Lobbied for banking reform and railroad rate regulation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Wanted an expanded money supply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Became politically active    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214" y="4115006"/>
            <a:ext cx="3244786" cy="274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4130"/>
          </a:xfrm>
        </p:spPr>
        <p:txBody>
          <a:bodyPr/>
          <a:lstStyle/>
          <a:p>
            <a:r>
              <a:rPr lang="en-US" b="1" u="sng" dirty="0" smtClean="0"/>
              <a:t>The Populist Party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4130"/>
            <a:ext cx="6794499" cy="59838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Populist Party </a:t>
            </a:r>
            <a:r>
              <a:rPr lang="en-US" sz="2800" dirty="0" smtClean="0">
                <a:solidFill>
                  <a:srgbClr val="003300"/>
                </a:solidFill>
              </a:rPr>
              <a:t>(the “People’s Party)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Coalition of farmers, labor leaders, and reformers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Platform called for an income tax, bank regulation, government ownership of railroad and telegraph companies, and unlimited coinage of silver 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Won several state offices and won seats in Congress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1947761"/>
            <a:ext cx="23495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15-504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sz="4800" b="1" u="sng" dirty="0" smtClean="0"/>
              <a:t>Economic Depression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264"/>
            <a:ext cx="6185344" cy="5711734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Panic of 1893</a:t>
            </a:r>
          </a:p>
          <a:p>
            <a:pPr marL="679450" lvl="1" indent="-22860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Leading railroad company fails</a:t>
            </a:r>
          </a:p>
          <a:p>
            <a:pPr marL="1020763" lvl="2" indent="-22860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Investors pull out of the stock market</a:t>
            </a:r>
          </a:p>
          <a:p>
            <a:pPr marL="1362075" lvl="3" indent="-22860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Thousands of businesses collapse</a:t>
            </a:r>
          </a:p>
          <a:p>
            <a:pPr marL="1020763" lvl="2" indent="-22860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Over 3 million lost their jobs</a:t>
            </a:r>
          </a:p>
          <a:p>
            <a:pPr>
              <a:lnSpc>
                <a:spcPct val="150000"/>
              </a:lnSpc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44" y="1146264"/>
            <a:ext cx="2958655" cy="571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sz="4800" b="1" u="sng" dirty="0" smtClean="0"/>
              <a:t>Economic Depression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3"/>
            <a:ext cx="9143999" cy="5827186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President Cleveland focused on silver as a cause of the national depression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country stayed on the gold standard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1" y="2992581"/>
            <a:ext cx="8204561" cy="354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362"/>
          </a:xfrm>
        </p:spPr>
        <p:txBody>
          <a:bodyPr/>
          <a:lstStyle/>
          <a:p>
            <a:r>
              <a:rPr lang="en-US" b="1" u="sng" dirty="0" smtClean="0"/>
              <a:t>The Election of 1896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William McKinley </a:t>
            </a:r>
            <a:r>
              <a:rPr lang="en-US" sz="2800" dirty="0" smtClean="0">
                <a:solidFill>
                  <a:srgbClr val="000000"/>
                </a:solidFill>
              </a:rPr>
              <a:t>(R)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Believed in the gold standard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William Jennings Bryan (D) 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Believed the free coinage of silver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Supported by the Populists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McKinley wins the election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Populist Party soon faded away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The groundwork for reform was laid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969" y="1043301"/>
            <a:ext cx="2090319" cy="2486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681" y="3401421"/>
            <a:ext cx="2090319" cy="263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2293"/>
            <a:ext cx="7313613" cy="868362"/>
          </a:xfrm>
        </p:spPr>
        <p:txBody>
          <a:bodyPr/>
          <a:lstStyle/>
          <a:p>
            <a:pPr algn="ctr"/>
            <a:r>
              <a:rPr lang="en-US" b="1" u="sng" dirty="0" smtClean="0"/>
              <a:t>Writing Assignment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3344" y="1288473"/>
            <a:ext cx="8201891" cy="5181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b="1" dirty="0" smtClean="0"/>
              <a:t>Imagine you were the leader of the Populist Party 2015. Write a short speech explaining your beliefs and values. Create a propaganda poster to go with your speech that successfully represents your values. </a:t>
            </a:r>
          </a:p>
          <a:p>
            <a:pPr marL="0" indent="0">
              <a:buNone/>
            </a:pPr>
            <a:r>
              <a:rPr lang="en-US" sz="3600" b="1" dirty="0" smtClean="0"/>
              <a:t>(at least 5 sentences)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309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Life at the Turn of the 20</a:t>
            </a:r>
            <a:r>
              <a:rPr lang="en-US" sz="6000" baseline="30000" dirty="0" smtClean="0">
                <a:solidFill>
                  <a:srgbClr val="FF0000"/>
                </a:solidFill>
              </a:rPr>
              <a:t>th</a:t>
            </a:r>
            <a:r>
              <a:rPr lang="en-US" sz="6000" dirty="0" smtClean="0">
                <a:solidFill>
                  <a:srgbClr val="FF0000"/>
                </a:solidFill>
              </a:rPr>
              <a:t> Century: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 Segregation and Discrimination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1" name="Picture 7" descr="15-489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United States in the late 1800s was a place of great change – and a place in need of even greater change.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r>
              <a:rPr lang="en-US" b="1" u="sng" dirty="0" smtClean="0"/>
              <a:t>Legalized Discrimination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8982"/>
            <a:ext cx="9143999" cy="599901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Poll taxes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/>
              <a:t>Literacy requirements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Grandfather clause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Man could vote if he, his father, or grandfather had been eligible to vote before January 1, 1867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82" y="1000112"/>
            <a:ext cx="4561980" cy="3418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5172"/>
          </a:xfrm>
        </p:spPr>
        <p:txBody>
          <a:bodyPr/>
          <a:lstStyle/>
          <a:p>
            <a:r>
              <a:rPr lang="en-US" b="1" u="sng" dirty="0" smtClean="0"/>
              <a:t>Legalized Discrimination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15362"/>
            <a:ext cx="5195454" cy="5942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FF0000"/>
                </a:solidFill>
              </a:rPr>
              <a:t>Jim Crow laws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Series of laws designed to create and enforce segregation</a:t>
            </a:r>
            <a:endParaRPr lang="en-US" sz="3000" dirty="0"/>
          </a:p>
          <a:p>
            <a:pPr lvl="2">
              <a:lnSpc>
                <a:spcPct val="150000"/>
              </a:lnSpc>
            </a:pPr>
            <a:r>
              <a:rPr lang="en-US" sz="3000" dirty="0" smtClean="0"/>
              <a:t>Schools, transportation, public places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37" y="1378409"/>
            <a:ext cx="3680164" cy="446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5172"/>
          </a:xfrm>
        </p:spPr>
        <p:txBody>
          <a:bodyPr/>
          <a:lstStyle/>
          <a:p>
            <a:r>
              <a:rPr lang="en-US" b="1" u="sng" dirty="0" smtClean="0"/>
              <a:t>Legalized Discrimination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82376"/>
            <a:ext cx="6515736" cy="59756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Plessy v. Ferguson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Homer </a:t>
            </a:r>
            <a:r>
              <a:rPr lang="en-US" sz="2800" dirty="0"/>
              <a:t>Plessy sat in a whites-only train compartment to test the law and was </a:t>
            </a:r>
            <a:r>
              <a:rPr lang="en-US" sz="2800" dirty="0" smtClean="0"/>
              <a:t>arrested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Court ruled that “separate but equal” facilities did not violate the Fourteenth </a:t>
            </a:r>
            <a:r>
              <a:rPr lang="en-US" sz="2800" dirty="0" smtClean="0"/>
              <a:t>Amendment </a:t>
            </a:r>
            <a:r>
              <a:rPr lang="en-US" sz="2800" dirty="0" smtClean="0">
                <a:hlinkClick r:id="rId2"/>
              </a:rPr>
              <a:t>***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37" y="1962668"/>
            <a:ext cx="2628262" cy="35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Informal Discrimination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3610"/>
            <a:ext cx="9143999" cy="59343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Racial etiquette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Strict rules of behavior that governed social and business interactions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Lynching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The murder of an individual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600" dirty="0"/>
              <a:t>	</a:t>
            </a:r>
            <a:r>
              <a:rPr lang="en-US" sz="2600" dirty="0" smtClean="0"/>
              <a:t>usually by hanging, without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600" dirty="0"/>
              <a:t>	</a:t>
            </a:r>
            <a:r>
              <a:rPr lang="en-US" sz="2600" dirty="0" smtClean="0"/>
              <a:t>a legal trial</a:t>
            </a:r>
          </a:p>
          <a:p>
            <a:pPr lvl="1">
              <a:lnSpc>
                <a:spcPct val="150000"/>
              </a:lnSpc>
            </a:pPr>
            <a:endParaRPr lang="en-US" sz="26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76945"/>
            <a:ext cx="3809999" cy="36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Prominent Black Leaders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2376"/>
            <a:ext cx="9143999" cy="5975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Booker T. Washington </a:t>
            </a:r>
            <a:r>
              <a:rPr lang="en-US" sz="2800" b="1" dirty="0" smtClean="0">
                <a:solidFill>
                  <a:srgbClr val="FF0000"/>
                </a:solidFill>
                <a:hlinkClick r:id="rId2"/>
              </a:rPr>
              <a:t>***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sz="2600" dirty="0" smtClean="0"/>
              <a:t>Believed that African Americans should momentarily accept segregation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sz="2600" dirty="0" smtClean="0"/>
              <a:t>Founded the Tuskegee Institute</a:t>
            </a:r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sz="2400" dirty="0" smtClean="0"/>
              <a:t>Believed farming and vocational skills were the key to prosperity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540" y="5025396"/>
            <a:ext cx="1706760" cy="183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Prominent Black Leaders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568"/>
            <a:ext cx="6902843" cy="5835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W.E.B. Du </a:t>
            </a:r>
            <a:r>
              <a:rPr lang="en-US" sz="2800" b="1" dirty="0" smtClean="0">
                <a:solidFill>
                  <a:srgbClr val="FF0000"/>
                </a:solidFill>
              </a:rPr>
              <a:t>Bois </a:t>
            </a:r>
            <a:r>
              <a:rPr lang="en-US" sz="2800" b="1" dirty="0" smtClean="0">
                <a:solidFill>
                  <a:srgbClr val="FF0000"/>
                </a:solidFill>
                <a:hlinkClick r:id="rId2"/>
              </a:rPr>
              <a:t>***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Believed in speaking out against prejudice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Wanted full rights immediately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Helped found the National Association for the Advancement of Colored People </a:t>
            </a:r>
            <a:r>
              <a:rPr lang="en-US" sz="2800" b="1" dirty="0" smtClean="0">
                <a:solidFill>
                  <a:srgbClr val="FF0000"/>
                </a:solidFill>
              </a:rPr>
              <a:t>(NAACP</a:t>
            </a:r>
            <a:r>
              <a:rPr lang="en-US" sz="2800" b="1" dirty="0" smtClean="0">
                <a:solidFill>
                  <a:srgbClr val="FF0000"/>
                </a:solidFill>
              </a:rPr>
              <a:t>)  </a:t>
            </a:r>
            <a:r>
              <a:rPr lang="en-US" sz="2800" b="1" dirty="0" smtClean="0">
                <a:solidFill>
                  <a:srgbClr val="FF0000"/>
                </a:solidFill>
                <a:hlinkClick r:id="rId3"/>
              </a:rPr>
              <a:t>***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843" y="1164251"/>
            <a:ext cx="2241157" cy="224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959" y="4042368"/>
            <a:ext cx="2571039" cy="281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Others Suffer Discrimination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102"/>
            <a:ext cx="9143999" cy="5917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Asian Americans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Segregated neighborhoods &amp; separate schools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Several states also forbade marriage with whites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Native Americans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Continued “Americanization”</a:t>
            </a:r>
            <a:endParaRPr lang="en-US" sz="22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76" y="1051356"/>
            <a:ext cx="2387623" cy="2593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49" y="3644466"/>
            <a:ext cx="2590253" cy="321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Others Suffer Discrimination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102"/>
            <a:ext cx="9143999" cy="5917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Mexican Americans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They encountered hostility from white Americans, often not speaking English well and taking the most menial jobs for little pay.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Debt peonage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Workers tied to their jobs until they could pay off debts they owed their employer 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8" descr="15-51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0373" y="3950099"/>
            <a:ext cx="3877200" cy="290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7" name="Picture 7" descr="15-514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41" y="0"/>
            <a:ext cx="915064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651"/>
          </a:xfrm>
        </p:spPr>
        <p:txBody>
          <a:bodyPr/>
          <a:lstStyle/>
          <a:p>
            <a:r>
              <a:rPr lang="en-US" b="1" u="sng" dirty="0" smtClean="0"/>
              <a:t>Coming to America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568"/>
            <a:ext cx="9143999" cy="5835432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4480" dirty="0" smtClean="0"/>
              <a:t> </a:t>
            </a:r>
            <a:r>
              <a:rPr lang="en-US" sz="3900" dirty="0" smtClean="0"/>
              <a:t>The decision to come involved the entire family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900" dirty="0" smtClean="0"/>
              <a:t> They had to pass an inspection to board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900" dirty="0" smtClean="0"/>
              <a:t> Provide identification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900" dirty="0" smtClean="0"/>
              <a:t> Background check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900" dirty="0" smtClean="0"/>
              <a:t> Prove they had some money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900" dirty="0" smtClean="0"/>
              <a:t> Medical examination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  <a:buNone/>
            </a:pPr>
            <a:r>
              <a:rPr lang="en-US" sz="1600" dirty="0" smtClean="0">
                <a:solidFill>
                  <a:srgbClr val="0033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27" y="4558366"/>
            <a:ext cx="3422072" cy="229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Journal Entry- Seeing a different point of view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and your partner will each create a journal entry. One of you will take on the role of W.E.B. Du Bois and the other student will be Booker T. Washington. </a:t>
            </a:r>
          </a:p>
          <a:p>
            <a:endParaRPr lang="en-US" dirty="0"/>
          </a:p>
          <a:p>
            <a:r>
              <a:rPr lang="en-US" dirty="0" smtClean="0"/>
              <a:t>In your journal entry describe what you hope to achieve and how you will achieve it. After each of you have finished share your journal entry.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508250" y="5638800"/>
            <a:ext cx="4100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sp>
        <p:nvSpPr>
          <p:cNvPr id="59398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9" name="Rectangle 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1" name="Picture 9" descr="/Users/matthewhische/Desktop/Holt PP (MAC) - US II/Ch15/husltcfn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40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333"/>
          </a:xfrm>
        </p:spPr>
        <p:txBody>
          <a:bodyPr/>
          <a:lstStyle/>
          <a:p>
            <a:r>
              <a:rPr lang="en-US" b="1" u="sng" dirty="0" smtClean="0"/>
              <a:t>Coming to America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2674"/>
            <a:ext cx="9143999" cy="602532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 Ellis Island</a:t>
            </a:r>
            <a:r>
              <a:rPr lang="en-US" sz="2800" dirty="0" smtClean="0">
                <a:solidFill>
                  <a:srgbClr val="FF00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NYC harbor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1892 – Opened as an immigration station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112 million immigrants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Had to pass inspection before allowed to enter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  <a:buNone/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4" y="4162869"/>
            <a:ext cx="3998587" cy="2695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943" y="4162870"/>
            <a:ext cx="2775369" cy="269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Coming to America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1280"/>
            <a:ext cx="9143999" cy="61767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Angel Island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San Francisco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Many Chinese immigrants were detained  </a:t>
            </a:r>
          </a:p>
          <a:p>
            <a:pPr lvl="2">
              <a:lnSpc>
                <a:spcPct val="150000"/>
              </a:lnSpc>
            </a:pPr>
            <a:r>
              <a:rPr lang="en-US" sz="2600" dirty="0" smtClean="0"/>
              <a:t>Prison-like conditions while awaiting a ruling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Poverty and discrimination awaited many newcomers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74" y="4289536"/>
            <a:ext cx="3406693" cy="2568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406" y="4289536"/>
            <a:ext cx="3349365" cy="256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b="1" u="sng" dirty="0" smtClean="0"/>
              <a:t>Building Urban Communities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6404"/>
            <a:ext cx="9143999" cy="60415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Most settled in crowded cities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Took low-paying, unskilled jobs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Many lived in poor housing in slums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457" y="4003964"/>
            <a:ext cx="3829418" cy="2854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" y="4003964"/>
            <a:ext cx="4326700" cy="285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11344</TotalTime>
  <Words>1492</Words>
  <Application>Microsoft Office PowerPoint</Application>
  <PresentationFormat>On-screen Show (4:3)</PresentationFormat>
  <Paragraphs>278</Paragraphs>
  <Slides>61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Inkwell</vt:lpstr>
      <vt:lpstr>Foundry</vt:lpstr>
      <vt:lpstr>Life at the Turn of the 20th Century:</vt:lpstr>
      <vt:lpstr>Main Idea</vt:lpstr>
      <vt:lpstr>The Old Immigrants</vt:lpstr>
      <vt:lpstr>The New Immigrants</vt:lpstr>
      <vt:lpstr>PowerPoint Presentation</vt:lpstr>
      <vt:lpstr>Coming to America</vt:lpstr>
      <vt:lpstr>Coming to America</vt:lpstr>
      <vt:lpstr>Coming to America</vt:lpstr>
      <vt:lpstr>Building Urban Communities</vt:lpstr>
      <vt:lpstr>Building Urban Communities</vt:lpstr>
      <vt:lpstr>PowerPoint Presentation</vt:lpstr>
      <vt:lpstr>Building Urban Communities</vt:lpstr>
      <vt:lpstr>Nativists Respond</vt:lpstr>
      <vt:lpstr>PowerPoint Presentation</vt:lpstr>
      <vt:lpstr>Limiting Chinese Immigration</vt:lpstr>
      <vt:lpstr>Limiting Chinese Immigration</vt:lpstr>
      <vt:lpstr>Limiting Japanese Immigration</vt:lpstr>
      <vt:lpstr>Other Immigrants</vt:lpstr>
      <vt:lpstr>Life at the Turn of the 20th Century:</vt:lpstr>
      <vt:lpstr>Main Idea</vt:lpstr>
      <vt:lpstr>American Cities Change</vt:lpstr>
      <vt:lpstr>American Cities Change</vt:lpstr>
      <vt:lpstr>PowerPoint Presentation</vt:lpstr>
      <vt:lpstr>PowerPoint Presentation</vt:lpstr>
      <vt:lpstr>American Cities Change</vt:lpstr>
      <vt:lpstr>Class Differences: The Wealthy</vt:lpstr>
      <vt:lpstr>Class Differences: The Middle Class</vt:lpstr>
      <vt:lpstr>Class Differences: The Working Class</vt:lpstr>
      <vt:lpstr>The Settlement House Movement</vt:lpstr>
      <vt:lpstr>The Settlement House Movement</vt:lpstr>
      <vt:lpstr>Life at the Turn of the 20th Century:</vt:lpstr>
      <vt:lpstr>Main Idea</vt:lpstr>
      <vt:lpstr>Political Machines</vt:lpstr>
      <vt:lpstr>Political Machines</vt:lpstr>
      <vt:lpstr>Political Machines</vt:lpstr>
      <vt:lpstr>PowerPoint Presentation</vt:lpstr>
      <vt:lpstr>Federal Corruption</vt:lpstr>
      <vt:lpstr>Federal Corruption</vt:lpstr>
      <vt:lpstr>Federal Corruption</vt:lpstr>
      <vt:lpstr>The Populist Movement</vt:lpstr>
      <vt:lpstr>The Populist Movement</vt:lpstr>
      <vt:lpstr>The Alliance Movement and Money Supply</vt:lpstr>
      <vt:lpstr>The Populist Party</vt:lpstr>
      <vt:lpstr>PowerPoint Presentation</vt:lpstr>
      <vt:lpstr>Economic Depression</vt:lpstr>
      <vt:lpstr>Economic Depression</vt:lpstr>
      <vt:lpstr>The Election of 1896</vt:lpstr>
      <vt:lpstr>Writing Assignment</vt:lpstr>
      <vt:lpstr>Life at the Turn of the 20th Century:</vt:lpstr>
      <vt:lpstr>Main Idea</vt:lpstr>
      <vt:lpstr>Legalized Discrimination</vt:lpstr>
      <vt:lpstr>Legalized Discrimination</vt:lpstr>
      <vt:lpstr>Legalized Discrimination</vt:lpstr>
      <vt:lpstr>Informal Discrimination</vt:lpstr>
      <vt:lpstr>Prominent Black Leaders</vt:lpstr>
      <vt:lpstr>Prominent Black Leaders</vt:lpstr>
      <vt:lpstr>Others Suffer Discrimination </vt:lpstr>
      <vt:lpstr>Others Suffer Discrimination </vt:lpstr>
      <vt:lpstr>PowerPoint Presentation</vt:lpstr>
      <vt:lpstr>Journal Entry- Seeing a different point of view  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148</cp:revision>
  <cp:lastPrinted>2013-09-11T00:32:45Z</cp:lastPrinted>
  <dcterms:created xsi:type="dcterms:W3CDTF">2014-02-16T18:08:33Z</dcterms:created>
  <dcterms:modified xsi:type="dcterms:W3CDTF">2017-02-22T19:14:39Z</dcterms:modified>
</cp:coreProperties>
</file>