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60" r:id="rId5"/>
    <p:sldId id="274" r:id="rId6"/>
    <p:sldId id="284" r:id="rId7"/>
    <p:sldId id="276" r:id="rId8"/>
    <p:sldId id="278" r:id="rId9"/>
    <p:sldId id="265" r:id="rId10"/>
    <p:sldId id="267" r:id="rId11"/>
    <p:sldId id="291" r:id="rId12"/>
    <p:sldId id="269" r:id="rId13"/>
    <p:sldId id="270" r:id="rId14"/>
    <p:sldId id="293" r:id="rId15"/>
    <p:sldId id="294" r:id="rId16"/>
    <p:sldId id="295" r:id="rId17"/>
    <p:sldId id="296" r:id="rId18"/>
    <p:sldId id="297" r:id="rId19"/>
    <p:sldId id="272" r:id="rId20"/>
    <p:sldId id="273" r:id="rId21"/>
    <p:sldId id="285" r:id="rId22"/>
    <p:sldId id="289" r:id="rId23"/>
    <p:sldId id="286" r:id="rId24"/>
    <p:sldId id="290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A7248-688B-1240-9846-B878FE2293C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492F-C73E-7C46-9570-541454F2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0904FCD-C7A3-4EAE-BC84-2904E6FCE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3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A26AA-0CF5-4CD9-83BC-5A45AC223392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CCFF"/>
                </a:solidFill>
              </a:rPr>
              <a:t>Christian Church</a:t>
            </a:r>
            <a:r>
              <a:rPr lang="en-US"/>
              <a:t> has become an important political, economic, spiritual and cultural force in Europe</a:t>
            </a:r>
          </a:p>
          <a:p>
            <a:r>
              <a:rPr lang="en-US"/>
              <a:t>Leading officials of Church were the bishops of Rome  (</a:t>
            </a:r>
            <a:r>
              <a:rPr lang="en-US">
                <a:solidFill>
                  <a:srgbClr val="00CCFF"/>
                </a:solidFill>
              </a:rPr>
              <a:t>Pope</a:t>
            </a:r>
            <a:r>
              <a:rPr lang="en-US"/>
              <a:t>) and Constantinople (</a:t>
            </a:r>
            <a:r>
              <a:rPr lang="en-US">
                <a:solidFill>
                  <a:srgbClr val="00CCFF"/>
                </a:solidFill>
              </a:rPr>
              <a:t>Patriarch</a:t>
            </a:r>
            <a:r>
              <a:rPr lang="en-US"/>
              <a:t>)  </a:t>
            </a:r>
          </a:p>
          <a:p>
            <a:r>
              <a:rPr lang="en-US"/>
              <a:t>As influence grew, laws were passed to forced people to become Christians and banned </a:t>
            </a:r>
            <a:r>
              <a:rPr lang="en-US">
                <a:solidFill>
                  <a:srgbClr val="00CCFF"/>
                </a:solidFill>
              </a:rPr>
              <a:t>heresy</a:t>
            </a:r>
            <a:r>
              <a:rPr lang="en-US"/>
              <a:t> (holding beliefs that contradict the official religion)</a:t>
            </a:r>
          </a:p>
          <a:p>
            <a:r>
              <a:rPr lang="en-US"/>
              <a:t>Fines were given against heretics, then harsher penalties and even death</a:t>
            </a:r>
          </a:p>
          <a:p>
            <a:r>
              <a:rPr lang="en-US"/>
              <a:t>Eventually, </a:t>
            </a:r>
            <a:r>
              <a:rPr lang="en-US">
                <a:solidFill>
                  <a:srgbClr val="00CCFF"/>
                </a:solidFill>
              </a:rPr>
              <a:t>conversion by force</a:t>
            </a:r>
          </a:p>
          <a:p>
            <a:r>
              <a:rPr lang="en-US"/>
              <a:t>Eventually in 11</a:t>
            </a:r>
            <a:r>
              <a:rPr lang="en-US" baseline="30000"/>
              <a:t>th</a:t>
            </a:r>
            <a:r>
              <a:rPr lang="en-US"/>
              <a:t> Century, Church split into two independent branches  </a:t>
            </a:r>
            <a:r>
              <a:rPr lang="en-US">
                <a:solidFill>
                  <a:srgbClr val="00CCFF"/>
                </a:solidFill>
              </a:rPr>
              <a:t>Eastern Orthodox</a:t>
            </a:r>
            <a:r>
              <a:rPr lang="en-US"/>
              <a:t> (Greek) based in Constantinople and </a:t>
            </a:r>
            <a:r>
              <a:rPr lang="en-US">
                <a:solidFill>
                  <a:srgbClr val="00CCFF"/>
                </a:solidFill>
              </a:rPr>
              <a:t>Roman Catholic</a:t>
            </a:r>
            <a:r>
              <a:rPr lang="en-US"/>
              <a:t> in Rome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65030-E522-4F2D-8551-90BAADEF803B}" type="slidenum">
              <a:rPr lang="en-US"/>
              <a:pPr/>
              <a:t>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Iberbia-  (present day Spain) had privileged class of estate owners called seniores; strong ties to Church; southern Spain conquered by Moors (Islamic people from North Africa) and clashes between Christians and Muslims, who were called infidels (Latin meaning unfaithful)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219B29-C745-4CBA-B4FD-F7C0CABA87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32530-07EB-48B3-A5DB-367ECB88B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424B0-267D-40C9-BAB6-78BE3719D1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42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49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49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49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449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449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1CF9B7-F4A3-446C-BE89-D4D1288AB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2B09C5-32D9-463B-8B44-37E23551CD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DCCA2E-B244-415D-868B-1DFB94D980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73408D-7346-496D-AC7E-91F0FB7B90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AACFEE-1C2F-42AC-B795-A8A95F23C6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49493-7C52-443A-AE9C-A6837C4C26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A14A3-B4DA-4C77-9D36-DB6F30C797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E260A7-9B67-4DE1-8317-6E71F2E26F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AE6DB-9200-4ABE-9064-4510968CA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378516-6DAE-41D4-AA35-C185022E1D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934F88-F724-4372-890F-514CB89B6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D9337-C47B-40CD-BB93-34EAD3902A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73872-BC42-4520-8E68-F04262CF5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835D-0880-43A1-8827-97A486D98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0C563-4845-411A-9A98-471EE060E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46810-5DAD-4775-992D-4BBBF6115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030BD-D1F1-4F7C-8DDB-EE71F6089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FC3C9-4318-4343-80E7-044EF4EE3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B89BB-6F02-49B4-ABE2-E63BA4C18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275ACEC-7C29-447C-B037-E2CCE9E705E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46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7548B74-8CEB-4D72-B3CF-95AC7AB936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346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46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46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47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oggenburg" TargetMode="External"/><Relationship Id="rId2" Type="http://schemas.openxmlformats.org/officeDocument/2006/relationships/hyperlink" Target="http://en.wikipedia.org/wiki/Image:Bubonicplague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hyperlink" Target="http://en.wikipedia.org/wiki/141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04800"/>
            <a:ext cx="4648200" cy="1447800"/>
          </a:xfrm>
        </p:spPr>
        <p:txBody>
          <a:bodyPr/>
          <a:lstStyle/>
          <a:p>
            <a:r>
              <a:rPr lang="en-US" sz="4800">
                <a:latin typeface="Arial Black" pitchFamily="34" charset="0"/>
              </a:rPr>
              <a:t>The Middle Ages</a:t>
            </a:r>
          </a:p>
        </p:txBody>
      </p:sp>
      <p:pic>
        <p:nvPicPr>
          <p:cNvPr id="2053" name="Picture 5" descr="cartoon_meu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790700"/>
            <a:ext cx="4676775" cy="4991100"/>
          </a:xfrm>
          <a:prstGeom prst="rect">
            <a:avLst/>
          </a:prstGeom>
          <a:noFill/>
        </p:spPr>
      </p:pic>
      <p:pic>
        <p:nvPicPr>
          <p:cNvPr id="2055" name="Picture 7" descr="LargeCleric,Knight,&amp;Work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488" y="2811463"/>
            <a:ext cx="4024312" cy="3970337"/>
          </a:xfrm>
          <a:prstGeom prst="rect">
            <a:avLst/>
          </a:prstGeom>
          <a:noFill/>
        </p:spPr>
      </p:pic>
      <p:pic>
        <p:nvPicPr>
          <p:cNvPr id="2057" name="Picture 9" descr="medievalprof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"/>
            <a:ext cx="3595688" cy="215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r>
              <a:rPr lang="en-US" sz="4000"/>
              <a:t>Feudalism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990600"/>
            <a:ext cx="48006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Increasing violence and lawless countryside</a:t>
            </a:r>
          </a:p>
          <a:p>
            <a:pPr>
              <a:lnSpc>
                <a:spcPct val="80000"/>
              </a:lnSpc>
            </a:pPr>
            <a:r>
              <a:rPr lang="en-US" sz="1800"/>
              <a:t>Weak turn to the strong for protection, strong want something from the weak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Feudalism</a:t>
            </a:r>
            <a:r>
              <a:rPr lang="en-US" sz="1800"/>
              <a:t>= relationship between those ranked in a chain of association  (kings, vassals, lords, knights, serfs)</a:t>
            </a:r>
          </a:p>
          <a:p>
            <a:pPr>
              <a:lnSpc>
                <a:spcPct val="80000"/>
              </a:lnSpc>
            </a:pPr>
            <a:r>
              <a:rPr lang="en-US" sz="1800"/>
              <a:t>Feudalism worked because of the notion of mutual obligation, or voluntary co-operation from serf to noble</a:t>
            </a:r>
          </a:p>
          <a:p>
            <a:pPr>
              <a:lnSpc>
                <a:spcPct val="80000"/>
              </a:lnSpc>
            </a:pPr>
            <a:r>
              <a:rPr lang="en-US" sz="1800"/>
              <a:t>A man’s word was the cornerstone of social life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/>
            </a:r>
            <a:br>
              <a:rPr lang="en-US" sz="1800"/>
            </a:br>
            <a:r>
              <a:rPr lang="en-US" sz="1800" u="sng"/>
              <a:t>Key terms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Fief</a:t>
            </a:r>
            <a:r>
              <a:rPr lang="en-US" sz="1800"/>
              <a:t> = land given by a lord in return for a vassal’s military service and oath of loyalty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Serfs</a:t>
            </a:r>
            <a:r>
              <a:rPr lang="en-US" sz="1800"/>
              <a:t>= aka villeins or common peasants who worked the lords land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Tithe </a:t>
            </a:r>
            <a:r>
              <a:rPr lang="en-US" sz="1800"/>
              <a:t>= tax that serfs paid  (tax or rent)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Corvee</a:t>
            </a:r>
            <a:r>
              <a:rPr lang="en-US" sz="1800"/>
              <a:t>= condition of unpaid labour by serfs (maintaining roads or ditches on a manor)</a:t>
            </a:r>
          </a:p>
        </p:txBody>
      </p:sp>
      <p:pic>
        <p:nvPicPr>
          <p:cNvPr id="62468" name="Picture 4" descr="0008n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810000" cy="351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eudalism_no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47799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feuda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4613"/>
            <a:ext cx="8839200" cy="678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rgbClr val="FFCC00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rgbClr val="FFCC00"/>
                </a:solidFill>
              </a:rPr>
              <a:t>    </a:t>
            </a:r>
            <a:r>
              <a:rPr lang="en-US" altLang="en-US" sz="2400" b="1" smtClean="0">
                <a:solidFill>
                  <a:srgbClr val="FFCC00"/>
                </a:solidFill>
              </a:rPr>
              <a:t>England was one of the first countries in Europe to develop a strong</a:t>
            </a:r>
            <a:r>
              <a:rPr lang="en-US" altLang="en-US" sz="2400" smtClean="0">
                <a:solidFill>
                  <a:srgbClr val="FFCC00"/>
                </a:solidFill>
              </a:rPr>
              <a:t> </a:t>
            </a:r>
            <a:r>
              <a:rPr lang="en-US" altLang="en-US" sz="2400" b="1" smtClean="0">
                <a:solidFill>
                  <a:schemeClr val="folHlink"/>
                </a:solidFill>
              </a:rPr>
              <a:t>central monarchy = central government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solidFill>
                  <a:srgbClr val="FFCC00"/>
                </a:solidFill>
              </a:rPr>
              <a:t>    The </a:t>
            </a:r>
            <a:r>
              <a:rPr lang="en-US" altLang="en-US" sz="2400" b="1" smtClean="0">
                <a:solidFill>
                  <a:srgbClr val="99CC00"/>
                </a:solidFill>
              </a:rPr>
              <a:t>Magna Carta</a:t>
            </a:r>
            <a:r>
              <a:rPr lang="en-US" altLang="en-US" sz="2400" b="1" smtClean="0">
                <a:solidFill>
                  <a:srgbClr val="FFCC00"/>
                </a:solidFill>
              </a:rPr>
              <a:t> was a document that limited the power of the king = </a:t>
            </a:r>
            <a:r>
              <a:rPr lang="en-US" altLang="en-US" sz="2400" b="1" smtClean="0">
                <a:solidFill>
                  <a:srgbClr val="99CC00"/>
                </a:solidFill>
              </a:rPr>
              <a:t>limited government</a:t>
            </a:r>
            <a:endParaRPr lang="en-US" altLang="en-US" sz="2400" b="1" smtClean="0">
              <a:solidFill>
                <a:srgbClr val="FFCC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52475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Castellar"/>
              </a:rPr>
              <a:t>the Power of Kings grow</a:t>
            </a: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oman"/>
              </a:rPr>
              <a:t>The English Monarchy</a:t>
            </a:r>
          </a:p>
        </p:txBody>
      </p:sp>
      <p:pic>
        <p:nvPicPr>
          <p:cNvPr id="6151" name="Picture 10" descr="th?id=I4816346840367489&amp;p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3276600"/>
          </a:xfrm>
          <a:prstGeom prst="rect">
            <a:avLst/>
          </a:prstGeom>
          <a:noFill/>
          <a:ln w="76200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4495800" y="5257800"/>
            <a:ext cx="427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CC00"/>
                </a:solidFill>
              </a:rPr>
              <a:t>King John signing the Magna Carta,</a:t>
            </a:r>
          </a:p>
          <a:p>
            <a:pPr eaLnBrk="1" hangingPunct="1"/>
            <a:r>
              <a:rPr lang="en-US" altLang="en-US" b="1">
                <a:solidFill>
                  <a:srgbClr val="FFCC00"/>
                </a:solidFill>
              </a:rPr>
              <a:t>forced by his nobles to give up some </a:t>
            </a:r>
          </a:p>
          <a:p>
            <a:pPr eaLnBrk="1" hangingPunct="1"/>
            <a:r>
              <a:rPr lang="en-US" altLang="en-US" b="1">
                <a:solidFill>
                  <a:srgbClr val="FFCC00"/>
                </a:solidFill>
              </a:rPr>
              <a:t>of his power.</a:t>
            </a:r>
          </a:p>
        </p:txBody>
      </p:sp>
      <p:sp>
        <p:nvSpPr>
          <p:cNvPr id="6153" name="WordArt 12"/>
          <p:cNvSpPr>
            <a:spLocks noChangeArrowheads="1" noChangeShapeType="1" noTextEdit="1"/>
          </p:cNvSpPr>
          <p:nvPr/>
        </p:nvSpPr>
        <p:spPr bwMode="auto">
          <a:xfrm>
            <a:off x="1143000" y="6248400"/>
            <a:ext cx="72866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Bookman Old Style"/>
              </a:rPr>
              <a:t>Magna Carta, a great step toward democratic government</a:t>
            </a:r>
          </a:p>
        </p:txBody>
      </p:sp>
    </p:spTree>
    <p:extLst>
      <p:ext uri="{BB962C8B-B14F-4D97-AF65-F5344CB8AC3E}">
        <p14:creationId xmlns:p14="http://schemas.microsoft.com/office/powerpoint/2010/main" val="7798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build="p"/>
      <p:bldP spid="81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6553200" cy="806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aettenschweiler"/>
              </a:rPr>
              <a:t>The Crusades</a:t>
            </a:r>
          </a:p>
        </p:txBody>
      </p:sp>
      <p:pic>
        <p:nvPicPr>
          <p:cNvPr id="7171" name="Picture 6" descr="th?id=I4818670414333333&amp;p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334000" cy="3276600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04800" y="5562600"/>
            <a:ext cx="883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CC00"/>
                </a:solidFill>
              </a:rPr>
              <a:t>Were a series of attempts to gain Christian control of the Holy Land. </a:t>
            </a:r>
          </a:p>
          <a:p>
            <a:pPr eaLnBrk="1" hangingPunct="1"/>
            <a:r>
              <a:rPr lang="en-US" altLang="en-US" sz="2000" b="1">
                <a:solidFill>
                  <a:srgbClr val="FFCC00"/>
                </a:solidFill>
              </a:rPr>
              <a:t>Pope Urban II called for Christians to join a Crusade at the Council</a:t>
            </a:r>
          </a:p>
          <a:p>
            <a:pPr eaLnBrk="1" hangingPunct="1"/>
            <a:r>
              <a:rPr lang="en-US" altLang="en-US" sz="2000" b="1">
                <a:solidFill>
                  <a:srgbClr val="FFCC00"/>
                </a:solidFill>
              </a:rPr>
              <a:t>Of Clermont.</a:t>
            </a:r>
          </a:p>
        </p:txBody>
      </p:sp>
    </p:spTree>
    <p:extLst>
      <p:ext uri="{BB962C8B-B14F-4D97-AF65-F5344CB8AC3E}">
        <p14:creationId xmlns:p14="http://schemas.microsoft.com/office/powerpoint/2010/main" val="42644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6553200" cy="806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aettenschweiler"/>
              </a:rPr>
              <a:t>The Crusades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>
              <a:buFontTx/>
              <a:buNone/>
            </a:pPr>
            <a:r>
              <a:rPr lang="en-US" altLang="en-US" sz="2000" b="1" smtClean="0">
                <a:solidFill>
                  <a:srgbClr val="FFCC00"/>
                </a:solidFill>
              </a:rPr>
              <a:t>Trade increased</a:t>
            </a:r>
          </a:p>
          <a:p>
            <a:pPr eaLnBrk="1" hangingPunct="1">
              <a:buFontTx/>
              <a:buNone/>
            </a:pPr>
            <a:endParaRPr lang="en-US" altLang="en-US" sz="2000" b="1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000" b="1" smtClean="0">
                <a:solidFill>
                  <a:srgbClr val="FFCC00"/>
                </a:solidFill>
              </a:rPr>
              <a:t>Kings gained more power</a:t>
            </a:r>
          </a:p>
          <a:p>
            <a:pPr eaLnBrk="1" hangingPunct="1">
              <a:buFontTx/>
              <a:buNone/>
            </a:pPr>
            <a:endParaRPr lang="en-US" altLang="en-US" sz="2000" b="1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000" b="1" smtClean="0">
                <a:solidFill>
                  <a:srgbClr val="FFCC00"/>
                </a:solidFill>
              </a:rPr>
              <a:t>Muslim knowledge spread throughout</a:t>
            </a:r>
            <a:r>
              <a:rPr lang="en-US" altLang="en-US" sz="2400" b="1" smtClean="0">
                <a:solidFill>
                  <a:srgbClr val="FFCC00"/>
                </a:solidFill>
              </a:rPr>
              <a:t> </a:t>
            </a:r>
            <a:r>
              <a:rPr lang="en-US" altLang="en-US" sz="2000" b="1" smtClean="0">
                <a:solidFill>
                  <a:srgbClr val="FFCC00"/>
                </a:solidFill>
              </a:rPr>
              <a:t>Europe</a:t>
            </a:r>
          </a:p>
          <a:p>
            <a:pPr eaLnBrk="1" hangingPunct="1">
              <a:buFontTx/>
              <a:buNone/>
            </a:pPr>
            <a:endParaRPr lang="en-US" altLang="en-US" sz="2000" b="1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000" b="1" smtClean="0">
                <a:solidFill>
                  <a:srgbClr val="FFCC00"/>
                </a:solidFill>
              </a:rPr>
              <a:t>Relations between Christians and Jews worsened</a:t>
            </a:r>
          </a:p>
          <a:p>
            <a:pPr eaLnBrk="1" hangingPunct="1">
              <a:buFontTx/>
              <a:buNone/>
            </a:pPr>
            <a:endParaRPr lang="en-US" altLang="en-US" sz="2000" b="1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smtClean="0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sp>
        <p:nvSpPr>
          <p:cNvPr id="8198" name="WordArt 11"/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9525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Rounded MT Bold"/>
              </a:rPr>
              <a:t>Effects</a:t>
            </a:r>
          </a:p>
        </p:txBody>
      </p:sp>
      <p:pic>
        <p:nvPicPr>
          <p:cNvPr id="8199" name="Picture 13" descr="th?id=I4652025684165029&amp;p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38600" cy="44196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8214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 build="p"/>
      <p:bldP spid="133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rgbClr val="660033"/>
                </a:solidFill>
              </a:rPr>
              <a:t>    </a:t>
            </a:r>
            <a:r>
              <a:rPr lang="en-US" altLang="en-US" sz="2400" dirty="0" smtClean="0"/>
              <a:t>a group of northern German cities/towns focused on promoting and protecting trade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    As more people began to live in towns, craftspeople began to organize to protect their interest; primary interest was to restrict competition.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</p:txBody>
      </p:sp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6963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Trade fairs lead to the development of towns.</a:t>
            </a:r>
          </a:p>
        </p:txBody>
      </p:sp>
      <p:sp>
        <p:nvSpPr>
          <p:cNvPr id="9222" name="WordArt 8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23241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Franklin Gothic Book"/>
              </a:rPr>
              <a:t>Hanseatic League...</a:t>
            </a:r>
          </a:p>
        </p:txBody>
      </p:sp>
      <p:pic>
        <p:nvPicPr>
          <p:cNvPr id="9223" name="Picture 12" descr="th?id=I4700721997873960&amp;p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ln w="76200">
            <a:solidFill>
              <a:srgbClr val="80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1219200" y="6172200"/>
            <a:ext cx="716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00000"/>
                </a:solidFill>
              </a:rPr>
              <a:t>Merchants asked for charters from kings to establish new towns</a:t>
            </a:r>
          </a:p>
        </p:txBody>
      </p:sp>
    </p:spTree>
    <p:extLst>
      <p:ext uri="{BB962C8B-B14F-4D97-AF65-F5344CB8AC3E}">
        <p14:creationId xmlns:p14="http://schemas.microsoft.com/office/powerpoint/2010/main" val="34686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build="p"/>
      <p:bldP spid="1639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Hundred Years War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King of England believes that he is the rightful heir to the French throne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France declared the </a:t>
            </a:r>
            <a:r>
              <a:rPr lang="en-US" altLang="en-US" sz="2400" u="sng" dirty="0" smtClean="0"/>
              <a:t>regent</a:t>
            </a:r>
            <a:r>
              <a:rPr lang="en-US" altLang="en-US" sz="2400" dirty="0" smtClean="0"/>
              <a:t> to be the new king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Even </a:t>
            </a:r>
            <a:r>
              <a:rPr lang="en-US" altLang="en-US" sz="2400" dirty="0" smtClean="0"/>
              <a:t>though </a:t>
            </a:r>
            <a:r>
              <a:rPr lang="en-US" altLang="en-US" sz="2400" dirty="0" smtClean="0"/>
              <a:t>England uses new weapons technology, France wins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War of the Roses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Lancasters</a:t>
            </a:r>
            <a:r>
              <a:rPr lang="en-US" altLang="en-US" sz="2400" dirty="0" smtClean="0"/>
              <a:t> (red) &amp; the </a:t>
            </a:r>
            <a:r>
              <a:rPr lang="en-US" altLang="en-US" sz="2400" dirty="0" err="1" smtClean="0"/>
              <a:t>Yorks</a:t>
            </a:r>
            <a:r>
              <a:rPr lang="en-US" altLang="en-US" sz="2400" dirty="0" smtClean="0"/>
              <a:t> (white) both used the rose as their family </a:t>
            </a:r>
            <a:r>
              <a:rPr lang="en-US" altLang="en-US" sz="2400" u="sng" dirty="0" smtClean="0"/>
              <a:t>emblem; </a:t>
            </a:r>
            <a:r>
              <a:rPr lang="en-US" altLang="en-US" sz="2400" dirty="0" smtClean="0"/>
              <a:t>both wanted the English throne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After Edward’s death, a York, his son disappeared; his brother became king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Conflict ended when, Henry Tudor becomes king; he is related to both warring families</a:t>
            </a:r>
          </a:p>
        </p:txBody>
      </p:sp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553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ylfaen"/>
              </a:rPr>
              <a:t>Wars &amp; Conflict</a:t>
            </a:r>
          </a:p>
        </p:txBody>
      </p:sp>
      <p:pic>
        <p:nvPicPr>
          <p:cNvPr id="10246" name="Picture 10" descr="j02819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992188" cy="457200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1" descr="j02819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912813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p"/>
      <p:bldP spid="184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r>
              <a:rPr lang="en-US"/>
              <a:t>New Ideas and Culture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219200"/>
            <a:ext cx="8616950" cy="4876800"/>
          </a:xfrm>
        </p:spPr>
        <p:txBody>
          <a:bodyPr/>
          <a:lstStyle/>
          <a:p>
            <a:r>
              <a:rPr lang="en-US"/>
              <a:t>Effects of Crusades</a:t>
            </a:r>
          </a:p>
          <a:p>
            <a:r>
              <a:rPr lang="en-US"/>
              <a:t>Guild and communes</a:t>
            </a:r>
          </a:p>
          <a:p>
            <a:r>
              <a:rPr lang="en-US"/>
              <a:t>Towns, cities and manors</a:t>
            </a:r>
          </a:p>
          <a:p>
            <a:r>
              <a:rPr lang="en-US"/>
              <a:t>New thinkers (Thomas Aquinas) and writers</a:t>
            </a:r>
          </a:p>
          <a:p>
            <a:r>
              <a:rPr lang="en-US"/>
              <a:t>Creation of universities</a:t>
            </a:r>
          </a:p>
          <a:p>
            <a:r>
              <a:rPr lang="en-US"/>
              <a:t>New art and architecture (gothic, castles)</a:t>
            </a:r>
          </a:p>
          <a:p>
            <a:r>
              <a:rPr lang="en-US"/>
              <a:t>Knighthood and chivalry</a:t>
            </a:r>
          </a:p>
          <a:p>
            <a:r>
              <a:rPr lang="en-US"/>
              <a:t>Courtly entertainment  (fables, playwrights)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/>
              <a:t>Late Middle Ages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281940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Black Death</a:t>
            </a:r>
          </a:p>
          <a:p>
            <a:pPr>
              <a:lnSpc>
                <a:spcPct val="90000"/>
              </a:lnSpc>
            </a:pPr>
            <a:r>
              <a:rPr lang="en-US" sz="2400"/>
              <a:t>a devastating worldwide pandemic that first struck Europe in the mid 14</a:t>
            </a:r>
            <a:r>
              <a:rPr lang="en-US" sz="2400" baseline="30000"/>
              <a:t>th</a:t>
            </a:r>
            <a:r>
              <a:rPr lang="en-US" sz="2400"/>
              <a:t> century</a:t>
            </a:r>
          </a:p>
          <a:p>
            <a:pPr>
              <a:lnSpc>
                <a:spcPct val="90000"/>
              </a:lnSpc>
            </a:pPr>
            <a:r>
              <a:rPr lang="en-US" sz="2400"/>
              <a:t>killed about a third of Europe’s population, an estimated 34 million people.</a:t>
            </a:r>
          </a:p>
        </p:txBody>
      </p:sp>
      <p:pic>
        <p:nvPicPr>
          <p:cNvPr id="23556" name="Picture 4" descr="stinnocent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89100"/>
            <a:ext cx="6019800" cy="436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267200" cy="1524000"/>
          </a:xfrm>
        </p:spPr>
        <p:txBody>
          <a:bodyPr/>
          <a:lstStyle/>
          <a:p>
            <a:r>
              <a:rPr lang="en-US" b="1"/>
              <a:t>Early Middle 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382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>
                <a:solidFill>
                  <a:srgbClr val="00CCFF"/>
                </a:solidFill>
              </a:rPr>
              <a:t>Dark Ages</a:t>
            </a:r>
            <a:r>
              <a:rPr lang="en-US" sz="2800" dirty="0"/>
              <a:t> (500 CE- 1000 CE)- scholars named this as a time when the forces of darkness (barbarians) overwhelmed the forces of light (Romans) 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Rise of influence of </a:t>
            </a:r>
            <a:r>
              <a:rPr lang="en-US" sz="2800" dirty="0">
                <a:solidFill>
                  <a:srgbClr val="00CCFF"/>
                </a:solidFill>
              </a:rPr>
              <a:t>barbarians</a:t>
            </a:r>
            <a:r>
              <a:rPr lang="en-US" sz="2800" dirty="0"/>
              <a:t> as Roman Emperors had granted barbarian mercenaries land with the Roman Empire in return for military service and it was these barbarians who eventually became the new rulers </a:t>
            </a:r>
          </a:p>
        </p:txBody>
      </p:sp>
      <p:pic>
        <p:nvPicPr>
          <p:cNvPr id="8197" name="Picture 5" descr="BookofKellsArrestofJesusImageAr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9388"/>
            <a:ext cx="4038600" cy="220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b="1"/>
              <a:t>The Bubonic Plague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172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Called “black death” because of  striking symptom of the disease, in which sufferers' skin would blacken due to hemorrhages under the skin</a:t>
            </a:r>
          </a:p>
          <a:p>
            <a:pPr>
              <a:lnSpc>
                <a:spcPct val="80000"/>
              </a:lnSpc>
            </a:pPr>
            <a:r>
              <a:rPr lang="en-US" sz="2000"/>
              <a:t>Spread by fleas and rats</a:t>
            </a:r>
          </a:p>
          <a:p>
            <a:pPr>
              <a:lnSpc>
                <a:spcPct val="80000"/>
              </a:lnSpc>
            </a:pPr>
            <a:r>
              <a:rPr lang="en-US" sz="2000"/>
              <a:t>painful lymph node swellings called buboes </a:t>
            </a:r>
          </a:p>
          <a:p>
            <a:pPr>
              <a:lnSpc>
                <a:spcPct val="80000"/>
              </a:lnSpc>
            </a:pPr>
            <a:r>
              <a:rPr lang="en-US" sz="2000"/>
              <a:t>buboes in the groin and armpits, which ooze pus and blood. </a:t>
            </a:r>
          </a:p>
          <a:p>
            <a:pPr>
              <a:lnSpc>
                <a:spcPct val="80000"/>
              </a:lnSpc>
            </a:pPr>
            <a:r>
              <a:rPr lang="en-US" sz="2000"/>
              <a:t>damage to the skin and underlying tissue until they were covered in dark blotches</a:t>
            </a:r>
          </a:p>
          <a:p>
            <a:pPr>
              <a:lnSpc>
                <a:spcPct val="80000"/>
              </a:lnSpc>
            </a:pPr>
            <a:r>
              <a:rPr lang="en-US" sz="2000"/>
              <a:t>Most victims died within four to seven days after infection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EFFECTS</a:t>
            </a:r>
          </a:p>
          <a:p>
            <a:pPr>
              <a:lnSpc>
                <a:spcPct val="80000"/>
              </a:lnSpc>
            </a:pPr>
            <a:r>
              <a:rPr lang="en-US" sz="2000"/>
              <a:t>Caused massive depopulation and change</a:t>
            </a:r>
            <a:br>
              <a:rPr lang="en-US" sz="2000"/>
            </a:br>
            <a:r>
              <a:rPr lang="en-US" sz="2000"/>
              <a:t> in social structure</a:t>
            </a:r>
          </a:p>
          <a:p>
            <a:pPr>
              <a:lnSpc>
                <a:spcPct val="80000"/>
              </a:lnSpc>
            </a:pPr>
            <a:r>
              <a:rPr lang="en-US" sz="2000"/>
              <a:t>Weakened influence of Church</a:t>
            </a:r>
          </a:p>
          <a:p>
            <a:pPr>
              <a:lnSpc>
                <a:spcPct val="80000"/>
              </a:lnSpc>
            </a:pPr>
            <a:r>
              <a:rPr lang="en-US" sz="2000"/>
              <a:t>Originated in Asia but was blamed on </a:t>
            </a:r>
            <a:br>
              <a:rPr lang="en-US" sz="2000"/>
            </a:br>
            <a:r>
              <a:rPr lang="en-US" sz="2000"/>
              <a:t>Jews and lepers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56324" name="Picture 4" descr="rhooke_fl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0"/>
            <a:ext cx="2400300" cy="1935163"/>
          </a:xfrm>
          <a:prstGeom prst="rect">
            <a:avLst/>
          </a:prstGeom>
          <a:noFill/>
        </p:spPr>
      </p:pic>
      <p:pic>
        <p:nvPicPr>
          <p:cNvPr id="56325" name="Picture 5" descr="plague_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724400"/>
            <a:ext cx="3200400" cy="1941513"/>
          </a:xfrm>
          <a:prstGeom prst="rect">
            <a:avLst/>
          </a:prstGeom>
          <a:noFill/>
        </p:spPr>
      </p:pic>
      <p:pic>
        <p:nvPicPr>
          <p:cNvPr id="56326" name="Picture 6" descr="bub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2590800" cy="173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dance_of_de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8563"/>
            <a:ext cx="92964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plague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0"/>
            <a:ext cx="6351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hlinkClick r:id="rId2" tooltip="Enlarge"/>
              </a:rPr>
              <a:t> </a:t>
            </a:r>
            <a:r>
              <a:rPr lang="en-US" sz="4000"/>
              <a:t/>
            </a:r>
            <a:br>
              <a:rPr lang="en-US" sz="4000"/>
            </a:br>
            <a:r>
              <a:rPr lang="en-US" sz="2000"/>
              <a:t>Illustration of the Black Death from the </a:t>
            </a:r>
            <a:r>
              <a:rPr lang="en-US" sz="2000">
                <a:hlinkClick r:id="rId3" tooltip="Toggenburg"/>
              </a:rPr>
              <a:t>Toggenburg</a:t>
            </a:r>
            <a:r>
              <a:rPr lang="en-US" sz="2000"/>
              <a:t> Bible (</a:t>
            </a:r>
            <a:r>
              <a:rPr lang="en-US" sz="2000">
                <a:hlinkClick r:id="rId4" tooltip="1411"/>
              </a:rPr>
              <a:t>1411</a:t>
            </a:r>
            <a:r>
              <a:rPr lang="en-US" sz="2000"/>
              <a:t>).</a:t>
            </a:r>
          </a:p>
        </p:txBody>
      </p:sp>
      <p:pic>
        <p:nvPicPr>
          <p:cNvPr id="61443" name="Picture 3" descr="Illustration of the Black Death from the Toggenburg Bible (1411).">
            <a:hlinkClick r:id="rId2" tooltip="Illustration of the Black Death from the Toggenburg Bible (1411).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1000" y="1371600"/>
            <a:ext cx="7715250" cy="5194300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Ideas, Inventions and Key Figures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Roger Bacon  (gunpowder)</a:t>
            </a:r>
          </a:p>
          <a:p>
            <a:pPr>
              <a:lnSpc>
                <a:spcPct val="90000"/>
              </a:lnSpc>
            </a:pPr>
            <a:r>
              <a:rPr lang="en-US" sz="2800"/>
              <a:t>Luca Pacioli (Father of Accounting)</a:t>
            </a:r>
          </a:p>
          <a:p>
            <a:pPr>
              <a:lnSpc>
                <a:spcPct val="90000"/>
              </a:lnSpc>
            </a:pPr>
            <a:r>
              <a:rPr lang="en-US" sz="2800"/>
              <a:t>Johannes Gutenberg (printing press)</a:t>
            </a:r>
          </a:p>
          <a:p>
            <a:pPr>
              <a:lnSpc>
                <a:spcPct val="90000"/>
              </a:lnSpc>
            </a:pPr>
            <a:r>
              <a:rPr lang="en-US" sz="2800"/>
              <a:t>Christine de Pisan (writer); Geoffrey Chaucer (writer)</a:t>
            </a:r>
          </a:p>
          <a:p>
            <a:pPr>
              <a:lnSpc>
                <a:spcPct val="90000"/>
              </a:lnSpc>
            </a:pPr>
            <a:r>
              <a:rPr lang="en-US" sz="2800"/>
              <a:t>Joan of Arc (Hundred Year’s War)</a:t>
            </a:r>
          </a:p>
          <a:p>
            <a:pPr>
              <a:lnSpc>
                <a:spcPct val="90000"/>
              </a:lnSpc>
            </a:pPr>
            <a:r>
              <a:rPr lang="en-US" sz="2800"/>
              <a:t>Pope Urban II (indulgences)</a:t>
            </a:r>
          </a:p>
          <a:p>
            <a:pPr>
              <a:lnSpc>
                <a:spcPct val="90000"/>
              </a:lnSpc>
            </a:pPr>
            <a:r>
              <a:rPr lang="en-US" sz="2800"/>
              <a:t>Pope Innocent IV and Bernard Gui (inquisitions)</a:t>
            </a:r>
          </a:p>
          <a:p>
            <a:pPr>
              <a:lnSpc>
                <a:spcPct val="90000"/>
              </a:lnSpc>
            </a:pPr>
            <a:r>
              <a:rPr lang="en-US" sz="2800"/>
              <a:t>Parliamentary Government in England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ba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905000" cy="2990850"/>
          </a:xfrm>
          <a:prstGeom prst="rect">
            <a:avLst/>
          </a:prstGeom>
          <a:noFill/>
        </p:spPr>
      </p:pic>
      <p:pic>
        <p:nvPicPr>
          <p:cNvPr id="59399" name="Picture 7" descr="Medie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763" y="4572000"/>
            <a:ext cx="2001837" cy="2133600"/>
          </a:xfrm>
          <a:prstGeom prst="rect">
            <a:avLst/>
          </a:prstGeom>
          <a:noFill/>
        </p:spPr>
      </p:pic>
      <p:pic>
        <p:nvPicPr>
          <p:cNvPr id="59401" name="Picture 9" descr="Lect0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1000"/>
            <a:ext cx="1514475" cy="2590800"/>
          </a:xfrm>
          <a:prstGeom prst="rect">
            <a:avLst/>
          </a:prstGeom>
          <a:noFill/>
        </p:spPr>
      </p:pic>
      <p:pic>
        <p:nvPicPr>
          <p:cNvPr id="59403" name="Picture 11" descr="Right_before_Bu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14800"/>
            <a:ext cx="1922463" cy="2514600"/>
          </a:xfrm>
          <a:prstGeom prst="rect">
            <a:avLst/>
          </a:prstGeom>
          <a:noFill/>
        </p:spPr>
      </p:pic>
      <p:pic>
        <p:nvPicPr>
          <p:cNvPr id="59405" name="Picture 13" descr="church%20selling%20indulgenc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790575"/>
            <a:ext cx="4695825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/>
              <a:t>Expanding Influence of the Church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CCFF"/>
                </a:solidFill>
              </a:rPr>
              <a:t>Christian Church</a:t>
            </a:r>
            <a:r>
              <a:rPr lang="en-US" sz="2800" dirty="0"/>
              <a:t> has become an important political, economic, spiritual and cultural force in Europe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Leading officials of Church were  the </a:t>
            </a:r>
            <a:r>
              <a:rPr lang="en-US" sz="2800" dirty="0">
                <a:solidFill>
                  <a:srgbClr val="00CCFF"/>
                </a:solidFill>
              </a:rPr>
              <a:t>Pope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CCFF"/>
                </a:solidFill>
              </a:rPr>
              <a:t>Patriarch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Banning of </a:t>
            </a:r>
            <a:r>
              <a:rPr lang="en-US" sz="2800" dirty="0">
                <a:solidFill>
                  <a:srgbClr val="00CCFF"/>
                </a:solidFill>
              </a:rPr>
              <a:t>heresy</a:t>
            </a:r>
            <a:r>
              <a:rPr lang="en-US" sz="2800" dirty="0"/>
              <a:t> (holding beliefs that contradict the official religion)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conversion by force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Eventually in 11</a:t>
            </a:r>
            <a:r>
              <a:rPr lang="en-US" sz="2800" baseline="30000" dirty="0"/>
              <a:t>th</a:t>
            </a:r>
            <a:r>
              <a:rPr lang="en-US" sz="2800" dirty="0"/>
              <a:t> Century, Church split into two independent branches  </a:t>
            </a:r>
            <a:r>
              <a:rPr lang="en-US" sz="2800" dirty="0">
                <a:solidFill>
                  <a:srgbClr val="00CCFF"/>
                </a:solidFill>
              </a:rPr>
              <a:t>Eastern Orthodox</a:t>
            </a:r>
            <a:r>
              <a:rPr lang="en-US" sz="2800" dirty="0"/>
              <a:t> (Greek) based in Constantinople and </a:t>
            </a:r>
            <a:r>
              <a:rPr lang="en-US" sz="2800" dirty="0">
                <a:solidFill>
                  <a:srgbClr val="00CCFF"/>
                </a:solidFill>
              </a:rPr>
              <a:t>Roman Catholic</a:t>
            </a:r>
            <a:r>
              <a:rPr lang="en-US" sz="2800" dirty="0"/>
              <a:t> in Rome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sz="4000" b="1"/>
              <a:t>You scratch my back…</a:t>
            </a:r>
            <a:br>
              <a:rPr lang="en-US" sz="4000" b="1"/>
            </a:br>
            <a:r>
              <a:rPr lang="en-US" sz="4000" b="1"/>
              <a:t> I’ll scratch yours….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CCFF"/>
                </a:solidFill>
              </a:rPr>
              <a:t>Church</a:t>
            </a:r>
            <a:r>
              <a:rPr lang="en-US" dirty="0"/>
              <a:t> was granted </a:t>
            </a:r>
            <a:r>
              <a:rPr lang="en-US" dirty="0" smtClean="0"/>
              <a:t>favors </a:t>
            </a:r>
            <a:r>
              <a:rPr lang="en-US" dirty="0"/>
              <a:t>by </a:t>
            </a:r>
            <a:br>
              <a:rPr lang="en-US" dirty="0"/>
            </a:br>
            <a:r>
              <a:rPr lang="en-US" u="sng" dirty="0"/>
              <a:t>Roman Emperors</a:t>
            </a:r>
            <a:r>
              <a:rPr lang="en-US" dirty="0"/>
              <a:t> / Kings (land, exemption from taxes, immunity in courts, positions in courts) and in return the Church would endorse kings to help secure their rule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CCFF"/>
                </a:solidFill>
              </a:rPr>
              <a:t>Kings</a:t>
            </a:r>
            <a:r>
              <a:rPr lang="en-US" dirty="0"/>
              <a:t> looked to </a:t>
            </a:r>
            <a:r>
              <a:rPr lang="en-US" u="sng" dirty="0"/>
              <a:t>Church</a:t>
            </a:r>
            <a:r>
              <a:rPr lang="en-US" dirty="0"/>
              <a:t> to supply educated administrators to help run kingdoms and in return kings would enforce laws that prohibited other religions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5607" name="Picture 7" descr="ecclesia_synag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76200"/>
            <a:ext cx="2667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image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338"/>
            <a:ext cx="7924800" cy="666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sz="4000" b="1"/>
              <a:t>The Holy Roman Empire &amp; Charlemagne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6324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CCFF"/>
                </a:solidFill>
              </a:rPr>
              <a:t>Charlemagne</a:t>
            </a:r>
            <a:r>
              <a:rPr lang="en-US" sz="2000" dirty="0"/>
              <a:t> (Charles the Great) who was a military general and restored Pope Leo III who had been exiled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 return, Leo placed a crown on Charlemagne and named him the </a:t>
            </a:r>
            <a:r>
              <a:rPr lang="en-US" sz="2000" dirty="0">
                <a:solidFill>
                  <a:srgbClr val="00CCFF"/>
                </a:solidFill>
              </a:rPr>
              <a:t>“Emperor of the Romans</a:t>
            </a:r>
            <a:r>
              <a:rPr lang="en-US" sz="2000" dirty="0"/>
              <a:t>” which secured the relationship between Frankish kings and the papacy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Charlemagne became the first ruler of the </a:t>
            </a:r>
            <a:r>
              <a:rPr lang="en-US" sz="2000" dirty="0">
                <a:solidFill>
                  <a:srgbClr val="00CCFF"/>
                </a:solidFill>
              </a:rPr>
              <a:t>Holy Roman Empire</a:t>
            </a:r>
            <a:r>
              <a:rPr lang="en-US" sz="2000" dirty="0"/>
              <a:t>, a dynasty that would last for more than 700 years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CCFF"/>
                </a:solidFill>
              </a:rPr>
              <a:t>Charlemagne</a:t>
            </a:r>
            <a:r>
              <a:rPr lang="en-US" sz="2000" dirty="0"/>
              <a:t>-  imposed order on empire through the Church and state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Ordered the </a:t>
            </a:r>
            <a:r>
              <a:rPr lang="en-US" sz="2000" dirty="0">
                <a:solidFill>
                  <a:srgbClr val="00CCFF"/>
                </a:solidFill>
              </a:rPr>
              <a:t>standardization of Latin</a:t>
            </a:r>
            <a:r>
              <a:rPr lang="en-US" sz="2000" dirty="0"/>
              <a:t>, textbooks, manuals for preaching, schools for clergy and people, new form of handwriting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All these promoted education and scholars and produced a precise written language (Latin)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32773" name="Picture 5" descr="charlemagne-p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106613" cy="2895600"/>
          </a:xfrm>
          <a:prstGeom prst="rect">
            <a:avLst/>
          </a:prstGeom>
          <a:noFill/>
        </p:spPr>
      </p:pic>
      <p:pic>
        <p:nvPicPr>
          <p:cNvPr id="32775" name="Picture 7" descr="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6955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KISH_08_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4725" cy="6858000"/>
          </a:xfrm>
          <a:prstGeom prst="rect">
            <a:avLst/>
          </a:prstGeom>
          <a:noFill/>
        </p:spPr>
      </p:pic>
      <p:pic>
        <p:nvPicPr>
          <p:cNvPr id="43017" name="Picture 9" descr="HRE_800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38200"/>
            <a:ext cx="3911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Slaves and Serfs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Slaves made up of conquered peoples</a:t>
            </a:r>
          </a:p>
          <a:p>
            <a:r>
              <a:rPr lang="en-US" dirty="0"/>
              <a:t>Some treated harshly, while other were treated fairly</a:t>
            </a:r>
          </a:p>
          <a:p>
            <a:r>
              <a:rPr lang="en-US" dirty="0"/>
              <a:t>Rural slaves became serfs, who worked the land and provided </a:t>
            </a:r>
            <a:r>
              <a:rPr lang="en-US" dirty="0" smtClean="0"/>
              <a:t>labor </a:t>
            </a:r>
            <a:r>
              <a:rPr lang="en-US" dirty="0"/>
              <a:t>for owner (in return from protection)</a:t>
            </a:r>
          </a:p>
          <a:p>
            <a:r>
              <a:rPr lang="en-US" dirty="0"/>
              <a:t>Set up for system of feudalism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of Modern Languages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Development of Middle Ages</a:t>
            </a:r>
          </a:p>
          <a:p>
            <a:pPr>
              <a:lnSpc>
                <a:spcPct val="90000"/>
              </a:lnSpc>
            </a:pPr>
            <a:r>
              <a:rPr lang="en-US"/>
              <a:t>New languages born through migration, resettlement, conflict and changes</a:t>
            </a:r>
          </a:p>
          <a:p>
            <a:pPr>
              <a:lnSpc>
                <a:spcPct val="90000"/>
              </a:lnSpc>
            </a:pPr>
            <a:r>
              <a:rPr lang="en-US"/>
              <a:t>Old English (Anglo Saxon) began to incorporate words borrowed from Latin and Old French, Old German and Old Norse</a:t>
            </a:r>
          </a:p>
          <a:p>
            <a:pPr>
              <a:lnSpc>
                <a:spcPct val="90000"/>
              </a:lnSpc>
            </a:pPr>
            <a:r>
              <a:rPr lang="en-US"/>
              <a:t>Roots of contemporary Spanish, Italian and other Romance languages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12201</TotalTime>
  <Words>1059</Words>
  <Application>Microsoft Office PowerPoint</Application>
  <PresentationFormat>On-screen Show (4:3)</PresentationFormat>
  <Paragraphs>125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Slit</vt:lpstr>
      <vt:lpstr>Digital Dots</vt:lpstr>
      <vt:lpstr>The Middle Ages</vt:lpstr>
      <vt:lpstr>Early Middle Ages</vt:lpstr>
      <vt:lpstr>Expanding Influence of the Church</vt:lpstr>
      <vt:lpstr>You scratch my back…  I’ll scratch yours….</vt:lpstr>
      <vt:lpstr>PowerPoint Presentation</vt:lpstr>
      <vt:lpstr>The Holy Roman Empire &amp; Charlemagne</vt:lpstr>
      <vt:lpstr>PowerPoint Presentation</vt:lpstr>
      <vt:lpstr>Slaves and Serfs</vt:lpstr>
      <vt:lpstr>Birth of Modern Languages</vt:lpstr>
      <vt:lpstr>Feudalism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Ideas and Culture</vt:lpstr>
      <vt:lpstr>Late Middle Ages</vt:lpstr>
      <vt:lpstr>The Bubonic Plague</vt:lpstr>
      <vt:lpstr>PowerPoint Presentation</vt:lpstr>
      <vt:lpstr>PowerPoint Presentation</vt:lpstr>
      <vt:lpstr>  Illustration of the Black Death from the Toggenburg Bible (1411).</vt:lpstr>
      <vt:lpstr>Ideas, Inventions and Key Figures</vt:lpstr>
      <vt:lpstr>PowerPoint Presentation</vt:lpstr>
    </vt:vector>
  </TitlesOfParts>
  <Company>Markville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Adrienne Chong</dc:creator>
  <cp:lastModifiedBy>NBHS Teacher</cp:lastModifiedBy>
  <cp:revision>59</cp:revision>
  <cp:lastPrinted>2011-01-03T15:26:11Z</cp:lastPrinted>
  <dcterms:created xsi:type="dcterms:W3CDTF">2011-01-03T15:23:21Z</dcterms:created>
  <dcterms:modified xsi:type="dcterms:W3CDTF">2017-02-24T13:21:23Z</dcterms:modified>
</cp:coreProperties>
</file>