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57"/>
  </p:handoutMasterIdLst>
  <p:sldIdLst>
    <p:sldId id="256" r:id="rId2"/>
    <p:sldId id="286" r:id="rId3"/>
    <p:sldId id="517" r:id="rId4"/>
    <p:sldId id="565" r:id="rId5"/>
    <p:sldId id="566" r:id="rId6"/>
    <p:sldId id="570" r:id="rId7"/>
    <p:sldId id="571" r:id="rId8"/>
    <p:sldId id="564" r:id="rId9"/>
    <p:sldId id="577" r:id="rId10"/>
    <p:sldId id="572" r:id="rId11"/>
    <p:sldId id="576" r:id="rId12"/>
    <p:sldId id="575" r:id="rId13"/>
    <p:sldId id="568" r:id="rId14"/>
    <p:sldId id="357" r:id="rId15"/>
    <p:sldId id="358" r:id="rId16"/>
    <p:sldId id="438" r:id="rId17"/>
    <p:sldId id="578" r:id="rId18"/>
    <p:sldId id="579" r:id="rId19"/>
    <p:sldId id="581" r:id="rId20"/>
    <p:sldId id="560" r:id="rId21"/>
    <p:sldId id="561" r:id="rId22"/>
    <p:sldId id="562" r:id="rId23"/>
    <p:sldId id="563" r:id="rId24"/>
    <p:sldId id="583" r:id="rId25"/>
    <p:sldId id="584" r:id="rId26"/>
    <p:sldId id="587" r:id="rId27"/>
    <p:sldId id="585" r:id="rId28"/>
    <p:sldId id="586" r:id="rId29"/>
    <p:sldId id="588" r:id="rId30"/>
    <p:sldId id="360" r:id="rId31"/>
    <p:sldId id="361" r:id="rId32"/>
    <p:sldId id="485" r:id="rId33"/>
    <p:sldId id="557" r:id="rId34"/>
    <p:sldId id="591" r:id="rId35"/>
    <p:sldId id="592" r:id="rId36"/>
    <p:sldId id="558" r:id="rId37"/>
    <p:sldId id="603" r:id="rId38"/>
    <p:sldId id="595" r:id="rId39"/>
    <p:sldId id="559" r:id="rId40"/>
    <p:sldId id="596" r:id="rId41"/>
    <p:sldId id="600" r:id="rId42"/>
    <p:sldId id="597" r:id="rId43"/>
    <p:sldId id="598" r:id="rId44"/>
    <p:sldId id="364" r:id="rId45"/>
    <p:sldId id="365" r:id="rId46"/>
    <p:sldId id="473" r:id="rId47"/>
    <p:sldId id="547" r:id="rId48"/>
    <p:sldId id="548" r:id="rId49"/>
    <p:sldId id="549" r:id="rId50"/>
    <p:sldId id="550" r:id="rId51"/>
    <p:sldId id="551" r:id="rId52"/>
    <p:sldId id="604" r:id="rId53"/>
    <p:sldId id="552" r:id="rId54"/>
    <p:sldId id="554" r:id="rId55"/>
    <p:sldId id="60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youtube.com/watch?v=XxIzMr2Ekpo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Monarchs of Europe: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Power of Spain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58678"/>
            <a:ext cx="9144000" cy="60993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Spain and England rivals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England’s assistance to the Dutch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Worried about attacks on his ships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Queen Elizabeth I allowing her ship captains (sea dogs) to attack Spanish treasure ships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Spain and England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24" y="4376293"/>
            <a:ext cx="3907076" cy="2481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Philip wanted to stop England from raiding ships and return England to the Catholic church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Assembles a great naval fleet, the </a:t>
            </a:r>
            <a:r>
              <a:rPr lang="en-US" sz="2800" dirty="0" smtClean="0">
                <a:solidFill>
                  <a:srgbClr val="FF0000"/>
                </a:solidFill>
              </a:rPr>
              <a:t>Spanish Armada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Called invincible &amp; unbeatable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Spain and England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08" y="3801639"/>
            <a:ext cx="3857592" cy="3056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6263"/>
            <a:ext cx="5145844" cy="571173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Sail into the English Channel (1588)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Faced series of fierce naval battles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Armada severely damaged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Spain </a:t>
            </a:r>
            <a:r>
              <a:rPr lang="en-US" b="1" u="sng" smtClean="0"/>
              <a:t>and England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844" y="1641055"/>
            <a:ext cx="3998156" cy="4535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Never recovered from the defeat of the Armada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Internal problems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Never developed industry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Inflation 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Money spent on wars</a:t>
            </a:r>
          </a:p>
          <a:p>
            <a:pPr>
              <a:lnSpc>
                <a:spcPct val="20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An Empire in Decline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735" y="1929682"/>
            <a:ext cx="4080265" cy="4928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Monarchs of Europe: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Absolute Monarchy and France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Henry IV, Louis XIII, and Louis XIV strengthened the French monarchy, with Louis XIV setting the example of an absolute monarch for the rest of Europe.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Huguenot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French Calvinist Protestant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One in Ten French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Threatened the Catholic French monarchy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“one king, one law, one religion”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Religious War and Henry IV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Fighting between the Huguenots and Catholics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Saint Bartholomew’s Day Massacre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Catholic queen of France ordered the killing of Huguenots </a:t>
            </a:r>
            <a:r>
              <a:rPr lang="en-US" sz="3000" dirty="0" smtClean="0"/>
              <a:t>in Paris</a:t>
            </a:r>
          </a:p>
          <a:p>
            <a:pPr marL="349250" lvl="1" indent="0">
              <a:lnSpc>
                <a:spcPct val="200000"/>
              </a:lnSpc>
              <a:buNone/>
            </a:pPr>
            <a:endParaRPr lang="en-US" sz="3000" dirty="0" smtClean="0"/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Religious War and Henry 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21" y="4154955"/>
            <a:ext cx="4266080" cy="270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Henry of Navarre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Escapes death by denying religion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Had to fight to claim the throne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Converted to </a:t>
            </a:r>
            <a:r>
              <a:rPr lang="en-US" sz="2800" dirty="0" smtClean="0"/>
              <a:t>Catholicism 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“Paris is well worth a mass”</a:t>
            </a:r>
            <a:endParaRPr lang="en-US" sz="2800" dirty="0" smtClean="0"/>
          </a:p>
          <a:p>
            <a:pPr>
              <a:lnSpc>
                <a:spcPct val="200000"/>
              </a:lnSpc>
            </a:pPr>
            <a:r>
              <a:rPr lang="en-US" sz="3200" dirty="0" smtClean="0"/>
              <a:t>Crowned </a:t>
            </a:r>
            <a:r>
              <a:rPr lang="en-US" sz="3200" dirty="0" smtClean="0">
                <a:solidFill>
                  <a:srgbClr val="FF0000"/>
                </a:solidFill>
              </a:rPr>
              <a:t>Henry IV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Religious War and Henry 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789" y="3224384"/>
            <a:ext cx="2965211" cy="3633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93748"/>
            <a:ext cx="9144000" cy="62642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Edict of Nantes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Gave Huguenots limited freedom of worship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Right to hold office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Ended the religious wars, but Catholicism still official religion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Religious War </a:t>
            </a:r>
            <a:r>
              <a:rPr lang="en-US" b="1" u="sng" smtClean="0"/>
              <a:t>and Henry 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000" y="4675770"/>
            <a:ext cx="3810172" cy="2182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Spain experienced a golden age during the 1500s, but economic problems and military struggles decreased Spanish power by the 1600s.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Eliminated France’s debt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Built a surplus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Created new industry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Stimulated trade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Encouraged </a:t>
            </a:r>
            <a:r>
              <a:rPr lang="en-US" sz="3200" dirty="0" smtClean="0"/>
              <a:t>agriculture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Henry 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36" y="1448430"/>
            <a:ext cx="3483864" cy="43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Louis XIII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New king of France (after Henry)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Cardinal Richelieu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Chief minister/most trusted advisor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Determined to strengthen the monarchy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Louis XIII and Richelieu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571" y="973423"/>
            <a:ext cx="2082430" cy="2399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571" y="3372752"/>
            <a:ext cx="2082429" cy="2270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Suppressed Huguenot nobles and cities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Attacked city of La Rochelle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Executed nobles for treason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Louis XIII </a:t>
            </a:r>
            <a:r>
              <a:rPr lang="en-US" b="1" u="sng" smtClean="0"/>
              <a:t>and Richelieu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694" y="3172036"/>
            <a:ext cx="3247306" cy="368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60673"/>
            <a:ext cx="9144000" cy="549732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Louis XIV   “The Sun King”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Son of Louis XIII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Perfect example of an absolute monarch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Tradition that lasted in France for over 100 years</a:t>
            </a:r>
          </a:p>
          <a:p>
            <a:pPr>
              <a:lnSpc>
                <a:spcPct val="200000"/>
              </a:lnSpc>
            </a:pPr>
            <a:endParaRPr lang="en-US" sz="3200" dirty="0" smtClean="0"/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Monarchy and Louis XIV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826" y="973423"/>
            <a:ext cx="2588101" cy="282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Raised to be king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Confident in ability to rule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At age 18, declared would run gov’t </a:t>
            </a:r>
            <a:r>
              <a:rPr lang="en-US" sz="3000" dirty="0" smtClean="0"/>
              <a:t>himself </a:t>
            </a:r>
            <a:endParaRPr lang="en-US" sz="3000" dirty="0" smtClean="0"/>
          </a:p>
          <a:p>
            <a:pPr>
              <a:lnSpc>
                <a:spcPct val="200000"/>
              </a:lnSpc>
            </a:pPr>
            <a:r>
              <a:rPr lang="en-US" sz="3200" dirty="0" smtClean="0"/>
              <a:t>The Sun King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Sun as his personal symbol (because the world revolved around him)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Monarchy and Louis XIV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88" y="1090108"/>
            <a:ext cx="2244464" cy="2244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4147"/>
            <a:ext cx="6660887" cy="550385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Retained absolute power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In charge of all military, political, religious, and economic initiatives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Deprived nobles of influence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Monarchy and Louis XIV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887" y="1816744"/>
            <a:ext cx="2483114" cy="4612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Palace at Versailles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hlinkClick r:id="rId2"/>
              </a:rPr>
              <a:t>http://www.youtube.com/watch?v=XxIzMr2Ekpo</a:t>
            </a:r>
            <a:endParaRPr lang="en-US" sz="3200" dirty="0" smtClean="0"/>
          </a:p>
          <a:p>
            <a:pPr>
              <a:lnSpc>
                <a:spcPct val="200000"/>
              </a:lnSpc>
              <a:buNone/>
            </a:pPr>
            <a:endParaRPr lang="en-US" sz="3200" dirty="0" smtClean="0"/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Monarchy and Louis XIV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552" y="3207893"/>
            <a:ext cx="6111120" cy="365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71003"/>
            <a:ext cx="6661960" cy="568699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Revoked the Edict of Nantes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Money always a concern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Wanted to build up the military and expand French territory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Monarchy and Louis XIV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253" y="1946176"/>
            <a:ext cx="2694748" cy="4040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74131"/>
            <a:ext cx="9144000" cy="598387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000" dirty="0" smtClean="0"/>
              <a:t>Spanish king died without an heir</a:t>
            </a:r>
          </a:p>
          <a:p>
            <a:pPr>
              <a:lnSpc>
                <a:spcPct val="200000"/>
              </a:lnSpc>
            </a:pPr>
            <a:r>
              <a:rPr lang="en-US" sz="3000" dirty="0" smtClean="0"/>
              <a:t>3 candidates (Louis one of the 3)</a:t>
            </a:r>
          </a:p>
          <a:p>
            <a:pPr>
              <a:lnSpc>
                <a:spcPct val="200000"/>
              </a:lnSpc>
            </a:pPr>
            <a:r>
              <a:rPr lang="en-US" sz="3000" dirty="0" smtClean="0"/>
              <a:t>Other countries did not want France and Spain closely connected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The War of Spanish Succession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012" y="3883134"/>
            <a:ext cx="4247269" cy="2974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Treaty of Utrecht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France and Spain would never be ruled by same monarch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Louis’s grandson gets Spanish throne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Had to give back territory Louis had taken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War of Spanish Succession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Absolute monarch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Ruler whose power was not limited by having to consult with nobles, common people, or representatives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Divine Right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Monarchs received their power from God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Monarchs of Europe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218" y="3734419"/>
            <a:ext cx="2373782" cy="3123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Monarchs of Europe: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Monarchy in England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contrast to the absolute monarchies of Spain and France, the English monarchy was limited by Parliament; following a civil war, Parliament became even more powerful.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Henry VIII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Created the Protestant Church of England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Elizabeth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Refused to marry - knew that marriage could limit her power &amp; freedom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Allowed Parliament to speak without fear of punishment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Tudors and Parliament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773799"/>
            <a:ext cx="9144001" cy="60842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James 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From Scotland – viewed as an outsider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View of absolute monarchy caused conflict with Parliament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Rarely able to get Parliament to approve money he wanted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Stuarts and Parliament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80" y="4609149"/>
            <a:ext cx="2248852" cy="2248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11625"/>
            <a:ext cx="9144001" cy="57463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Puritans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Wanted reform in the Church of England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“purify” the English church of Catholic practices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Wanted to take power away from church officials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Stuarts and Parliament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2" y="4536142"/>
            <a:ext cx="4121644" cy="2321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Charles I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Summoned Parliament to request money – Parliament refused until he signed the </a:t>
            </a:r>
            <a:r>
              <a:rPr lang="en-US" sz="2800" dirty="0" smtClean="0">
                <a:solidFill>
                  <a:srgbClr val="FF0000"/>
                </a:solidFill>
              </a:rPr>
              <a:t>Petition of Right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Would limit the kings </a:t>
            </a:r>
            <a:r>
              <a:rPr lang="en-US" sz="2800" dirty="0" smtClean="0"/>
              <a:t>power, can’t levy taxes w/o permission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Charles taxed English people on his own – Parliament furious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Stuarts and Parliament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17" y="5076092"/>
            <a:ext cx="2043681" cy="1781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War started over king Vs. Parliament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Issues over money, the church, and power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Royalists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Supported the king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Roundheads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Supported Parliament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English Civil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59" y="2607365"/>
            <a:ext cx="3080790" cy="2072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73" y="4680279"/>
            <a:ext cx="2987727" cy="2177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530775"/>
            <a:ext cx="9144001" cy="53272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Oliver Cromwell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Leader of the Roundheads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General of Parliament’s army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Dismissed all members of Parliament who disagreed with him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Rump Parliament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English Civil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937" y="1082895"/>
            <a:ext cx="2441063" cy="2965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Commonwealth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Republican government based on the common good of all the people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Closed the House of Lords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Demanded complete obedience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Closed the theaters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Wars with Scotland, Ireland, Dutch, and Spain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England under Cromwell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Restoration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Parliament agrees to bring back the monarchy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Invited Charles I son to become king (Charles II)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Monarchy Returns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85" y="3507326"/>
            <a:ext cx="5819864" cy="335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Charles V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King of Spain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Elected Holy Roman Emperor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Territory: Spain, American colonies, and parts of Belgium, Netherlands, Italy, Austria, and Germany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Empire so vast “sun never set” over 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King Becomes Emperor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50" y="973423"/>
            <a:ext cx="3500751" cy="3102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063799"/>
            <a:ext cx="9144001" cy="57942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Supported religious toleration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Reopened theaters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Construction projects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Habeas Corpus Act of 1679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Guaranteed someone accused of a crime had the right to appear in court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Charles II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78" y="1401906"/>
            <a:ext cx="2608222" cy="3065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return of the plague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100,000 die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Great Fire of London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Conflict with the Dutch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Charles II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58" y="4139746"/>
            <a:ext cx="4358742" cy="2718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86" y="931855"/>
            <a:ext cx="2293414" cy="31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William and Mary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Protestants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Invited to become king and queen of England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Given power as joint rulers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Glorious Revolution</a:t>
            </a:r>
          </a:p>
          <a:p>
            <a:pPr>
              <a:lnSpc>
                <a:spcPct val="150000"/>
              </a:lnSpc>
              <a:buNone/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Glorious </a:t>
            </a:r>
            <a:r>
              <a:rPr lang="en-US" u="sng" dirty="0" smtClean="0"/>
              <a:t>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710" y="3507326"/>
            <a:ext cx="3122290" cy="3350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William and Mary sign the English Bill of Rights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Prevented monarch from levying taxes without consent from Parliament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Central to England’s growth as a </a:t>
            </a:r>
            <a:r>
              <a:rPr lang="en-US" sz="3000" dirty="0" smtClean="0">
                <a:solidFill>
                  <a:srgbClr val="FF0000"/>
                </a:solidFill>
              </a:rPr>
              <a:t>constitutional monarchy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Monarchy limited by law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Changes in Government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3600"/>
            <a:ext cx="9144000" cy="1362075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Monarchs of Europe: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Rulers of Russia and Central Europe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czars of Russia struggled with the westernization of their empire, while powerful families battled for control of Central Europe.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1500s Russia far behind western Europe in technology and government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Boyars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Landowners who helped run the government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Czar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Like a king/emperor (1546 – First czar)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Comes from the Latin word </a:t>
            </a:r>
            <a:r>
              <a:rPr lang="en-US" sz="3000" i="1" dirty="0" smtClean="0"/>
              <a:t>caesar </a:t>
            </a:r>
            <a:endParaRPr lang="en-US" sz="28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Rulers of Russia and Central Europe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Ivan’s “good period”: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New Legal code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Expanded Russia’s borders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Increased trade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smtClean="0"/>
              <a:t>Monarchy of Ivan IV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12" y="3034750"/>
            <a:ext cx="2757988" cy="382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13023"/>
            <a:ext cx="9144000" cy="54449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Strict policies &amp; violent actions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Suspicious of advisers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Private police force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Seized land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Killed thousands (including his own son)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Ivan the Terrible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46" y="2296998"/>
            <a:ext cx="2548854" cy="2548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65883"/>
            <a:ext cx="9144000" cy="59921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Becomes czar in 1682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Realized country needed to modernize - Started </a:t>
            </a:r>
            <a:r>
              <a:rPr lang="en-US" sz="3000" dirty="0" smtClean="0">
                <a:solidFill>
                  <a:srgbClr val="FF0000"/>
                </a:solidFill>
              </a:rPr>
              <a:t>westernization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Determined to bring elements of Western culture to Russia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Traveled around Europe in disguise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Recruited experts to bring to Russia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Peter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08" y="4039997"/>
            <a:ext cx="2268492" cy="2818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25692"/>
            <a:ext cx="9144000" cy="613230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Fighting for religious control of Europe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Wanted Europe to be Roman Catholic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Threatened by Protestant movement</a:t>
            </a:r>
          </a:p>
          <a:p>
            <a:pPr lvl="3">
              <a:lnSpc>
                <a:spcPct val="200000"/>
              </a:lnSpc>
            </a:pPr>
            <a:r>
              <a:rPr lang="en-US" sz="2800" dirty="0" smtClean="0"/>
              <a:t>Declared Martin Luther an outlaw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King Becomes Emperor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19" y="4453113"/>
            <a:ext cx="4346234" cy="2404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80292"/>
            <a:ext cx="6676904" cy="57777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Modernized the army &amp; navy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Brought church under state control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Built up industry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New schools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Promoted officials based on service, not status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Peter </a:t>
            </a:r>
            <a:r>
              <a:rPr lang="en-US" b="1" u="sng" smtClean="0"/>
              <a:t>the Great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904" y="1814232"/>
            <a:ext cx="2467096" cy="4115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Fought Sweden to obtain a warm-water port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Other ports covered by ice majority of the year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Founded the city of St. Petersburg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New capital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Western styled architecture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Peter </a:t>
            </a:r>
            <a:r>
              <a:rPr lang="en-US" b="1" u="sng" smtClean="0"/>
              <a:t>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528" y="3809885"/>
            <a:ext cx="3486472" cy="3048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1334"/>
            <a:ext cx="6828620" cy="587666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Seized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Declared czarina of Russia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Continued Peter’s westernization efforts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Promoted science and the arts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Reformed legal and education systems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Reformed local gov’t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u="sng" dirty="0" smtClean="0"/>
              <a:t>Catherine</a:t>
            </a:r>
            <a:r>
              <a:rPr lang="en-US" b="1" u="sng" dirty="0" smtClean="0"/>
              <a:t>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13" y="1913189"/>
            <a:ext cx="2717588" cy="397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1618-1648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Began as a religious dispute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Alliances between the Hapsburgs and other European monarchs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Thirty Year’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05" y="3372752"/>
            <a:ext cx="4938895" cy="3485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Treaty of Westphalia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Ended the war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Extended religious toleration to Catholics and Protestants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Further reduced the power of the Holy Roman Emperor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Thirty Year’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148" y="4609797"/>
            <a:ext cx="3636983" cy="2248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79249"/>
            <a:ext cx="6664510" cy="5678751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Peace of Augsburg </a:t>
            </a:r>
            <a:r>
              <a:rPr lang="en-US" sz="2800" dirty="0" smtClean="0"/>
              <a:t>– 1555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Gave each German prince right to decide whether his state would be Catholic or Protestant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Vision of Catholic Europe never becomes reality</a:t>
            </a:r>
          </a:p>
          <a:p>
            <a:pPr>
              <a:lnSpc>
                <a:spcPct val="20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King Becomes Emperor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510" y="1814232"/>
            <a:ext cx="2479490" cy="4153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6804344" cy="588457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Charles V gives up his thrones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Divides large empire between brother and son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Philip II </a:t>
            </a:r>
            <a:r>
              <a:rPr lang="en-US" sz="2800" dirty="0" smtClean="0"/>
              <a:t>(son of Charles V)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Rules Netherlands, Spain, Sicily, and colonies in America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Dividing the Empire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194" y="1566837"/>
            <a:ext cx="2529805" cy="4590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8207"/>
            <a:ext cx="6787384" cy="557979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Spain reaches peak under Philip II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Gold and silver from American colonies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Considered himself a leader of the Counter-Reformation</a:t>
            </a:r>
          </a:p>
          <a:p>
            <a:pPr>
              <a:lnSpc>
                <a:spcPct val="20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Spain Under Philip II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84" y="1814232"/>
            <a:ext cx="2356616" cy="3889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Philip II sends an army to punish them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 Court of Blood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Tortured and executed thousands of rebels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Revolt lasted decades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1609 – Truce – Formed independent nation of the Netherlands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Dutch Revolt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017" y="1202240"/>
            <a:ext cx="2735984" cy="205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16658</TotalTime>
  <Words>1418</Words>
  <Application>Microsoft Office PowerPoint</Application>
  <PresentationFormat>On-screen Show (4:3)</PresentationFormat>
  <Paragraphs>258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Focus</vt:lpstr>
      <vt:lpstr>The Monarchs of Europe:</vt:lpstr>
      <vt:lpstr>Main Idea</vt:lpstr>
      <vt:lpstr>The Monarchs of Europe</vt:lpstr>
      <vt:lpstr>The King Becomes Emperor</vt:lpstr>
      <vt:lpstr>The King Becomes Emperor</vt:lpstr>
      <vt:lpstr>The King Becomes Emperor</vt:lpstr>
      <vt:lpstr>Dividing the Empire</vt:lpstr>
      <vt:lpstr>Spain Under Philip II</vt:lpstr>
      <vt:lpstr>Dutch Revolt</vt:lpstr>
      <vt:lpstr>Spain and England</vt:lpstr>
      <vt:lpstr>Spain and England</vt:lpstr>
      <vt:lpstr>Spain and England</vt:lpstr>
      <vt:lpstr>An Empire in Decline</vt:lpstr>
      <vt:lpstr>The Monarchs of Europe:</vt:lpstr>
      <vt:lpstr>Main Idea</vt:lpstr>
      <vt:lpstr>Religious War and Henry IV</vt:lpstr>
      <vt:lpstr>Religious War and Henry IV</vt:lpstr>
      <vt:lpstr>Religious War and Henry IV</vt:lpstr>
      <vt:lpstr>Religious War and Henry IV</vt:lpstr>
      <vt:lpstr>Henry IV</vt:lpstr>
      <vt:lpstr>Louis XIII and Richelieu</vt:lpstr>
      <vt:lpstr>Louis XIII and Richelieu</vt:lpstr>
      <vt:lpstr>The Monarchy and Louis XIV</vt:lpstr>
      <vt:lpstr>The Monarchy and Louis XIV</vt:lpstr>
      <vt:lpstr>The Monarchy and Louis XIV</vt:lpstr>
      <vt:lpstr>The Monarchy and Louis XIV</vt:lpstr>
      <vt:lpstr>The Monarchy and Louis XIV</vt:lpstr>
      <vt:lpstr>The War of Spanish Succession</vt:lpstr>
      <vt:lpstr>The War of Spanish Succession</vt:lpstr>
      <vt:lpstr>The Monarchs of Europe:</vt:lpstr>
      <vt:lpstr>Main Idea</vt:lpstr>
      <vt:lpstr>The Tudors and Parliament</vt:lpstr>
      <vt:lpstr>The Stuarts and Parliament</vt:lpstr>
      <vt:lpstr>The Stuarts and Parliament</vt:lpstr>
      <vt:lpstr>The Stuarts and Parliament</vt:lpstr>
      <vt:lpstr>The English Civil War</vt:lpstr>
      <vt:lpstr>The English Civil War</vt:lpstr>
      <vt:lpstr>England under Cromwell</vt:lpstr>
      <vt:lpstr>The Monarchy Returns</vt:lpstr>
      <vt:lpstr>Charles II</vt:lpstr>
      <vt:lpstr>Charles II</vt:lpstr>
      <vt:lpstr>The Glorious Revolution</vt:lpstr>
      <vt:lpstr>Changes in Government</vt:lpstr>
      <vt:lpstr>The Monarchs of Europe:</vt:lpstr>
      <vt:lpstr>Main Idea</vt:lpstr>
      <vt:lpstr>Rulers of Russia and Central Europe</vt:lpstr>
      <vt:lpstr>Monarchy of Ivan IV</vt:lpstr>
      <vt:lpstr>Ivan the Terrible</vt:lpstr>
      <vt:lpstr>Peter the Great</vt:lpstr>
      <vt:lpstr>Peter the Great</vt:lpstr>
      <vt:lpstr>Peter the Great</vt:lpstr>
      <vt:lpstr>PowerPoint Presentation</vt:lpstr>
      <vt:lpstr>Catherine the Great</vt:lpstr>
      <vt:lpstr>The Thirty Year’ War</vt:lpstr>
      <vt:lpstr>The Thirty Year’ War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285</cp:revision>
  <cp:lastPrinted>2013-10-22T01:59:04Z</cp:lastPrinted>
  <dcterms:created xsi:type="dcterms:W3CDTF">2013-11-11T17:20:32Z</dcterms:created>
  <dcterms:modified xsi:type="dcterms:W3CDTF">2016-03-21T10:56:22Z</dcterms:modified>
</cp:coreProperties>
</file>