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handoutMasterIdLst>
    <p:handoutMasterId r:id="rId39"/>
  </p:handoutMasterIdLst>
  <p:sldIdLst>
    <p:sldId id="256" r:id="rId2"/>
    <p:sldId id="767" r:id="rId3"/>
    <p:sldId id="286" r:id="rId4"/>
    <p:sldId id="702" r:id="rId5"/>
    <p:sldId id="752" r:id="rId6"/>
    <p:sldId id="753" r:id="rId7"/>
    <p:sldId id="736" r:id="rId8"/>
    <p:sldId id="737" r:id="rId9"/>
    <p:sldId id="754" r:id="rId10"/>
    <p:sldId id="357" r:id="rId11"/>
    <p:sldId id="358" r:id="rId12"/>
    <p:sldId id="592" r:id="rId13"/>
    <p:sldId id="765" r:id="rId14"/>
    <p:sldId id="755" r:id="rId15"/>
    <p:sldId id="766" r:id="rId16"/>
    <p:sldId id="731" r:id="rId17"/>
    <p:sldId id="763" r:id="rId18"/>
    <p:sldId id="732" r:id="rId19"/>
    <p:sldId id="760" r:id="rId20"/>
    <p:sldId id="764" r:id="rId21"/>
    <p:sldId id="761" r:id="rId22"/>
    <p:sldId id="762" r:id="rId23"/>
    <p:sldId id="595" r:id="rId24"/>
    <p:sldId id="728" r:id="rId25"/>
    <p:sldId id="740" r:id="rId26"/>
    <p:sldId id="739" r:id="rId27"/>
    <p:sldId id="741" r:id="rId28"/>
    <p:sldId id="742" r:id="rId29"/>
    <p:sldId id="747" r:id="rId30"/>
    <p:sldId id="743" r:id="rId31"/>
    <p:sldId id="730" r:id="rId32"/>
    <p:sldId id="744" r:id="rId33"/>
    <p:sldId id="745" r:id="rId34"/>
    <p:sldId id="751" r:id="rId35"/>
    <p:sldId id="750" r:id="rId36"/>
    <p:sldId id="748" r:id="rId37"/>
    <p:sldId id="74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4/19/2016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47958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Nationalism: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Italian Unification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4312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Nationalism: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German Unification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late 1800s, Otto von Bismarck transformed Germany from a loose confederation of separate states into a powerful empire.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After Congress of Vienna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39 separate states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Common language &amp; culture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Spread of nationalism</a:t>
            </a:r>
          </a:p>
          <a:p>
            <a:pPr lvl="1"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Steps Toward Unification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566" y="3736092"/>
            <a:ext cx="4666434" cy="3121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5997889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Revolution of 1848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Wanted a united Germany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Inspired by French Revolution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Prussian king </a:t>
            </a:r>
            <a:r>
              <a:rPr lang="en-US" sz="3000" dirty="0" smtClean="0">
                <a:solidFill>
                  <a:srgbClr val="FF0000"/>
                </a:solidFill>
              </a:rPr>
              <a:t>Frederick Wilhelm IV</a:t>
            </a:r>
            <a:r>
              <a:rPr lang="en-US" sz="3000" dirty="0" smtClean="0">
                <a:solidFill>
                  <a:schemeClr val="tx1"/>
                </a:solidFill>
              </a:rPr>
              <a:t> promised change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When revolution over – king reverts</a:t>
            </a:r>
          </a:p>
          <a:p>
            <a:pPr lvl="1"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Steps Toward Unification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889" y="2141533"/>
            <a:ext cx="3146111" cy="3270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Zollverein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Allowed for the removal of tariffs on products traded between German states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Encouraged growth of railroads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Encouraged the growth of the economy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Steps Toward Unification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60836"/>
            <a:ext cx="4572000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>
                <a:latin typeface="Calibri" pitchFamily="34" charset="0"/>
              </a:rPr>
              <a:t>The Zollverein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Leather, salmon, eels and matches,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Cows and madder, paper, shears,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Ham and cheese and boots and vetches,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Wool and soap and yarns and beers;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Gingerbread and rags and fennels,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Nuts, tobacco, glasses, flax,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Leather, salt, lard, dolls and funnels,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Radish, whisky, wax;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Articles of home consumption,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All our thanks are due to you!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You have wrought without presumption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What no intellect could do;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You have made the German Nation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Stand united, hand in hand,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More than the Confederation</a:t>
            </a:r>
            <a:br>
              <a:rPr lang="en-US" sz="2200" b="1" dirty="0">
                <a:latin typeface="Calibri" pitchFamily="34" charset="0"/>
              </a:rPr>
            </a:br>
            <a:r>
              <a:rPr lang="en-US" sz="2200" b="1" dirty="0">
                <a:latin typeface="Calibri" pitchFamily="34" charset="0"/>
              </a:rPr>
              <a:t>Ever did for Fatherland.</a:t>
            </a:r>
            <a:endParaRPr lang="en-US" sz="2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7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Otto von Bismarck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Prussia’s prime minister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Leading force behind German unification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Conservative -- Supported king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Bismarck’s Plan for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77" y="3704024"/>
            <a:ext cx="269240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Realpolitik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Belief in practical goals instead of theory and ideology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Believed unification would be achieved by “blood and iron”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Dismissed assembly and built up a strong Prussian army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Bismarck’s Plan for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35" y="4419600"/>
            <a:ext cx="4028466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1864 - War with Denmark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Allied with Austria – Austria received territory within Prussia’s borders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Bismarck knows he had to get Austria out of the way for any chance of unification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Unification and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63" y="4724400"/>
            <a:ext cx="446186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Bismarck ensures Italy and France won’t get involved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Promises land to Italy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Convinced Napoleon III to remain neutral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Sends Prussian troops into Austrian state of Holstein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Austria declares war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Unification and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99" y="4740246"/>
            <a:ext cx="3461301" cy="2117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257907"/>
            <a:ext cx="7924800" cy="1371600"/>
          </a:xfrm>
        </p:spPr>
        <p:txBody>
          <a:bodyPr/>
          <a:lstStyle/>
          <a:p>
            <a:r>
              <a:rPr lang="en-US" dirty="0"/>
              <a:t>Nationalism for America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3" y="1867023"/>
            <a:ext cx="3336623" cy="254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1488830"/>
            <a:ext cx="37734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81" y="4172438"/>
            <a:ext cx="39020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Austro-Prussian War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Blamed Austrians for starting war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Fostered nationalism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Highly skilled &amp; well equipped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Over in 7 weeks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Dissolved the German Confederation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First major step towards unification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Unification and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134" y="2526213"/>
            <a:ext cx="3034866" cy="2264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27852"/>
            <a:ext cx="9144000" cy="60301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Still needed the southern German states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Franco-Prussian War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Conflict with France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Disputed territory of Alsace and Lorraine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Peace treaty established a unified German empire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27852"/>
          </a:xfrm>
        </p:spPr>
        <p:txBody>
          <a:bodyPr/>
          <a:lstStyle/>
          <a:p>
            <a:pPr algn="ctr"/>
            <a:r>
              <a:rPr lang="en-US" b="1" u="sng" dirty="0" smtClean="0"/>
              <a:t>Unification and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11" y="4492414"/>
            <a:ext cx="4336815" cy="2365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Established the Second Reich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Government took a federalist form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Power shared between 25 states and national </a:t>
            </a:r>
            <a:r>
              <a:rPr lang="en-US" sz="2700" dirty="0" err="1" smtClean="0"/>
              <a:t>gov.’t</a:t>
            </a:r>
            <a:endParaRPr lang="en-US" sz="2700" dirty="0" smtClean="0"/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Limited the influence of the church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Economic Growth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Social Reforms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The Empire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21" y="3991737"/>
            <a:ext cx="3998979" cy="2866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4312"/>
            <a:ext cx="822801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Nationalism: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Unrest in Russia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1800s and early 1900s, Russians rebelled against the absolute power of the czar and demanded social reforms.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Mainly agricultural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Not industrialized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Mostly </a:t>
            </a:r>
            <a:r>
              <a:rPr lang="en-US" sz="3200" dirty="0" smtClean="0">
                <a:solidFill>
                  <a:srgbClr val="FF0000"/>
                </a:solidFill>
              </a:rPr>
              <a:t>serfs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Agricultural workers considered part of the land on which they worked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Government and Society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479" y="4201236"/>
            <a:ext cx="4360521" cy="265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Autocracy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Government by one ruler with unlimited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Czar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Russians wanted more freedoms and more democracy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Czars resistant to reforms, which led to revolts</a:t>
            </a: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Government and Society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Decembrist Revolt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Group of revolutionaries, mostly military officers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Refused to declare allegiance to new czar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Failed – many captured and sent to Siberia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Reform and Repression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16" y="4081005"/>
            <a:ext cx="6174026" cy="277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Loss of Crimean War showed how far behind Russia was in technology and industry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Czar Alexander </a:t>
            </a:r>
            <a:r>
              <a:rPr lang="en-US" sz="3200" dirty="0" smtClean="0">
                <a:solidFill>
                  <a:srgbClr val="FF0000"/>
                </a:solidFill>
              </a:rPr>
              <a:t>II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Began a series of reforms</a:t>
            </a:r>
            <a:endParaRPr lang="en-US" sz="3200" dirty="0" smtClean="0"/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Frees serfs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New judicial </a:t>
            </a:r>
            <a:r>
              <a:rPr lang="en-US" sz="3000" dirty="0" smtClean="0">
                <a:solidFill>
                  <a:schemeClr val="tx1"/>
                </a:solidFill>
              </a:rPr>
              <a:t>system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Organized military</a:t>
            </a: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Reform and Repression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35" y="3309639"/>
            <a:ext cx="3917749" cy="2733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Czar Alexander III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Ended the reforms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Pogroms</a:t>
            </a:r>
            <a:endParaRPr lang="en-US" sz="32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Widespread violent attacks </a:t>
            </a:r>
            <a:r>
              <a:rPr lang="en-US" sz="3000" dirty="0" smtClean="0">
                <a:solidFill>
                  <a:schemeClr val="tx1"/>
                </a:solidFill>
              </a:rPr>
              <a:t> on </a:t>
            </a:r>
            <a:r>
              <a:rPr lang="en-US" sz="3000" dirty="0" smtClean="0">
                <a:solidFill>
                  <a:schemeClr val="tx1"/>
                </a:solidFill>
              </a:rPr>
              <a:t>the Jews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Killing them and destroying property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2 million Jews flee to America and Europe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Reform and Repression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074" y="1143000"/>
            <a:ext cx="4202926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1800s, Italian states rebelled against Austria and unified as the Kingdom of Italy.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Trans-Siberian Railroad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Reform and Repression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853"/>
            <a:ext cx="9144000" cy="5014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Russo-Japanese War </a:t>
            </a:r>
            <a:r>
              <a:rPr lang="en-US" sz="3200" dirty="0" smtClean="0"/>
              <a:t>(1904)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Japan building an empire in the east – sees Russia as a threat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Defeat shocks Russians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Growing unrest &amp; calls for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War and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07" y="2775185"/>
            <a:ext cx="3800592" cy="408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Marxists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Socialist republic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Society in which there would be no private property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State would own and distribute goods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Vladimir Lenin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War and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200" y="4932012"/>
            <a:ext cx="1925988" cy="1925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6489216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Protestors bring a list of demands to Winter Palace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Bloody Sunday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Troops fired at the groups – killing </a:t>
            </a:r>
            <a:r>
              <a:rPr lang="en-US" sz="3000" dirty="0" smtClean="0">
                <a:solidFill>
                  <a:schemeClr val="tx1"/>
                </a:solidFill>
              </a:rPr>
              <a:t>hundreds killed 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Inspired many to rise up against the czar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Revolution of 1905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31" y="1795525"/>
            <a:ext cx="3701216" cy="2994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Rebellions break out across Russia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Workers go on strike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Students protest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Peasants rebel against landlords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Revolution of 1905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53" y="4004942"/>
            <a:ext cx="4658682" cy="2853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Czar Nicholas II issues the October Manifesto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Official promise for reform 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More democratic government</a:t>
            </a:r>
          </a:p>
          <a:p>
            <a:pPr lvl="3">
              <a:lnSpc>
                <a:spcPct val="150000"/>
              </a:lnSpc>
            </a:pPr>
            <a:r>
              <a:rPr lang="en-US" sz="2500" dirty="0" smtClean="0"/>
              <a:t>A constitution</a:t>
            </a:r>
          </a:p>
          <a:p>
            <a:pPr lvl="3">
              <a:lnSpc>
                <a:spcPct val="150000"/>
              </a:lnSpc>
            </a:pPr>
            <a:r>
              <a:rPr lang="en-US" sz="2500" dirty="0" smtClean="0"/>
              <a:t>Individual liberties</a:t>
            </a:r>
          </a:p>
          <a:p>
            <a:pPr lvl="3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Duma</a:t>
            </a:r>
          </a:p>
          <a:p>
            <a:pPr lvl="4">
              <a:lnSpc>
                <a:spcPct val="150000"/>
              </a:lnSpc>
            </a:pPr>
            <a:r>
              <a:rPr lang="en-US" sz="2700" dirty="0" smtClean="0"/>
              <a:t>Elected assembly that would approve all laws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October Manifesto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2571357"/>
            <a:ext cx="3327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7379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The slow pace of reforms by Russia’s czars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Desire for better living conditions and freedoms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The growth of revolutionary groups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Russian Revolution of 1905: Causes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1755"/>
            <a:ext cx="9144000" cy="57362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Nicholas II issues October Manifesto promising some reforms, Duma as representative body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Political parties and voting rights are allowed, but czar maintains absolute power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Russian Revolution of 1905: Effects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5610"/>
            <a:ext cx="6743700" cy="591238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Has not been unified since the Roman Empire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Divided into several competing states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Briefly unified under Napoleon – until Congress of Vienna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5611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Stirrings of Nationalism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00" y="1863411"/>
            <a:ext cx="2525000" cy="387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5610"/>
            <a:ext cx="9144000" cy="591238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Congress of Vienna created new political boundaries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Ignored national groups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Italians split into 3 groups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Many under control by the Austrians, Hapsburgs, or French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Italian nationalism grew in </a:t>
            </a:r>
            <a:r>
              <a:rPr lang="en-US" sz="2800" dirty="0" smtClean="0"/>
              <a:t>opposition to these conditions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5611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Stirrings of Nationalism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5610"/>
            <a:ext cx="9144000" cy="591238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Giuseppe Mazzini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Popular writer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Launched a nationalist group called Young Italy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Wanted the lines redrawn from the Congress of Vienna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Exiled 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“heart” of the unification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5611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Stirrings of Nationalism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109" y="4255314"/>
            <a:ext cx="2589892" cy="2602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6860"/>
            <a:ext cx="9144000" cy="58011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Camillo </a:t>
            </a:r>
            <a:r>
              <a:rPr lang="en-US" sz="2800" dirty="0" err="1" smtClean="0">
                <a:solidFill>
                  <a:srgbClr val="FF0000"/>
                </a:solidFill>
              </a:rPr>
              <a:t>di</a:t>
            </a:r>
            <a:r>
              <a:rPr lang="en-US" sz="2800" dirty="0" smtClean="0">
                <a:solidFill>
                  <a:srgbClr val="FF0000"/>
                </a:solidFill>
              </a:rPr>
              <a:t> Cavour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“brain” of the revolution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Started nationalist newspaper -- </a:t>
            </a:r>
            <a:r>
              <a:rPr lang="en-US" i="1" dirty="0" smtClean="0">
                <a:solidFill>
                  <a:schemeClr val="tx1"/>
                </a:solidFill>
              </a:rPr>
              <a:t>Il Risorgimento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Prime minister of Sardinia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Believed strong economy was needed for unification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5611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The Path Toward Unity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084" y="1056859"/>
            <a:ext cx="1801916" cy="2405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5610"/>
            <a:ext cx="9144000" cy="591238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Giuseppe Garibaldi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“sword” of the revolution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Leads an army in war against Austria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rgbClr val="FF0000"/>
                </a:solidFill>
              </a:rPr>
              <a:t>Red Shirts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5611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Garibaldi and the Red Shirts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50" y="3745363"/>
            <a:ext cx="4471050" cy="3150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12496</TotalTime>
  <Words>830</Words>
  <Application>Microsoft Office PowerPoint</Application>
  <PresentationFormat>On-screen Show (4:3)</PresentationFormat>
  <Paragraphs>166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Paper</vt:lpstr>
      <vt:lpstr>Nationalism: Italian Unification</vt:lpstr>
      <vt:lpstr>Nationalism for America</vt:lpstr>
      <vt:lpstr>Main Idea</vt:lpstr>
      <vt:lpstr>Stirrings of Nationalism</vt:lpstr>
      <vt:lpstr>Stirrings of Nationalism</vt:lpstr>
      <vt:lpstr>Stirrings of Nationalism</vt:lpstr>
      <vt:lpstr>The Path Toward Unity</vt:lpstr>
      <vt:lpstr>Garibaldi and the Red Shirts</vt:lpstr>
      <vt:lpstr>PowerPoint Presentation</vt:lpstr>
      <vt:lpstr>Nationalism: German Unification</vt:lpstr>
      <vt:lpstr>Main Idea</vt:lpstr>
      <vt:lpstr>Steps Toward Unification</vt:lpstr>
      <vt:lpstr>Steps Toward Unification</vt:lpstr>
      <vt:lpstr>Steps Toward Unification</vt:lpstr>
      <vt:lpstr>PowerPoint Presentation</vt:lpstr>
      <vt:lpstr>Bismarck’s Plan for Germany</vt:lpstr>
      <vt:lpstr>Bismarck’s Plan for Germany</vt:lpstr>
      <vt:lpstr>Unification and Empire</vt:lpstr>
      <vt:lpstr>Unification and Empire</vt:lpstr>
      <vt:lpstr>Unification and Empire</vt:lpstr>
      <vt:lpstr>Unification and Empire</vt:lpstr>
      <vt:lpstr>The Empire</vt:lpstr>
      <vt:lpstr>Nationalism: Unrest in Russia</vt:lpstr>
      <vt:lpstr>Main Idea</vt:lpstr>
      <vt:lpstr>Government and Society</vt:lpstr>
      <vt:lpstr>Government and Society</vt:lpstr>
      <vt:lpstr>Reform and Repression</vt:lpstr>
      <vt:lpstr>Reform and Repression</vt:lpstr>
      <vt:lpstr>Reform and Repression</vt:lpstr>
      <vt:lpstr>Reform and Repression</vt:lpstr>
      <vt:lpstr>War and Revolution</vt:lpstr>
      <vt:lpstr>War and Revolution</vt:lpstr>
      <vt:lpstr>The Revolution of 1905</vt:lpstr>
      <vt:lpstr>The Revolution of 1905</vt:lpstr>
      <vt:lpstr>The October Manifesto</vt:lpstr>
      <vt:lpstr>Russian Revolution of 1905: Causes</vt:lpstr>
      <vt:lpstr>Russian Revolution of 1905: Effects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335</cp:revision>
  <cp:lastPrinted>2013-11-21T00:45:47Z</cp:lastPrinted>
  <dcterms:created xsi:type="dcterms:W3CDTF">2013-11-23T22:05:46Z</dcterms:created>
  <dcterms:modified xsi:type="dcterms:W3CDTF">2016-04-21T14:44:11Z</dcterms:modified>
</cp:coreProperties>
</file>