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255" r:id="rId1"/>
  </p:sldMasterIdLst>
  <p:notesMasterIdLst>
    <p:notesMasterId r:id="rId51"/>
  </p:notesMasterIdLst>
  <p:handoutMasterIdLst>
    <p:handoutMasterId r:id="rId52"/>
  </p:handoutMasterIdLst>
  <p:sldIdLst>
    <p:sldId id="357" r:id="rId2"/>
    <p:sldId id="358" r:id="rId3"/>
    <p:sldId id="1138" r:id="rId4"/>
    <p:sldId id="1297" r:id="rId5"/>
    <p:sldId id="1252" r:id="rId6"/>
    <p:sldId id="1254" r:id="rId7"/>
    <p:sldId id="1285" r:id="rId8"/>
    <p:sldId id="1286" r:id="rId9"/>
    <p:sldId id="1257" r:id="rId10"/>
    <p:sldId id="1258" r:id="rId11"/>
    <p:sldId id="1229" r:id="rId12"/>
    <p:sldId id="1259" r:id="rId13"/>
    <p:sldId id="1260" r:id="rId14"/>
    <p:sldId id="1235" r:id="rId15"/>
    <p:sldId id="1298" r:id="rId16"/>
    <p:sldId id="1261" r:id="rId17"/>
    <p:sldId id="1234" r:id="rId18"/>
    <p:sldId id="1266" r:id="rId19"/>
    <p:sldId id="1264" r:id="rId20"/>
    <p:sldId id="1262" r:id="rId21"/>
    <p:sldId id="1265" r:id="rId22"/>
    <p:sldId id="1263" r:id="rId23"/>
    <p:sldId id="1150" r:id="rId24"/>
    <p:sldId id="995" r:id="rId25"/>
    <p:sldId id="993" r:id="rId26"/>
    <p:sldId id="1268" r:id="rId27"/>
    <p:sldId id="1269" r:id="rId28"/>
    <p:sldId id="1270" r:id="rId29"/>
    <p:sldId id="1267" r:id="rId30"/>
    <p:sldId id="1274" r:id="rId31"/>
    <p:sldId id="1273" r:id="rId32"/>
    <p:sldId id="1276" r:id="rId33"/>
    <p:sldId id="1277" r:id="rId34"/>
    <p:sldId id="1083" r:id="rId35"/>
    <p:sldId id="996" r:id="rId36"/>
    <p:sldId id="994" r:id="rId37"/>
    <p:sldId id="1239" r:id="rId38"/>
    <p:sldId id="1156" r:id="rId39"/>
    <p:sldId id="1250" r:id="rId40"/>
    <p:sldId id="1242" r:id="rId41"/>
    <p:sldId id="1299" r:id="rId42"/>
    <p:sldId id="1243" r:id="rId43"/>
    <p:sldId id="1244" r:id="rId44"/>
    <p:sldId id="1301" r:id="rId45"/>
    <p:sldId id="1236" r:id="rId46"/>
    <p:sldId id="1245" r:id="rId47"/>
    <p:sldId id="1247" r:id="rId48"/>
    <p:sldId id="1237" r:id="rId49"/>
    <p:sldId id="1238" r:id="rId5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clrMode="gray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1" d="100"/>
          <a:sy n="81" d="100"/>
        </p:scale>
        <p:origin x="-104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5B9A5D-DB4E-EC4F-866E-2F60318C64F9}" type="datetimeFigureOut">
              <a:rPr lang="en-US" smtClean="0"/>
              <a:pPr/>
              <a:t>4/27/2016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1E5822-43BF-8A43-8D68-08F12F6287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319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8E38D5-147A-D34D-A26A-AAFD010C3C5B}" type="datetimeFigureOut">
              <a:rPr lang="en-US" smtClean="0"/>
              <a:pPr/>
              <a:t>4/27/2016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A146E0-2E2A-854E-BFA8-39F0C41331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7545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69948" y="609600"/>
            <a:ext cx="5404104" cy="3282696"/>
          </a:xfrm>
          <a:prstGeom prst="roundRect">
            <a:avLst>
              <a:gd name="adj" fmla="val 10522"/>
            </a:avLst>
          </a:prstGeom>
          <a:ln w="57150"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none"/>
        </p:style>
        <p:txBody>
          <a:bodyPr vert="horz" lIns="91440" tIns="182880" rIns="91440" bIns="182880" rtlCol="0">
            <a:normAutofit/>
            <a:scene3d>
              <a:camera prst="orthographicFront"/>
              <a:lightRig rig="chilly" dir="t"/>
            </a:scene3d>
            <a:sp3d extrusionH="6350">
              <a:extrusionClr>
                <a:schemeClr val="bg1"/>
              </a:extrusionClr>
            </a:sp3d>
          </a:bodyPr>
          <a:lstStyle>
            <a:lvl1pPr marL="342900" indent="-342900" algn="ctr" defTabSz="914400" rtl="0" eaLnBrk="1" latinLnBrk="0" hangingPunct="1">
              <a:lnSpc>
                <a:spcPts val="5200"/>
              </a:lnSpc>
              <a:spcBef>
                <a:spcPts val="2000"/>
              </a:spcBef>
              <a:buSzPct val="80000"/>
              <a:buFont typeface="Wingdings" pitchFamily="2" charset="2"/>
              <a:buNone/>
              <a:defRPr sz="5400" b="1" kern="1200" baseline="0">
                <a:gradFill>
                  <a:gsLst>
                    <a:gs pos="5000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7400" y="4191000"/>
            <a:ext cx="5029200" cy="1447800"/>
          </a:xfrm>
          <a:effectLst/>
        </p:spPr>
        <p:txBody>
          <a:bodyPr vert="horz" lIns="91440" tIns="45720" rIns="91440" bIns="45720" rtlCol="0">
            <a:normAutofit/>
            <a:scene3d>
              <a:camera prst="orthographicFront"/>
              <a:lightRig rig="chilly" dir="t"/>
            </a:scene3d>
            <a:sp3d extrusionH="6350">
              <a:extrusionClr>
                <a:schemeClr val="bg1"/>
              </a:extrusionClr>
            </a:sp3d>
          </a:bodyPr>
          <a:lstStyle>
            <a:lvl1pPr marL="0" indent="0" algn="ctr" defTabSz="914400" rtl="0" eaLnBrk="1" latinLnBrk="0" hangingPunct="1">
              <a:spcBef>
                <a:spcPts val="0"/>
              </a:spcBef>
              <a:buSzPct val="80000"/>
              <a:buFont typeface="Wingdings" pitchFamily="2" charset="2"/>
              <a:buNone/>
              <a:defRPr sz="2000" b="1" kern="1200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effectLst/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F663E-5ED1-47B2-8DFB-BADDA486BF96}" type="datetimeFigureOut">
              <a:rPr lang="en-US" smtClean="0"/>
              <a:pPr/>
              <a:t>4/27/2016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5CD18-686B-47A9-AFD5-66CE5FA52A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4/27/2016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91670" y="793376"/>
            <a:ext cx="3807293" cy="968189"/>
          </a:xfrm>
          <a:scene3d>
            <a:camera prst="orthographicFront"/>
            <a:lightRig rig="chilly" dir="t"/>
          </a:scene3d>
          <a:sp3d extrusionH="12700">
            <a:extrusionClr>
              <a:schemeClr val="bg1"/>
            </a:extrusionClr>
          </a:sp3d>
        </p:spPr>
        <p:txBody>
          <a:bodyPr vert="horz" lIns="91440" tIns="45720" rIns="91440" bIns="45720" rtlCol="0" anchor="b">
            <a:noAutofit/>
            <a:sp3d extrusionH="12700">
              <a:extrusionClr>
                <a:schemeClr val="bg1"/>
              </a:extrusionClr>
            </a:sp3d>
          </a:bodyPr>
          <a:lstStyle>
            <a:lvl1pPr algn="l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3600" b="1" kern="1200" baseline="0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591670" y="1748118"/>
            <a:ext cx="3807293" cy="3585882"/>
          </a:xfrm>
          <a:effectLst/>
        </p:spPr>
        <p:txBody>
          <a:bodyPr vert="horz" lIns="91440" tIns="45720" rIns="91440" bIns="45720" rtlCol="0">
            <a:normAutofit/>
            <a:scene3d>
              <a:camera prst="orthographicFront"/>
              <a:lightRig rig="chilly" dir="t"/>
            </a:scene3d>
            <a:sp3d extrusionH="6350">
              <a:extrusionClr>
                <a:schemeClr val="bg1"/>
              </a:extrusionClr>
            </a:sp3d>
          </a:bodyPr>
          <a:lstStyle>
            <a:lvl1pPr marL="0" indent="0">
              <a:lnSpc>
                <a:spcPct val="110000"/>
              </a:lnSpc>
              <a:buNone/>
              <a:defRPr sz="2000" kern="1200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effectLst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2000"/>
              </a:spcBef>
              <a:buSzPct val="80000"/>
              <a:buFont typeface="Wingdings" pitchFamily="2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4800600" y="671514"/>
            <a:ext cx="3810000" cy="4599734"/>
          </a:xfrm>
          <a:prstGeom prst="roundRect">
            <a:avLst>
              <a:gd name="adj" fmla="val 4391"/>
            </a:avLst>
          </a:prstGeom>
          <a:noFill/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none"/>
        </p:style>
        <p:txBody>
          <a:bodyPr vert="horz" lIns="91440" tIns="45720" rIns="91440" bIns="45720" rtlCol="0">
            <a:noAutofit/>
            <a:scene3d>
              <a:camera prst="orthographicFront"/>
              <a:lightRig rig="chilly" dir="t"/>
            </a:scene3d>
            <a:sp3d extrusionH="6350">
              <a:bevelT w="19050" h="12700" prst="softRound"/>
              <a:extrusionClr>
                <a:schemeClr val="bg1"/>
              </a:extrusionClr>
            </a:sp3d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SzPct val="80000"/>
              <a:buFont typeface="Wingdings" pitchFamily="2" charset="2"/>
              <a:buNone/>
              <a:defRPr sz="2400" kern="1200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effectLst>
                  <a:innerShdw blurRad="63500" dist="25400" dir="10800000">
                    <a:schemeClr val="bg1">
                      <a:alpha val="50000"/>
                    </a:schemeClr>
                  </a:innerShdw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430306"/>
            <a:ext cx="5484813" cy="1143000"/>
          </a:xfrm>
        </p:spPr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3100" y="1747839"/>
            <a:ext cx="7823200" cy="4316411"/>
          </a:xfrm>
        </p:spPr>
        <p:txBody>
          <a:bodyPr vert="eaVert"/>
          <a:lstStyle>
            <a:lvl1pPr>
              <a:defRPr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21594000" scaled="0"/>
                </a:gradFill>
                <a:effectLst/>
              </a:defRPr>
            </a:lvl1pPr>
            <a:lvl2pPr>
              <a:defRPr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21594000" scaled="0"/>
                </a:gradFill>
                <a:effectLst/>
              </a:defRPr>
            </a:lvl2pPr>
            <a:lvl3pPr>
              <a:defRPr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21594000" scaled="0"/>
                </a:gradFill>
                <a:effectLst/>
              </a:defRPr>
            </a:lvl3pPr>
            <a:lvl4pPr>
              <a:defRPr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21594000" scaled="0"/>
                </a:gradFill>
                <a:effectLst/>
              </a:defRPr>
            </a:lvl4pPr>
            <a:lvl5pPr>
              <a:defRPr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21594000" scaled="0"/>
                </a:gradFill>
                <a:effectLst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4/27/2016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72082" y="389966"/>
            <a:ext cx="1524000" cy="5736198"/>
          </a:xfrm>
        </p:spPr>
        <p:txBody>
          <a:bodyPr vert="eaVert"/>
          <a:lstStyle>
            <a:lvl1pPr>
              <a:defRPr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21594000" scaled="0"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399" y="644525"/>
            <a:ext cx="6399213" cy="5419726"/>
          </a:xfrm>
        </p:spPr>
        <p:txBody>
          <a:bodyPr vert="eaVert"/>
          <a:lstStyle>
            <a:lvl1pPr>
              <a:defRPr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21594000" scaled="0"/>
                </a:gradFill>
                <a:effectLst/>
              </a:defRPr>
            </a:lvl1pPr>
            <a:lvl2pPr>
              <a:defRPr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21594000" scaled="0"/>
                </a:gradFill>
                <a:effectLst/>
              </a:defRPr>
            </a:lvl2pPr>
            <a:lvl3pPr>
              <a:defRPr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21594000" scaled="0"/>
                </a:gradFill>
                <a:effectLst/>
              </a:defRPr>
            </a:lvl3pPr>
            <a:lvl4pPr>
              <a:defRPr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21594000" scaled="0"/>
                </a:gradFill>
                <a:effectLst/>
              </a:defRPr>
            </a:lvl4pPr>
            <a:lvl5pPr>
              <a:defRPr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21594000" scaled="0"/>
                </a:gradFill>
                <a:effectLst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4/27/2016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4/27/2016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881187" y="631824"/>
            <a:ext cx="5407025" cy="3281363"/>
          </a:xfrm>
          <a:prstGeom prst="roundRect">
            <a:avLst>
              <a:gd name="adj" fmla="val 8881"/>
            </a:avLst>
          </a:prstGeom>
          <a:noFill/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none"/>
        </p:style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8368" y="4495800"/>
            <a:ext cx="7827264" cy="1219200"/>
          </a:xfrm>
        </p:spPr>
        <p:txBody>
          <a:bodyPr anchor="b" anchorCtr="0">
            <a:noAutofit/>
          </a:bodyPr>
          <a:lstStyle>
            <a:lvl1pPr>
              <a:lnSpc>
                <a:spcPts val="5200"/>
              </a:lnSpc>
              <a:defRPr sz="4800" b="1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8368" y="5715000"/>
            <a:ext cx="7827264" cy="5010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 b="1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21132"/>
            <a:ext cx="2133600" cy="300318"/>
          </a:xfrm>
        </p:spPr>
        <p:txBody>
          <a:bodyPr/>
          <a:lstStyle>
            <a:lvl1pPr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C359912-2B03-C647-B549-D94E3CB8CA0D}" type="datetimeFigureOut">
              <a:rPr lang="en-US" smtClean="0"/>
              <a:pPr/>
              <a:t>4/27/2016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12541"/>
            <a:ext cx="2895600" cy="300318"/>
          </a:xfrm>
        </p:spPr>
        <p:txBody>
          <a:bodyPr/>
          <a:lstStyle>
            <a:lvl1pPr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12541"/>
            <a:ext cx="2133600" cy="300318"/>
          </a:xfrm>
        </p:spPr>
        <p:txBody>
          <a:bodyPr/>
          <a:lstStyle>
            <a:lvl1pPr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2424953"/>
            <a:ext cx="7823200" cy="1474788"/>
          </a:xfrm>
        </p:spPr>
        <p:txBody>
          <a:bodyPr anchor="b" anchorCtr="0"/>
          <a:lstStyle>
            <a:lvl1pPr algn="ctr">
              <a:defRPr sz="4800" b="1" cap="none" baseline="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3100" y="3913188"/>
            <a:ext cx="7823200" cy="554694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0"/>
              </a:spcBef>
              <a:buSzPct val="80000"/>
              <a:buFont typeface="Wingdings" pitchFamily="2" charset="2"/>
              <a:buNone/>
              <a:defRPr sz="2000" b="1" kern="1200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effectLst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F663E-5ED1-47B2-8DFB-BADDA486BF96}" type="datetimeFigureOut">
              <a:rPr lang="en-US" smtClean="0"/>
              <a:pPr/>
              <a:t>4/27/2016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5CD18-686B-47A9-AFD5-66CE5FA52A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47838"/>
            <a:ext cx="3563470" cy="4316786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199" y="1747838"/>
            <a:ext cx="3565526" cy="4316786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4/27/2016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398" y="1515035"/>
            <a:ext cx="3566160" cy="639762"/>
          </a:xfrm>
        </p:spPr>
        <p:txBody>
          <a:bodyPr anchor="b"/>
          <a:lstStyle>
            <a:lvl1pPr marL="0" indent="0" algn="ctr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398" y="2271713"/>
            <a:ext cx="3566160" cy="3792911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8471" y="1515035"/>
            <a:ext cx="3566160" cy="639762"/>
          </a:xfrm>
        </p:spPr>
        <p:txBody>
          <a:bodyPr anchor="b"/>
          <a:lstStyle>
            <a:lvl1pPr marL="0" indent="0" algn="ctr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8471" y="2271713"/>
            <a:ext cx="3566160" cy="3792911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4/27/2016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4/27/2016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4/27/2016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1670" y="793376"/>
            <a:ext cx="3794760" cy="968189"/>
          </a:xfrm>
        </p:spPr>
        <p:txBody>
          <a:bodyPr anchor="b"/>
          <a:lstStyle>
            <a:lvl1pPr algn="l">
              <a:lnSpc>
                <a:spcPts val="4000"/>
              </a:lnSpc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658906"/>
            <a:ext cx="3794760" cy="5405719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>
                <a:effectLst/>
              </a:defRPr>
            </a:lvl1pPr>
            <a:lvl2pPr>
              <a:spcBef>
                <a:spcPts val="2000"/>
              </a:spcBef>
              <a:defRPr sz="2000">
                <a:effectLst/>
              </a:defRPr>
            </a:lvl2pPr>
            <a:lvl3pPr>
              <a:spcBef>
                <a:spcPts val="2000"/>
              </a:spcBef>
              <a:defRPr sz="1800">
                <a:effectLst/>
              </a:defRPr>
            </a:lvl3pPr>
            <a:lvl4pPr>
              <a:spcBef>
                <a:spcPts val="2000"/>
              </a:spcBef>
              <a:defRPr sz="1800">
                <a:effectLst/>
              </a:defRPr>
            </a:lvl4pPr>
            <a:lvl5pPr>
              <a:spcBef>
                <a:spcPts val="2000"/>
              </a:spcBef>
              <a:defRPr sz="1800">
                <a:effectLst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1670" y="1748118"/>
            <a:ext cx="3794760" cy="3814482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20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4/27/2016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228601"/>
            <a:ext cx="7313613" cy="1264024"/>
          </a:xfrm>
          <a:prstGeom prst="rect">
            <a:avLst/>
          </a:prstGeom>
          <a:scene3d>
            <a:camera prst="orthographicFront"/>
            <a:lightRig rig="chilly" dir="t"/>
          </a:scene3d>
          <a:sp3d extrusionH="12700">
            <a:extrusionClr>
              <a:schemeClr val="bg1"/>
            </a:extrusionClr>
          </a:sp3d>
        </p:spPr>
        <p:txBody>
          <a:bodyPr vert="horz" lIns="91440" tIns="45720" rIns="91440" bIns="45720" rtlCol="0" anchor="ctr">
            <a:noAutofit/>
            <a:sp3d extrusionH="12700">
              <a:extrusionClr>
                <a:schemeClr val="bg1"/>
              </a:extrusionClr>
            </a:sp3d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747838"/>
            <a:ext cx="7313613" cy="4303338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  <a:scene3d>
              <a:camera prst="orthographicFront"/>
              <a:lightRig rig="chilly" dir="t"/>
            </a:scene3d>
            <a:sp3d extrusionH="6350">
              <a:extrusionClr>
                <a:schemeClr val="bg1"/>
              </a:extrusionClr>
            </a:sp3d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225988"/>
            <a:ext cx="2133600" cy="2779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FC359912-2B03-C647-B549-D94E3CB8CA0D}" type="datetimeFigureOut">
              <a:rPr lang="en-US" smtClean="0"/>
              <a:pPr/>
              <a:t>4/27/2016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225988"/>
            <a:ext cx="2895600" cy="2779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sz="11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225988"/>
            <a:ext cx="2133600" cy="2779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4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56" r:id="rId1"/>
    <p:sldLayoutId id="2147484257" r:id="rId2"/>
    <p:sldLayoutId id="2147484258" r:id="rId3"/>
    <p:sldLayoutId id="2147484259" r:id="rId4"/>
    <p:sldLayoutId id="2147484260" r:id="rId5"/>
    <p:sldLayoutId id="2147484261" r:id="rId6"/>
    <p:sldLayoutId id="2147484262" r:id="rId7"/>
    <p:sldLayoutId id="2147484263" r:id="rId8"/>
    <p:sldLayoutId id="2147484264" r:id="rId9"/>
    <p:sldLayoutId id="2147484265" r:id="rId10"/>
    <p:sldLayoutId id="2147484266" r:id="rId11"/>
    <p:sldLayoutId id="2147484267" r:id="rId12"/>
  </p:sldLayoutIdLst>
  <p:txStyles>
    <p:titleStyle>
      <a:lvl1pPr algn="ctr" defTabSz="914400" rtl="0" eaLnBrk="1" latinLnBrk="0" hangingPunct="1">
        <a:lnSpc>
          <a:spcPts val="5600"/>
        </a:lnSpc>
        <a:spcBef>
          <a:spcPct val="0"/>
        </a:spcBef>
        <a:buNone/>
        <a:defRPr sz="5400" b="1" kern="1200" baseline="0">
          <a:gradFill>
            <a:gsLst>
              <a:gs pos="5000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lin ang="5400000" scaled="0"/>
          </a:gradFill>
          <a:effectLst/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SzPct val="80000"/>
        <a:buFont typeface="Wingdings" pitchFamily="2" charset="2"/>
        <a:buChar char="l"/>
        <a:defRPr sz="2400" kern="1200">
          <a:gradFill>
            <a:gsLst>
              <a:gs pos="5000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lin ang="5400000" scaled="0"/>
          </a:gradFill>
          <a:effectLst/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ct val="20000"/>
        </a:spcBef>
        <a:buSzPct val="80000"/>
        <a:buFont typeface="Wingdings" pitchFamily="2" charset="2"/>
        <a:buChar char="l"/>
        <a:defRPr sz="2200" kern="1200">
          <a:gradFill>
            <a:gsLst>
              <a:gs pos="5000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lin ang="5400000" scaled="0"/>
          </a:gradFill>
          <a:effectLst/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ct val="20000"/>
        </a:spcBef>
        <a:buSzPct val="80000"/>
        <a:buFont typeface="Wingdings" pitchFamily="2" charset="2"/>
        <a:buChar char="l"/>
        <a:defRPr sz="2000" kern="1200">
          <a:gradFill>
            <a:gsLst>
              <a:gs pos="5000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lin ang="5400000" scaled="0"/>
          </a:gradFill>
          <a:effectLst/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ct val="20000"/>
        </a:spcBef>
        <a:buSzPct val="80000"/>
        <a:buFont typeface="Wingdings" pitchFamily="2" charset="2"/>
        <a:buChar char="l"/>
        <a:defRPr sz="1800" kern="1200">
          <a:gradFill>
            <a:gsLst>
              <a:gs pos="5000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lin ang="5400000" scaled="0"/>
          </a:gradFill>
          <a:effectLst/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ct val="20000"/>
        </a:spcBef>
        <a:buSzPct val="80000"/>
        <a:buFont typeface="Wingdings" pitchFamily="2" charset="2"/>
        <a:buChar char="l"/>
        <a:defRPr sz="1800" kern="1200">
          <a:gradFill>
            <a:gsLst>
              <a:gs pos="5000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lin ang="5400000" scaled="0"/>
          </a:gra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://www.youtube.com/watch?v=TUXuV7XbZvU" TargetMode="Externa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://www.youtube.com/watch?v=1q91RZko5Gw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://www.youtube.com/watch?v=dDTBnsqxZ3k" TargetMode="External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\\localhost\Users\matthewhische\Desktop\Holt%20PP%20(MAC)%20-%20US%20II\Ch27\husnfgfd_video.mov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www.youtube.com/watch?v=Jm6mX2gX8mo" TargetMode="Externa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3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7044" y="4616113"/>
            <a:ext cx="7924800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dirty="0" smtClean="0">
                <a:solidFill>
                  <a:srgbClr val="0000FF"/>
                </a:solidFill>
              </a:rPr>
              <a:t>The New Frontier and the Great Society:</a:t>
            </a:r>
            <a:br>
              <a:rPr lang="en-US" sz="6000" dirty="0" smtClean="0">
                <a:solidFill>
                  <a:srgbClr val="0000FF"/>
                </a:solidFill>
              </a:rPr>
            </a:br>
            <a:r>
              <a:rPr lang="en-US" sz="6000" dirty="0" smtClean="0">
                <a:solidFill>
                  <a:srgbClr val="0000FF"/>
                </a:solidFill>
              </a:rPr>
              <a:t>Kennedy and the Cold War</a:t>
            </a:r>
            <a:endParaRPr lang="en-US" sz="60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31863"/>
            <a:ext cx="9144000" cy="5926137"/>
          </a:xfrm>
        </p:spPr>
        <p:txBody>
          <a:bodyPr>
            <a:normAutofit/>
          </a:bodyPr>
          <a:lstStyle/>
          <a:p>
            <a:pPr marL="228600" indent="-228600" algn="ctr">
              <a:lnSpc>
                <a:spcPct val="80000"/>
              </a:lnSpc>
              <a:spcBef>
                <a:spcPct val="50000"/>
              </a:spcBef>
              <a:spcAft>
                <a:spcPts val="1200"/>
              </a:spcAft>
              <a:buFontTx/>
              <a:buNone/>
            </a:pPr>
            <a:r>
              <a:rPr lang="en-US" sz="2800" b="1" dirty="0" smtClean="0">
                <a:solidFill>
                  <a:srgbClr val="000000"/>
                </a:solidFill>
              </a:rPr>
              <a:t>The Berlin Wall</a:t>
            </a:r>
          </a:p>
          <a:p>
            <a:pPr marL="228600" indent="-228600">
              <a:lnSpc>
                <a:spcPct val="80000"/>
              </a:lnSpc>
              <a:spcBef>
                <a:spcPct val="50000"/>
              </a:spcBef>
              <a:spcAft>
                <a:spcPts val="1200"/>
              </a:spcAft>
            </a:pPr>
            <a:r>
              <a:rPr lang="en-US" sz="2800" dirty="0" smtClean="0">
                <a:solidFill>
                  <a:srgbClr val="000000"/>
                </a:solidFill>
              </a:rPr>
              <a:t>August 13, 1961, Khrushchev closed the crossing points between East and West Berlin</a:t>
            </a:r>
          </a:p>
          <a:p>
            <a:pPr marL="228600" indent="-228600">
              <a:lnSpc>
                <a:spcPct val="80000"/>
              </a:lnSpc>
              <a:spcBef>
                <a:spcPct val="50000"/>
              </a:spcBef>
              <a:spcAft>
                <a:spcPts val="1200"/>
              </a:spcAft>
            </a:pPr>
            <a:r>
              <a:rPr lang="en-US" sz="2800" dirty="0" smtClean="0">
                <a:solidFill>
                  <a:srgbClr val="000000"/>
                </a:solidFill>
              </a:rPr>
              <a:t>A high concrete wall was built to prevent further escapes</a:t>
            </a: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rgbClr val="003300"/>
              </a:solidFill>
              <a:latin typeface="Verdana" charset="0"/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/>
          <a:lstStyle/>
          <a:p>
            <a:pPr algn="ctr"/>
            <a:r>
              <a:rPr lang="en-US" sz="5200" b="1" u="sng" dirty="0" smtClean="0">
                <a:solidFill>
                  <a:srgbClr val="535252"/>
                </a:solidFill>
              </a:rPr>
              <a:t>The Berlin Crisis</a:t>
            </a:r>
            <a:endParaRPr lang="en-US" sz="5200" b="1" u="sng" dirty="0">
              <a:solidFill>
                <a:srgbClr val="53525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966" y="3456862"/>
            <a:ext cx="6257195" cy="34011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6" name="Picture 4" descr="17-531-closeu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9637" name="Rectangle 5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6934200" y="6019800"/>
            <a:ext cx="609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638" name="Rectangle 6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6172200" y="6019800"/>
            <a:ext cx="762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31863"/>
            <a:ext cx="9144000" cy="592613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tx1"/>
                </a:solidFill>
              </a:rPr>
              <a:t>U.S. actions in the Bay of Pigs and Berlin encouraged hard-line leaders in the Soviet Union 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tx1"/>
                </a:solidFill>
              </a:rPr>
              <a:t>Soviets worried about another invasion of Cuba and  U.S. nuclear missiles in Turkey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tx1"/>
                </a:solidFill>
              </a:rPr>
              <a:t>Kennedy worried about appearing  “soft on communism.”</a:t>
            </a: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rgbClr val="003300"/>
              </a:solidFill>
              <a:latin typeface="Verdana" charset="0"/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/>
          <a:lstStyle/>
          <a:p>
            <a:pPr algn="ctr"/>
            <a:r>
              <a:rPr lang="en-US" sz="5200" b="1" u="sng" dirty="0" smtClean="0"/>
              <a:t>The Cuban Missile Crisis</a:t>
            </a:r>
            <a:endParaRPr lang="en-US" sz="5200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8724" y="4476668"/>
            <a:ext cx="3369809" cy="23813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31863"/>
            <a:ext cx="9144000" cy="5926137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  <a:buNone/>
            </a:pPr>
            <a:r>
              <a:rPr lang="en-US" sz="2800" b="1" dirty="0" smtClean="0">
                <a:solidFill>
                  <a:schemeClr val="tx1"/>
                </a:solidFill>
              </a:rPr>
              <a:t>Crisis Begins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tx1"/>
                </a:solidFill>
              </a:rPr>
              <a:t>U.S. U-2 spy plane detected Soviet surface-to-air missiles (SAMs) in Cuba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tx1"/>
                </a:solidFill>
                <a:latin typeface="Verdana" charset="0"/>
              </a:rPr>
              <a:t>Provided first solid evidence Soviets lied </a:t>
            </a: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/>
          <a:lstStyle/>
          <a:p>
            <a:pPr algn="ctr"/>
            <a:r>
              <a:rPr lang="en-US" sz="5200" b="1" u="sng" dirty="0" smtClean="0"/>
              <a:t>The Cuban Missile Crisis</a:t>
            </a:r>
            <a:endParaRPr lang="en-US" sz="5200" b="1" u="sn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2123" y="3997569"/>
            <a:ext cx="4911758" cy="28604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4" name="Rectangle 6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6934200" y="6019800"/>
            <a:ext cx="609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8856" name="Picture 8" descr="17-cub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398585"/>
            <a:ext cx="8382000" cy="604031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31863"/>
            <a:ext cx="9144000" cy="592613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tx1"/>
                </a:solidFill>
              </a:rPr>
              <a:t>Kennedy assembled a group of advisors, known as the </a:t>
            </a:r>
            <a:r>
              <a:rPr lang="en-US" sz="2800" dirty="0" err="1" smtClean="0">
                <a:solidFill>
                  <a:schemeClr val="tx1"/>
                </a:solidFill>
              </a:rPr>
              <a:t>ExComm</a:t>
            </a:r>
            <a:r>
              <a:rPr lang="en-US" sz="2800" dirty="0" smtClean="0">
                <a:solidFill>
                  <a:schemeClr val="tx1"/>
                </a:solidFill>
              </a:rPr>
              <a:t>, to help him plan a response</a:t>
            </a:r>
          </a:p>
          <a:p>
            <a:pPr lvl="1">
              <a:lnSpc>
                <a:spcPct val="150000"/>
              </a:lnSpc>
            </a:pPr>
            <a:r>
              <a:rPr lang="en-US" sz="2800" dirty="0" smtClean="0">
                <a:solidFill>
                  <a:schemeClr val="tx1"/>
                </a:solidFill>
                <a:ea typeface="ＭＳ Ｐゴシック" charset="-128"/>
              </a:rPr>
              <a:t>Split between doves (blockade and negotiations) and hawks (military attack)</a:t>
            </a: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rgbClr val="003300"/>
              </a:solidFill>
              <a:latin typeface="Verdana" charset="0"/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/>
          <a:lstStyle/>
          <a:p>
            <a:pPr algn="ctr"/>
            <a:r>
              <a:rPr lang="en-US" sz="5200" b="1" u="sng" dirty="0" smtClean="0"/>
              <a:t>The Cuban Missile Crisis</a:t>
            </a:r>
            <a:endParaRPr lang="en-US" sz="5200" b="1" u="sn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91000"/>
            <a:ext cx="9144000" cy="266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17-532-ma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8138" y="363538"/>
            <a:ext cx="8447087" cy="5624512"/>
          </a:xfrm>
          <a:prstGeom prst="rect">
            <a:avLst/>
          </a:prstGeom>
          <a:noFill/>
        </p:spPr>
      </p:pic>
      <p:sp>
        <p:nvSpPr>
          <p:cNvPr id="73732" name="Rectangle 4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6172200" y="6019800"/>
            <a:ext cx="762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742185"/>
            <a:ext cx="9144000" cy="6115815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  <a:buNone/>
            </a:pPr>
            <a:r>
              <a:rPr lang="en-US" sz="2800" b="1" dirty="0" smtClean="0">
                <a:solidFill>
                  <a:srgbClr val="003300"/>
                </a:solidFill>
              </a:rPr>
              <a:t>Effects of the Crisis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tx1"/>
                </a:solidFill>
              </a:rPr>
              <a:t>Soviets remove missiles in Cuba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tx1"/>
                </a:solidFill>
              </a:rPr>
              <a:t>U.S. removed missiles in Turkey and promised to not invade Cuba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tx1"/>
                </a:solidFill>
              </a:rPr>
              <a:t>The Limited Nuclear Test Ban Treaty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800" dirty="0" smtClean="0">
                <a:solidFill>
                  <a:schemeClr val="tx1"/>
                </a:solidFill>
              </a:rPr>
              <a:t>	-end testing of nukes in atmosphere</a:t>
            </a: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rgbClr val="003300"/>
              </a:solidFill>
              <a:latin typeface="Verdana" charset="0"/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/>
          <a:lstStyle/>
          <a:p>
            <a:pPr algn="ctr"/>
            <a:r>
              <a:rPr lang="en-US" sz="5200" b="1" u="sng" dirty="0" smtClean="0"/>
              <a:t>The Cuban Missile Crisis</a:t>
            </a:r>
            <a:endParaRPr lang="en-US" sz="5200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8738" y="3436848"/>
            <a:ext cx="2825262" cy="28584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31863"/>
            <a:ext cx="9144000" cy="592613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tx1"/>
                </a:solidFill>
              </a:rPr>
              <a:t>Believed in peace that did not have to be enforced with weapons of war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tx1"/>
                </a:solidFill>
              </a:rPr>
              <a:t>Believed in peace for Americans </a:t>
            </a:r>
            <a:r>
              <a:rPr lang="en-US" sz="2800" i="1" dirty="0" smtClean="0">
                <a:solidFill>
                  <a:schemeClr val="tx1"/>
                </a:solidFill>
              </a:rPr>
              <a:t>and</a:t>
            </a:r>
            <a:r>
              <a:rPr lang="en-US" sz="2800" dirty="0" smtClean="0">
                <a:solidFill>
                  <a:schemeClr val="tx1"/>
                </a:solidFill>
              </a:rPr>
              <a:t> for all men and women around the world</a:t>
            </a: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rgbClr val="003300"/>
              </a:solidFill>
              <a:latin typeface="Verdana" charset="0"/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/>
          <a:lstStyle/>
          <a:p>
            <a:pPr algn="ctr"/>
            <a:r>
              <a:rPr lang="en-US" sz="5200" b="1" u="sng" dirty="0" smtClean="0">
                <a:solidFill>
                  <a:srgbClr val="535252"/>
                </a:solidFill>
              </a:rPr>
              <a:t>Kennedy’s Foreign Policy</a:t>
            </a:r>
            <a:endParaRPr lang="en-US" sz="5200" b="1" u="sng" dirty="0">
              <a:solidFill>
                <a:srgbClr val="53525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7643" y="3327393"/>
            <a:ext cx="3530607" cy="35306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41038"/>
            <a:ext cx="7313613" cy="868362"/>
          </a:xfrm>
        </p:spPr>
        <p:txBody>
          <a:bodyPr>
            <a:noAutofit/>
          </a:bodyPr>
          <a:lstStyle/>
          <a:p>
            <a:pPr algn="ctr"/>
            <a:r>
              <a:rPr lang="en-US" sz="5400" u="sng" dirty="0" smtClean="0"/>
              <a:t>Main Idea</a:t>
            </a:r>
            <a:endParaRPr lang="en-US" sz="5400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09400"/>
            <a:ext cx="9143999" cy="574859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None/>
            </a:pPr>
            <a:r>
              <a:rPr lang="en-US" sz="3600" dirty="0" smtClean="0">
                <a:solidFill>
                  <a:srgbClr val="003300"/>
                </a:solidFill>
              </a:rPr>
              <a:t>	</a:t>
            </a:r>
            <a:r>
              <a:rPr lang="en-US" sz="3600" dirty="0" smtClean="0">
                <a:solidFill>
                  <a:schemeClr val="tx1"/>
                </a:solidFill>
                <a:latin typeface="Verdana" charset="0"/>
              </a:rPr>
              <a:t>President Kennedy continued the Cold War policy of resisting the spread of communism by offering to help other nations and threatening to use force if necessary</a:t>
            </a:r>
          </a:p>
          <a:p>
            <a:pPr>
              <a:lnSpc>
                <a:spcPct val="150000"/>
              </a:lnSpc>
              <a:buNone/>
            </a:pPr>
            <a:endParaRPr lang="en-US" sz="3600" b="1" dirty="0" smtClean="0">
              <a:solidFill>
                <a:srgbClr val="00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31863"/>
            <a:ext cx="9144000" cy="592613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tx1"/>
                </a:solidFill>
              </a:rPr>
              <a:t>The Peace Corps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>
                <a:solidFill>
                  <a:schemeClr val="tx1"/>
                </a:solidFill>
              </a:rPr>
              <a:t>Trained and sent volunteers to Africa, Asia, and Latin America to serve for two years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>
                <a:solidFill>
                  <a:schemeClr val="tx1"/>
                </a:solidFill>
              </a:rPr>
              <a:t>Increased goodwill toward the United States</a:t>
            </a: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chemeClr val="tx1"/>
              </a:solidFill>
              <a:latin typeface="Verdana" charset="0"/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rgbClr val="003300"/>
              </a:solidFill>
              <a:latin typeface="Verdana" charset="0"/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/>
          <a:lstStyle/>
          <a:p>
            <a:pPr algn="ctr"/>
            <a:r>
              <a:rPr lang="en-US" sz="5200" b="1" u="sng" dirty="0" smtClean="0"/>
              <a:t>Kennedy’s Foreign Policy</a:t>
            </a:r>
            <a:endParaRPr lang="en-US" sz="5200" b="1" u="sng" dirty="0"/>
          </a:p>
        </p:txBody>
      </p:sp>
      <p:pic>
        <p:nvPicPr>
          <p:cNvPr id="4" name="Picture 2" descr="17-550-ima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08493" y="3725180"/>
            <a:ext cx="2511080" cy="3132820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2668" y="4121492"/>
            <a:ext cx="2339620" cy="25872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31863"/>
            <a:ext cx="9144000" cy="592613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tx1"/>
                </a:solidFill>
              </a:rPr>
              <a:t>Offered billions of dollars in aid to Latin America 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tx1"/>
                </a:solidFill>
              </a:rPr>
              <a:t>Intended to counter communism’s influence</a:t>
            </a: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rgbClr val="003300"/>
              </a:solidFill>
              <a:latin typeface="Verdana" charset="0"/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/>
          <a:lstStyle/>
          <a:p>
            <a:pPr algn="ctr"/>
            <a:r>
              <a:rPr lang="en-US" sz="5200" b="1" u="sng" dirty="0" smtClean="0">
                <a:solidFill>
                  <a:srgbClr val="535252"/>
                </a:solidFill>
              </a:rPr>
              <a:t>Kennedy’s Foreign Policy</a:t>
            </a:r>
            <a:endParaRPr lang="en-US" sz="5200" b="1" u="sng" dirty="0">
              <a:solidFill>
                <a:srgbClr val="53525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3048000"/>
            <a:ext cx="7620000" cy="381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096785"/>
            <a:ext cx="9144000" cy="5761215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2800" dirty="0" smtClean="0">
                <a:solidFill>
                  <a:schemeClr val="tx1"/>
                </a:solidFill>
              </a:rPr>
              <a:t>He continued the nuclear arms buildup and policy of containment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2800" dirty="0" smtClean="0">
                <a:solidFill>
                  <a:schemeClr val="tx1"/>
                </a:solidFill>
              </a:rPr>
              <a:t>Developed the strategy of </a:t>
            </a:r>
            <a:r>
              <a:rPr lang="en-US" sz="2800" b="1" dirty="0" smtClean="0">
                <a:solidFill>
                  <a:srgbClr val="FF0000"/>
                </a:solidFill>
              </a:rPr>
              <a:t>flexible response</a:t>
            </a:r>
            <a:endParaRPr lang="en-US" sz="2800" dirty="0" smtClean="0">
              <a:solidFill>
                <a:srgbClr val="FF0000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</a:pPr>
            <a:r>
              <a:rPr lang="en-US" sz="2800" dirty="0" smtClean="0">
                <a:solidFill>
                  <a:schemeClr val="tx1"/>
                </a:solidFill>
              </a:rPr>
              <a:t>Strengthen U.S. forces so the nation would have other options than nuclear weapons in times of crisis</a:t>
            </a: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rgbClr val="003300"/>
              </a:solidFill>
              <a:latin typeface="Verdana" charset="0"/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/>
          <a:lstStyle/>
          <a:p>
            <a:pPr algn="ctr"/>
            <a:r>
              <a:rPr lang="en-US" sz="5200" b="1" u="sng" dirty="0" smtClean="0">
                <a:solidFill>
                  <a:schemeClr val="tx2"/>
                </a:solidFill>
              </a:rPr>
              <a:t>Kennedy’s Foreign Policy</a:t>
            </a:r>
            <a:endParaRPr lang="en-US" sz="5200" b="1" u="sng" dirty="0">
              <a:solidFill>
                <a:schemeClr val="tx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0295" y="3478779"/>
            <a:ext cx="4827460" cy="33792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31863"/>
            <a:ext cx="9144000" cy="5926137"/>
          </a:xfrm>
        </p:spPr>
        <p:txBody>
          <a:bodyPr>
            <a:normAutofit/>
          </a:bodyPr>
          <a:lstStyle/>
          <a:p>
            <a:pPr algn="ctr">
              <a:lnSpc>
                <a:spcPct val="220000"/>
              </a:lnSpc>
              <a:buNone/>
            </a:pPr>
            <a:r>
              <a:rPr lang="en-US" sz="3200" b="1" dirty="0" smtClean="0">
                <a:solidFill>
                  <a:srgbClr val="000000"/>
                </a:solidFill>
              </a:rPr>
              <a:t>PAGE 886</a:t>
            </a:r>
          </a:p>
          <a:p>
            <a:pPr lvl="1" algn="ctr">
              <a:lnSpc>
                <a:spcPct val="220000"/>
              </a:lnSpc>
              <a:buNone/>
            </a:pPr>
            <a:r>
              <a:rPr lang="en-US" sz="3200" dirty="0" smtClean="0"/>
              <a:t>1B</a:t>
            </a:r>
          </a:p>
          <a:p>
            <a:pPr lvl="1" algn="ctr">
              <a:lnSpc>
                <a:spcPct val="220000"/>
              </a:lnSpc>
              <a:buNone/>
            </a:pPr>
            <a:r>
              <a:rPr lang="en-US" sz="3200" dirty="0" smtClean="0"/>
              <a:t>2B</a:t>
            </a:r>
          </a:p>
          <a:p>
            <a:pPr lvl="1" algn="ctr">
              <a:lnSpc>
                <a:spcPct val="220000"/>
              </a:lnSpc>
              <a:buNone/>
            </a:pPr>
            <a:r>
              <a:rPr lang="en-US" sz="3200" dirty="0" smtClean="0"/>
              <a:t>4B</a:t>
            </a:r>
          </a:p>
          <a:p>
            <a:pPr lvl="1" algn="ctr">
              <a:lnSpc>
                <a:spcPct val="220000"/>
              </a:lnSpc>
              <a:buNone/>
            </a:pPr>
            <a:r>
              <a:rPr lang="en-US" sz="3200" smtClean="0"/>
              <a:t>4C</a:t>
            </a:r>
            <a:endParaRPr lang="en-US" sz="32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/>
          <a:lstStyle/>
          <a:p>
            <a:pPr algn="ctr"/>
            <a:r>
              <a:rPr lang="en-US" u="sng" dirty="0" smtClean="0">
                <a:solidFill>
                  <a:srgbClr val="3366FF"/>
                </a:solidFill>
              </a:rPr>
              <a:t>Chapter Questions</a:t>
            </a:r>
            <a:endParaRPr lang="en-US" b="1" u="sng" dirty="0">
              <a:solidFill>
                <a:srgbClr val="3366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3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241" y="4805032"/>
            <a:ext cx="7924800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dirty="0" smtClean="0">
                <a:solidFill>
                  <a:srgbClr val="0000FF"/>
                </a:solidFill>
              </a:rPr>
              <a:t>The New Frontier and the Great Society:</a:t>
            </a:r>
            <a:br>
              <a:rPr lang="en-US" sz="6000" dirty="0" smtClean="0">
                <a:solidFill>
                  <a:srgbClr val="0000FF"/>
                </a:solidFill>
              </a:rPr>
            </a:br>
            <a:r>
              <a:rPr lang="en-US" sz="6000" dirty="0" smtClean="0">
                <a:solidFill>
                  <a:srgbClr val="0000FF"/>
                </a:solidFill>
              </a:rPr>
              <a:t>Kennedy’s Thousand Days</a:t>
            </a:r>
            <a:endParaRPr lang="en-US" sz="60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41038"/>
            <a:ext cx="7313613" cy="868362"/>
          </a:xfrm>
        </p:spPr>
        <p:txBody>
          <a:bodyPr>
            <a:noAutofit/>
          </a:bodyPr>
          <a:lstStyle/>
          <a:p>
            <a:pPr algn="ctr"/>
            <a:r>
              <a:rPr lang="en-US" sz="5400" u="sng" dirty="0" smtClean="0"/>
              <a:t>Main Idea</a:t>
            </a:r>
            <a:endParaRPr lang="en-US" sz="5400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189" y="1109400"/>
            <a:ext cx="8692471" cy="574859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None/>
            </a:pPr>
            <a:r>
              <a:rPr lang="en-US" sz="3600" dirty="0" smtClean="0">
                <a:solidFill>
                  <a:srgbClr val="003300"/>
                </a:solidFill>
              </a:rPr>
              <a:t>	</a:t>
            </a:r>
            <a:r>
              <a:rPr lang="en-US" sz="3600" dirty="0" smtClean="0">
                <a:solidFill>
                  <a:schemeClr val="tx1"/>
                </a:solidFill>
                <a:latin typeface="Verdana" charset="0"/>
              </a:rPr>
              <a:t>John F. Kennedy brought energy, initiative, and important new ideas to the presidency.</a:t>
            </a:r>
            <a:endParaRPr lang="en-US" sz="3600" b="1" dirty="0" smtClean="0">
              <a:solidFill>
                <a:schemeClr val="tx1"/>
              </a:solidFill>
              <a:latin typeface="Verdana" charset="0"/>
            </a:endParaRPr>
          </a:p>
          <a:p>
            <a:pPr>
              <a:lnSpc>
                <a:spcPct val="150000"/>
              </a:lnSpc>
              <a:buNone/>
            </a:pPr>
            <a:endParaRPr lang="en-US" sz="3600" b="1" dirty="0" smtClean="0">
              <a:solidFill>
                <a:srgbClr val="000000"/>
              </a:solidFill>
            </a:endParaRPr>
          </a:p>
          <a:p>
            <a:pPr>
              <a:lnSpc>
                <a:spcPct val="150000"/>
              </a:lnSpc>
              <a:buNone/>
            </a:pPr>
            <a:endParaRPr lang="en-US" sz="3600" b="1" dirty="0" smtClean="0">
              <a:solidFill>
                <a:srgbClr val="00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112484"/>
            <a:ext cx="9144000" cy="5745516"/>
          </a:xfrm>
        </p:spPr>
        <p:txBody>
          <a:bodyPr>
            <a:noAutofit/>
          </a:bodyPr>
          <a:lstStyle/>
          <a:p>
            <a:pPr marL="228600" indent="-228600">
              <a:lnSpc>
                <a:spcPct val="80000"/>
              </a:lnSpc>
              <a:spcBef>
                <a:spcPct val="50000"/>
              </a:spcBef>
              <a:spcAft>
                <a:spcPts val="1800"/>
              </a:spcAft>
            </a:pPr>
            <a:r>
              <a:rPr lang="en-US" sz="2800" dirty="0" smtClean="0">
                <a:solidFill>
                  <a:schemeClr val="tx1"/>
                </a:solidFill>
              </a:rPr>
              <a:t>Kennedy’s public image was often different than reality</a:t>
            </a:r>
            <a:endParaRPr lang="en-US" sz="2800" b="1" dirty="0" smtClean="0">
              <a:solidFill>
                <a:schemeClr val="tx1"/>
              </a:solidFill>
            </a:endParaRPr>
          </a:p>
          <a:p>
            <a:pPr marL="571500" lvl="1" indent="-228600">
              <a:lnSpc>
                <a:spcPct val="80000"/>
              </a:lnSpc>
              <a:spcBef>
                <a:spcPct val="50000"/>
              </a:spcBef>
              <a:spcAft>
                <a:spcPts val="1800"/>
              </a:spcAft>
              <a:buFontTx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Young &amp; vital president </a:t>
            </a:r>
          </a:p>
          <a:p>
            <a:pPr marL="571500" lvl="1" indent="-228600">
              <a:lnSpc>
                <a:spcPct val="80000"/>
              </a:lnSpc>
              <a:spcBef>
                <a:spcPct val="50000"/>
              </a:spcBef>
              <a:spcAft>
                <a:spcPts val="1800"/>
              </a:spcAft>
              <a:buFontTx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He suffered from Addison’s disease and a bad back</a:t>
            </a:r>
          </a:p>
          <a:p>
            <a:pPr>
              <a:lnSpc>
                <a:spcPct val="150000"/>
              </a:lnSpc>
              <a:spcAft>
                <a:spcPts val="2400"/>
              </a:spcAft>
            </a:pPr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/>
          <a:lstStyle/>
          <a:p>
            <a:pPr algn="ctr"/>
            <a:r>
              <a:rPr lang="en-US" u="sng" dirty="0" smtClean="0">
                <a:solidFill>
                  <a:schemeClr val="tx2"/>
                </a:solidFill>
              </a:rPr>
              <a:t>Kennedy’s New Frontier</a:t>
            </a:r>
            <a:endParaRPr lang="en-US" b="1" u="sng" dirty="0">
              <a:solidFill>
                <a:schemeClr val="tx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6316" y="3652657"/>
            <a:ext cx="4212196" cy="32053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034" y="3652657"/>
            <a:ext cx="2243740" cy="32053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121755"/>
            <a:ext cx="9144000" cy="5736245"/>
          </a:xfrm>
        </p:spPr>
        <p:txBody>
          <a:bodyPr>
            <a:noAutofit/>
          </a:bodyPr>
          <a:lstStyle/>
          <a:p>
            <a:pPr marL="228600" indent="-228600">
              <a:lnSpc>
                <a:spcPct val="80000"/>
              </a:lnSpc>
              <a:spcBef>
                <a:spcPct val="50000"/>
              </a:spcBef>
              <a:spcAft>
                <a:spcPts val="600"/>
              </a:spcAft>
              <a:buFontTx/>
              <a:buChar char="•"/>
            </a:pPr>
            <a:r>
              <a:rPr lang="en-US" sz="2800" dirty="0" smtClean="0">
                <a:solidFill>
                  <a:srgbClr val="000000"/>
                </a:solidFill>
              </a:rPr>
              <a:t>Most in the 1960s, including Congress, not reformed minded</a:t>
            </a:r>
          </a:p>
          <a:p>
            <a:pPr marL="571500" lvl="1" indent="-228600">
              <a:lnSpc>
                <a:spcPct val="80000"/>
              </a:lnSpc>
              <a:spcBef>
                <a:spcPct val="50000"/>
              </a:spcBef>
              <a:spcAft>
                <a:spcPts val="600"/>
              </a:spcAft>
              <a:buFontTx/>
              <a:buChar char="•"/>
            </a:pPr>
            <a:r>
              <a:rPr lang="en-US" sz="2800" dirty="0" smtClean="0">
                <a:solidFill>
                  <a:srgbClr val="000000"/>
                </a:solidFill>
              </a:rPr>
              <a:t>Didn’t approve many New Frontier proposals</a:t>
            </a:r>
          </a:p>
          <a:p>
            <a:pPr>
              <a:lnSpc>
                <a:spcPct val="150000"/>
              </a:lnSpc>
              <a:spcAft>
                <a:spcPts val="2400"/>
              </a:spcAft>
            </a:pPr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/>
          <a:lstStyle/>
          <a:p>
            <a:pPr algn="ctr"/>
            <a:r>
              <a:rPr lang="en-US" u="sng" dirty="0" smtClean="0">
                <a:solidFill>
                  <a:srgbClr val="535252"/>
                </a:solidFill>
              </a:rPr>
              <a:t>Kennedy’s New Frontier</a:t>
            </a:r>
            <a:endParaRPr lang="en-US" b="1" u="sng" dirty="0">
              <a:solidFill>
                <a:srgbClr val="53525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9256" y="2794000"/>
            <a:ext cx="6223000" cy="406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146264"/>
            <a:ext cx="9144000" cy="5711736"/>
          </a:xfrm>
        </p:spPr>
        <p:txBody>
          <a:bodyPr>
            <a:noAutofit/>
          </a:bodyPr>
          <a:lstStyle/>
          <a:p>
            <a:pPr marL="228600" indent="-228600">
              <a:lnSpc>
                <a:spcPct val="80000"/>
              </a:lnSpc>
              <a:spcBef>
                <a:spcPct val="50000"/>
              </a:spcBef>
              <a:spcAft>
                <a:spcPts val="1800"/>
              </a:spcAft>
              <a:buFontTx/>
              <a:buChar char="•"/>
            </a:pPr>
            <a:r>
              <a:rPr lang="en-US" sz="2800" dirty="0" smtClean="0">
                <a:solidFill>
                  <a:srgbClr val="000000"/>
                </a:solidFill>
              </a:rPr>
              <a:t>1961 - Kennedy vowed that the U.S. would land a man on the moon </a:t>
            </a:r>
            <a:r>
              <a:rPr lang="en-US" sz="2800" dirty="0" smtClean="0">
                <a:solidFill>
                  <a:srgbClr val="000000"/>
                </a:solidFill>
                <a:hlinkClick r:id="rId2"/>
              </a:rPr>
              <a:t>*</a:t>
            </a:r>
            <a:endParaRPr lang="en-US" sz="2800" dirty="0" smtClean="0">
              <a:solidFill>
                <a:srgbClr val="000000"/>
              </a:solidFill>
            </a:endParaRPr>
          </a:p>
          <a:p>
            <a:pPr marL="228600" indent="-228600">
              <a:lnSpc>
                <a:spcPct val="80000"/>
              </a:lnSpc>
              <a:spcBef>
                <a:spcPct val="50000"/>
              </a:spcBef>
              <a:spcAft>
                <a:spcPts val="1800"/>
              </a:spcAft>
              <a:buFontTx/>
              <a:buChar char="•"/>
            </a:pPr>
            <a:r>
              <a:rPr lang="en-US" sz="2800" dirty="0" smtClean="0">
                <a:solidFill>
                  <a:srgbClr val="000000"/>
                </a:solidFill>
              </a:rPr>
              <a:t>The space race became a part of the Cold War</a:t>
            </a:r>
          </a:p>
          <a:p>
            <a:pPr marL="228600" indent="-228600">
              <a:lnSpc>
                <a:spcPct val="80000"/>
              </a:lnSpc>
              <a:spcBef>
                <a:spcPct val="50000"/>
              </a:spcBef>
              <a:spcAft>
                <a:spcPts val="1800"/>
              </a:spcAft>
              <a:buFontTx/>
              <a:buChar char="•"/>
            </a:pPr>
            <a:r>
              <a:rPr lang="en-US" sz="2800" dirty="0" smtClean="0">
                <a:solidFill>
                  <a:srgbClr val="000000"/>
                </a:solidFill>
              </a:rPr>
              <a:t>Symbolized the </a:t>
            </a:r>
            <a:r>
              <a:rPr lang="en-US" sz="2800" b="1" dirty="0" smtClean="0">
                <a:solidFill>
                  <a:srgbClr val="000000"/>
                </a:solidFill>
              </a:rPr>
              <a:t>New Frontier</a:t>
            </a:r>
          </a:p>
          <a:p>
            <a:pPr marL="228600" indent="-228600">
              <a:lnSpc>
                <a:spcPct val="80000"/>
              </a:lnSpc>
              <a:spcBef>
                <a:spcPct val="50000"/>
              </a:spcBef>
              <a:spcAft>
                <a:spcPts val="1800"/>
              </a:spcAft>
              <a:buFontTx/>
              <a:buChar char="•"/>
            </a:pPr>
            <a:endParaRPr lang="en-US" sz="2800" dirty="0" smtClean="0">
              <a:solidFill>
                <a:srgbClr val="000000"/>
              </a:solidFill>
            </a:endParaRPr>
          </a:p>
          <a:p>
            <a:pPr>
              <a:lnSpc>
                <a:spcPct val="150000"/>
              </a:lnSpc>
              <a:spcAft>
                <a:spcPts val="2400"/>
              </a:spcAft>
            </a:pPr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/>
          <a:lstStyle/>
          <a:p>
            <a:pPr algn="ctr"/>
            <a:r>
              <a:rPr lang="en-US" u="sng" dirty="0" smtClean="0">
                <a:solidFill>
                  <a:schemeClr val="tx2"/>
                </a:solidFill>
              </a:rPr>
              <a:t>Kennedy’s </a:t>
            </a:r>
            <a:r>
              <a:rPr lang="en-US" u="sng" smtClean="0">
                <a:solidFill>
                  <a:schemeClr val="tx2"/>
                </a:solidFill>
              </a:rPr>
              <a:t>New Frontier</a:t>
            </a:r>
            <a:endParaRPr lang="en-US" b="1" u="sng" dirty="0">
              <a:solidFill>
                <a:schemeClr val="tx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2254" y="3710796"/>
            <a:ext cx="4377338" cy="31472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056860"/>
            <a:ext cx="9144000" cy="580114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spcAft>
                <a:spcPts val="1800"/>
              </a:spcAft>
            </a:pPr>
            <a:r>
              <a:rPr lang="en-US" sz="2800" dirty="0" smtClean="0">
                <a:solidFill>
                  <a:schemeClr val="tx1"/>
                </a:solidFill>
              </a:rPr>
              <a:t>Court rulings extended individual rights and freedoms</a:t>
            </a:r>
          </a:p>
          <a:p>
            <a:pPr lvl="1">
              <a:lnSpc>
                <a:spcPct val="90000"/>
              </a:lnSpc>
              <a:spcBef>
                <a:spcPct val="50000"/>
              </a:spcBef>
              <a:spcAft>
                <a:spcPts val="1800"/>
              </a:spcAft>
            </a:pPr>
            <a:r>
              <a:rPr lang="en-US" sz="2800" dirty="0" smtClean="0">
                <a:solidFill>
                  <a:schemeClr val="tx1"/>
                </a:solidFill>
              </a:rPr>
              <a:t>Voting-rights reform</a:t>
            </a:r>
          </a:p>
          <a:p>
            <a:pPr lvl="1">
              <a:lnSpc>
                <a:spcPct val="90000"/>
              </a:lnSpc>
              <a:spcBef>
                <a:spcPct val="50000"/>
              </a:spcBef>
              <a:spcAft>
                <a:spcPts val="1800"/>
              </a:spcAft>
            </a:pPr>
            <a:r>
              <a:rPr lang="en-US" sz="2800" dirty="0" smtClean="0">
                <a:solidFill>
                  <a:schemeClr val="tx1"/>
                </a:solidFill>
              </a:rPr>
              <a:t>The rights of the accused</a:t>
            </a:r>
          </a:p>
          <a:p>
            <a:pPr lvl="1">
              <a:lnSpc>
                <a:spcPct val="90000"/>
              </a:lnSpc>
              <a:spcBef>
                <a:spcPct val="50000"/>
              </a:spcBef>
              <a:spcAft>
                <a:spcPts val="1800"/>
              </a:spcAft>
            </a:pPr>
            <a:r>
              <a:rPr lang="en-US" sz="2800" dirty="0" smtClean="0">
                <a:solidFill>
                  <a:schemeClr val="tx1"/>
                </a:solidFill>
              </a:rPr>
              <a:t>Religious freedom</a:t>
            </a:r>
          </a:p>
          <a:p>
            <a:pPr>
              <a:lnSpc>
                <a:spcPct val="90000"/>
              </a:lnSpc>
              <a:spcBef>
                <a:spcPct val="50000"/>
              </a:spcBef>
              <a:spcAft>
                <a:spcPts val="1800"/>
              </a:spcAft>
            </a:pPr>
            <a:r>
              <a:rPr lang="en-US" sz="2800" dirty="0" smtClean="0">
                <a:solidFill>
                  <a:schemeClr val="tx1"/>
                </a:solidFill>
              </a:rPr>
              <a:t>Chief Justice </a:t>
            </a:r>
            <a:r>
              <a:rPr lang="en-US" sz="2800" b="1" dirty="0" smtClean="0">
                <a:solidFill>
                  <a:srgbClr val="FF0000"/>
                </a:solidFill>
              </a:rPr>
              <a:t>Earl Warren</a:t>
            </a:r>
          </a:p>
          <a:p>
            <a:pPr>
              <a:lnSpc>
                <a:spcPct val="150000"/>
              </a:lnSpc>
              <a:spcAft>
                <a:spcPts val="2400"/>
              </a:spcAft>
            </a:pPr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/>
          <a:lstStyle/>
          <a:p>
            <a:pPr algn="ctr"/>
            <a:r>
              <a:rPr lang="en-US" u="sng" dirty="0" smtClean="0">
                <a:solidFill>
                  <a:schemeClr val="tx2"/>
                </a:solidFill>
              </a:rPr>
              <a:t>The Supreme Court in the 60s</a:t>
            </a:r>
            <a:endParaRPr lang="en-US" b="1" u="sng" dirty="0">
              <a:solidFill>
                <a:schemeClr val="tx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6430" y="2876069"/>
            <a:ext cx="3127570" cy="39819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088539"/>
            <a:ext cx="9144000" cy="5769461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2800" b="1" dirty="0" smtClean="0">
                <a:solidFill>
                  <a:srgbClr val="FF0000"/>
                </a:solidFill>
              </a:rPr>
              <a:t>John F. Kennedy</a:t>
            </a:r>
          </a:p>
          <a:p>
            <a:pPr lvl="1">
              <a:lnSpc>
                <a:spcPct val="80000"/>
              </a:lnSpc>
              <a:spcBef>
                <a:spcPct val="50000"/>
              </a:spcBef>
            </a:pPr>
            <a:r>
              <a:rPr lang="en-US" sz="2600" dirty="0" smtClean="0">
                <a:solidFill>
                  <a:schemeClr val="tx1"/>
                </a:solidFill>
              </a:rPr>
              <a:t>From a wealthy, politically powerful family</a:t>
            </a:r>
          </a:p>
          <a:p>
            <a:pPr lvl="1">
              <a:lnSpc>
                <a:spcPct val="80000"/>
              </a:lnSpc>
              <a:spcBef>
                <a:spcPct val="50000"/>
              </a:spcBef>
            </a:pPr>
            <a:r>
              <a:rPr lang="en-US" sz="2600" dirty="0" smtClean="0">
                <a:solidFill>
                  <a:schemeClr val="tx1"/>
                </a:solidFill>
              </a:rPr>
              <a:t>Good looking, young, and comfortable in front of the television cameras</a:t>
            </a:r>
          </a:p>
          <a:p>
            <a:pPr lvl="1">
              <a:lnSpc>
                <a:spcPct val="80000"/>
              </a:lnSpc>
              <a:spcBef>
                <a:spcPct val="50000"/>
              </a:spcBef>
            </a:pPr>
            <a:r>
              <a:rPr lang="en-US" sz="2600" dirty="0" smtClean="0">
                <a:solidFill>
                  <a:schemeClr val="tx1"/>
                </a:solidFill>
              </a:rPr>
              <a:t>People felt Kennedy represented the future</a:t>
            </a: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rgbClr val="003300"/>
              </a:solidFill>
              <a:latin typeface="Verdana" charset="0"/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/>
          <a:lstStyle/>
          <a:p>
            <a:pPr algn="ctr"/>
            <a:r>
              <a:rPr lang="en-US" sz="5200" u="sng" dirty="0" smtClean="0">
                <a:solidFill>
                  <a:schemeClr val="tx2"/>
                </a:solidFill>
              </a:rPr>
              <a:t>Kennedy’s Election</a:t>
            </a:r>
            <a:endParaRPr lang="en-US" sz="5200" b="1" u="sng" dirty="0">
              <a:solidFill>
                <a:schemeClr val="tx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8454" y="3624393"/>
            <a:ext cx="5748635" cy="32336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313613" cy="1264024"/>
          </a:xfrm>
        </p:spPr>
        <p:txBody>
          <a:bodyPr/>
          <a:lstStyle/>
          <a:p>
            <a:pPr algn="ctr"/>
            <a:r>
              <a:rPr lang="en-US" u="sng" dirty="0" smtClean="0">
                <a:solidFill>
                  <a:schemeClr val="tx2"/>
                </a:solidFill>
              </a:rPr>
              <a:t>The Warren Court</a:t>
            </a:r>
            <a:endParaRPr lang="en-US" b="1" u="sng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2046" y="1264024"/>
            <a:ext cx="4466152" cy="5593976"/>
          </a:xfrm>
        </p:spPr>
        <p:txBody>
          <a:bodyPr>
            <a:noAutofit/>
          </a:bodyPr>
          <a:lstStyle/>
          <a:p>
            <a:pPr>
              <a:spcAft>
                <a:spcPts val="2400"/>
              </a:spcAft>
            </a:pPr>
            <a:r>
              <a:rPr lang="en-US" sz="2800" i="1" dirty="0" smtClean="0">
                <a:solidFill>
                  <a:schemeClr val="tx1"/>
                </a:solidFill>
              </a:rPr>
              <a:t>Brown </a:t>
            </a:r>
            <a:r>
              <a:rPr lang="en-US" sz="2800" i="1" dirty="0" err="1" smtClean="0">
                <a:solidFill>
                  <a:schemeClr val="tx1"/>
                </a:solidFill>
              </a:rPr>
              <a:t>v</a:t>
            </a:r>
            <a:r>
              <a:rPr lang="en-US" sz="2800" i="1" dirty="0" smtClean="0">
                <a:solidFill>
                  <a:schemeClr val="tx1"/>
                </a:solidFill>
              </a:rPr>
              <a:t>. Board of Education </a:t>
            </a:r>
            <a:r>
              <a:rPr lang="en-US" sz="2800" dirty="0" smtClean="0">
                <a:solidFill>
                  <a:schemeClr val="tx1"/>
                </a:solidFill>
              </a:rPr>
              <a:t>(1954)</a:t>
            </a:r>
          </a:p>
          <a:p>
            <a:pPr>
              <a:spcAft>
                <a:spcPts val="2400"/>
              </a:spcAft>
            </a:pPr>
            <a:r>
              <a:rPr lang="en-US" sz="2800" i="1" dirty="0" err="1" smtClean="0">
                <a:solidFill>
                  <a:schemeClr val="tx1"/>
                </a:solidFill>
              </a:rPr>
              <a:t>Mapp</a:t>
            </a:r>
            <a:r>
              <a:rPr lang="en-US" sz="2800" i="1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v</a:t>
            </a:r>
            <a:r>
              <a:rPr lang="en-US" sz="2800" dirty="0" smtClean="0">
                <a:solidFill>
                  <a:schemeClr val="tx1"/>
                </a:solidFill>
              </a:rPr>
              <a:t>.</a:t>
            </a:r>
            <a:r>
              <a:rPr lang="en-US" sz="2800" i="1" dirty="0" smtClean="0">
                <a:solidFill>
                  <a:schemeClr val="tx1"/>
                </a:solidFill>
              </a:rPr>
              <a:t> Ohio</a:t>
            </a:r>
            <a:r>
              <a:rPr lang="en-US" sz="2800" dirty="0" smtClean="0">
                <a:solidFill>
                  <a:schemeClr val="tx1"/>
                </a:solidFill>
              </a:rPr>
              <a:t> (1961) </a:t>
            </a:r>
          </a:p>
          <a:p>
            <a:pPr>
              <a:spcAft>
                <a:spcPts val="2400"/>
              </a:spcAft>
            </a:pPr>
            <a:r>
              <a:rPr lang="en-US" sz="2800" i="1" dirty="0" smtClean="0">
                <a:solidFill>
                  <a:schemeClr val="tx1"/>
                </a:solidFill>
              </a:rPr>
              <a:t>Gideon </a:t>
            </a:r>
            <a:r>
              <a:rPr lang="en-US" sz="2800" dirty="0" smtClean="0">
                <a:solidFill>
                  <a:schemeClr val="tx1"/>
                </a:solidFill>
              </a:rPr>
              <a:t>v.</a:t>
            </a:r>
            <a:r>
              <a:rPr lang="en-US" sz="2800" i="1" dirty="0" smtClean="0">
                <a:solidFill>
                  <a:schemeClr val="tx1"/>
                </a:solidFill>
              </a:rPr>
              <a:t> Wainwright</a:t>
            </a:r>
            <a:r>
              <a:rPr lang="en-US" sz="2800" dirty="0" smtClean="0">
                <a:solidFill>
                  <a:schemeClr val="tx1"/>
                </a:solidFill>
              </a:rPr>
              <a:t> (1963)</a:t>
            </a:r>
          </a:p>
          <a:p>
            <a:pPr>
              <a:lnSpc>
                <a:spcPct val="150000"/>
              </a:lnSpc>
              <a:spcAft>
                <a:spcPts val="2400"/>
              </a:spcAft>
            </a:pPr>
            <a:endParaRPr lang="en-US" sz="2800" dirty="0" smtClean="0">
              <a:solidFill>
                <a:srgbClr val="003300"/>
              </a:solidFill>
            </a:endParaRPr>
          </a:p>
          <a:p>
            <a:pPr>
              <a:lnSpc>
                <a:spcPct val="150000"/>
              </a:lnSpc>
              <a:spcAft>
                <a:spcPts val="2400"/>
              </a:spcAft>
            </a:pPr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198" y="1264024"/>
            <a:ext cx="4495801" cy="5593976"/>
          </a:xfrm>
        </p:spPr>
        <p:txBody>
          <a:bodyPr/>
          <a:lstStyle/>
          <a:p>
            <a:pPr>
              <a:spcAft>
                <a:spcPts val="2400"/>
              </a:spcAft>
            </a:pPr>
            <a:r>
              <a:rPr lang="en-US" sz="2800" i="1" dirty="0" smtClean="0">
                <a:solidFill>
                  <a:schemeClr val="tx1"/>
                </a:solidFill>
              </a:rPr>
              <a:t>Reynolds </a:t>
            </a:r>
            <a:r>
              <a:rPr lang="en-US" sz="2800" dirty="0" err="1" smtClean="0">
                <a:solidFill>
                  <a:schemeClr val="tx1"/>
                </a:solidFill>
              </a:rPr>
              <a:t>v</a:t>
            </a:r>
            <a:r>
              <a:rPr lang="en-US" sz="2800" dirty="0" smtClean="0">
                <a:solidFill>
                  <a:schemeClr val="tx1"/>
                </a:solidFill>
              </a:rPr>
              <a:t>.</a:t>
            </a:r>
            <a:r>
              <a:rPr lang="en-US" sz="2800" i="1" dirty="0" smtClean="0">
                <a:solidFill>
                  <a:schemeClr val="tx1"/>
                </a:solidFill>
              </a:rPr>
              <a:t> Sims</a:t>
            </a:r>
            <a:r>
              <a:rPr lang="en-US" sz="2800" dirty="0" smtClean="0">
                <a:solidFill>
                  <a:schemeClr val="tx1"/>
                </a:solidFill>
              </a:rPr>
              <a:t> (1964) </a:t>
            </a:r>
          </a:p>
          <a:p>
            <a:pPr>
              <a:spcAft>
                <a:spcPts val="2400"/>
              </a:spcAft>
            </a:pPr>
            <a:r>
              <a:rPr lang="en-US" sz="2800" i="1" dirty="0" smtClean="0">
                <a:solidFill>
                  <a:schemeClr val="tx1"/>
                </a:solidFill>
              </a:rPr>
              <a:t>Miranda </a:t>
            </a:r>
            <a:r>
              <a:rPr lang="en-US" sz="2800" dirty="0" err="1" smtClean="0">
                <a:solidFill>
                  <a:schemeClr val="tx1"/>
                </a:solidFill>
              </a:rPr>
              <a:t>v</a:t>
            </a:r>
            <a:r>
              <a:rPr lang="en-US" sz="2800" dirty="0" smtClean="0">
                <a:solidFill>
                  <a:schemeClr val="tx1"/>
                </a:solidFill>
              </a:rPr>
              <a:t>.</a:t>
            </a:r>
            <a:r>
              <a:rPr lang="en-US" sz="2800" i="1" dirty="0" smtClean="0">
                <a:solidFill>
                  <a:schemeClr val="tx1"/>
                </a:solidFill>
              </a:rPr>
              <a:t> Arizona</a:t>
            </a:r>
            <a:r>
              <a:rPr lang="en-US" sz="2800" dirty="0" smtClean="0">
                <a:solidFill>
                  <a:schemeClr val="tx1"/>
                </a:solidFill>
              </a:rPr>
              <a:t> (1966)</a:t>
            </a:r>
          </a:p>
          <a:p>
            <a:pPr>
              <a:spcAft>
                <a:spcPts val="2400"/>
              </a:spcAft>
            </a:pPr>
            <a:r>
              <a:rPr lang="en-US" sz="2800" i="1" dirty="0" smtClean="0">
                <a:solidFill>
                  <a:schemeClr val="tx1"/>
                </a:solidFill>
              </a:rPr>
              <a:t>Engel </a:t>
            </a:r>
            <a:r>
              <a:rPr lang="en-US" sz="2800" dirty="0" err="1" smtClean="0">
                <a:solidFill>
                  <a:schemeClr val="tx1"/>
                </a:solidFill>
              </a:rPr>
              <a:t>v</a:t>
            </a:r>
            <a:r>
              <a:rPr lang="en-US" sz="2800" dirty="0" smtClean="0">
                <a:solidFill>
                  <a:schemeClr val="tx1"/>
                </a:solidFill>
              </a:rPr>
              <a:t>.</a:t>
            </a:r>
            <a:r>
              <a:rPr lang="en-US" sz="2800" i="1" dirty="0" smtClean="0">
                <a:solidFill>
                  <a:schemeClr val="tx1"/>
                </a:solidFill>
              </a:rPr>
              <a:t> Vitale</a:t>
            </a:r>
            <a:r>
              <a:rPr lang="en-US" sz="2800" dirty="0" smtClean="0">
                <a:solidFill>
                  <a:schemeClr val="tx1"/>
                </a:solidFill>
              </a:rPr>
              <a:t> (1962)</a:t>
            </a:r>
          </a:p>
          <a:p>
            <a:pPr>
              <a:spcAft>
                <a:spcPts val="2400"/>
              </a:spcAft>
            </a:pPr>
            <a:r>
              <a:rPr lang="en-US" sz="2800" i="1" dirty="0" smtClean="0">
                <a:solidFill>
                  <a:schemeClr val="tx1"/>
                </a:solidFill>
              </a:rPr>
              <a:t>Baker </a:t>
            </a:r>
            <a:r>
              <a:rPr lang="en-US" sz="2800" dirty="0" err="1" smtClean="0">
                <a:solidFill>
                  <a:schemeClr val="tx1"/>
                </a:solidFill>
              </a:rPr>
              <a:t>v</a:t>
            </a:r>
            <a:r>
              <a:rPr lang="en-US" sz="2800" dirty="0" smtClean="0">
                <a:solidFill>
                  <a:schemeClr val="tx1"/>
                </a:solidFill>
              </a:rPr>
              <a:t>.</a:t>
            </a:r>
            <a:r>
              <a:rPr lang="en-US" sz="2800" i="1" dirty="0" smtClean="0">
                <a:solidFill>
                  <a:schemeClr val="tx1"/>
                </a:solidFill>
              </a:rPr>
              <a:t> Carr</a:t>
            </a:r>
            <a:r>
              <a:rPr lang="en-US" sz="2800" dirty="0" smtClean="0">
                <a:solidFill>
                  <a:schemeClr val="tx1"/>
                </a:solidFill>
              </a:rPr>
              <a:t> (1962)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31863"/>
            <a:ext cx="9144000" cy="5926137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November 22, 1963 - President Kennedy was assassinated in Dallas, Texas </a:t>
            </a:r>
            <a:r>
              <a:rPr lang="en-US" sz="2800" dirty="0" smtClean="0">
                <a:solidFill>
                  <a:srgbClr val="003300"/>
                </a:solidFill>
                <a:hlinkClick r:id="rId2"/>
              </a:rPr>
              <a:t>*</a:t>
            </a:r>
            <a:endParaRPr lang="en-US" sz="2800" dirty="0" smtClean="0">
              <a:solidFill>
                <a:srgbClr val="003300"/>
              </a:solidFill>
            </a:endParaRPr>
          </a:p>
          <a:p>
            <a:r>
              <a:rPr lang="en-US" sz="2800" dirty="0" smtClean="0">
                <a:solidFill>
                  <a:schemeClr val="tx1"/>
                </a:solidFill>
              </a:rPr>
              <a:t>Shocked the nation and the world</a:t>
            </a:r>
          </a:p>
          <a:p>
            <a:r>
              <a:rPr lang="en-US" sz="2800" b="1" dirty="0" smtClean="0">
                <a:solidFill>
                  <a:schemeClr val="tx1"/>
                </a:solidFill>
              </a:rPr>
              <a:t>Lee Harvey Oswald</a:t>
            </a:r>
            <a:endParaRPr lang="en-US" sz="2800" dirty="0" smtClean="0">
              <a:solidFill>
                <a:schemeClr val="tx1"/>
              </a:solidFill>
            </a:endParaRPr>
          </a:p>
          <a:p>
            <a:endParaRPr lang="en-US" sz="2800" dirty="0" smtClean="0">
              <a:solidFill>
                <a:srgbClr val="003300"/>
              </a:solidFill>
              <a:latin typeface="Verdana" charset="0"/>
            </a:endParaRPr>
          </a:p>
          <a:p>
            <a:endParaRPr lang="en-US" sz="2800" dirty="0" smtClean="0">
              <a:solidFill>
                <a:srgbClr val="003300"/>
              </a:solidFill>
              <a:latin typeface="Verdana" charset="0"/>
            </a:endParaRPr>
          </a:p>
          <a:p>
            <a:pPr>
              <a:lnSpc>
                <a:spcPct val="150000"/>
              </a:lnSpc>
              <a:spcAft>
                <a:spcPts val="2400"/>
              </a:spcAft>
            </a:pPr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/>
          <a:lstStyle/>
          <a:p>
            <a:pPr algn="ctr"/>
            <a:r>
              <a:rPr lang="en-US" u="sng" dirty="0" smtClean="0">
                <a:solidFill>
                  <a:schemeClr val="tx2"/>
                </a:solidFill>
              </a:rPr>
              <a:t>Kennedy’s Assassination</a:t>
            </a:r>
            <a:endParaRPr lang="en-US" b="1" u="sng" dirty="0">
              <a:solidFill>
                <a:schemeClr val="tx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391" y="3603723"/>
            <a:ext cx="4339036" cy="32542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2785" y="3603723"/>
            <a:ext cx="3255553" cy="32555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096785"/>
            <a:ext cx="9144000" cy="5761215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spcAft>
                <a:spcPts val="1800"/>
              </a:spcAft>
            </a:pPr>
            <a:r>
              <a:rPr lang="en-US" sz="2800" dirty="0" smtClean="0">
                <a:solidFill>
                  <a:schemeClr val="tx1"/>
                </a:solidFill>
              </a:rPr>
              <a:t>The</a:t>
            </a:r>
            <a:r>
              <a:rPr lang="en-US" sz="2800" dirty="0" smtClean="0">
                <a:solidFill>
                  <a:srgbClr val="003300"/>
                </a:solidFill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</a:rPr>
              <a:t>Warren Commission</a:t>
            </a:r>
            <a:endParaRPr lang="en-US" sz="2800" dirty="0" smtClean="0">
              <a:solidFill>
                <a:srgbClr val="FF0000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spcAft>
                <a:spcPts val="1800"/>
              </a:spcAft>
            </a:pPr>
            <a:r>
              <a:rPr lang="en-US" sz="2800" dirty="0" smtClean="0">
                <a:solidFill>
                  <a:schemeClr val="tx1"/>
                </a:solidFill>
              </a:rPr>
              <a:t>Investigated the assassination</a:t>
            </a:r>
          </a:p>
          <a:p>
            <a:pPr lvl="2">
              <a:lnSpc>
                <a:spcPct val="80000"/>
              </a:lnSpc>
              <a:spcBef>
                <a:spcPct val="50000"/>
              </a:spcBef>
              <a:spcAft>
                <a:spcPts val="1800"/>
              </a:spcAft>
            </a:pPr>
            <a:r>
              <a:rPr lang="en-US" sz="2800" dirty="0" smtClean="0">
                <a:solidFill>
                  <a:schemeClr val="tx1"/>
                </a:solidFill>
              </a:rPr>
              <a:t>No evidence of conspiracy</a:t>
            </a:r>
          </a:p>
          <a:p>
            <a:pPr>
              <a:lnSpc>
                <a:spcPct val="150000"/>
              </a:lnSpc>
              <a:spcAft>
                <a:spcPts val="2400"/>
              </a:spcAft>
            </a:pPr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/>
          <a:lstStyle/>
          <a:p>
            <a:pPr algn="ctr"/>
            <a:r>
              <a:rPr lang="en-US" u="sng" dirty="0" smtClean="0">
                <a:solidFill>
                  <a:schemeClr val="tx2"/>
                </a:solidFill>
              </a:rPr>
              <a:t>The Warren Commission </a:t>
            </a:r>
            <a:endParaRPr lang="en-US" b="1" u="sng" dirty="0">
              <a:solidFill>
                <a:schemeClr val="tx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5737" y="3416300"/>
            <a:ext cx="2362200" cy="3441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219" y="3892128"/>
            <a:ext cx="4132998" cy="29658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31863"/>
            <a:ext cx="9144000" cy="5926137"/>
          </a:xfrm>
        </p:spPr>
        <p:txBody>
          <a:bodyPr>
            <a:noAutofit/>
          </a:bodyPr>
          <a:lstStyle/>
          <a:p>
            <a:pPr>
              <a:spcAft>
                <a:spcPts val="2400"/>
              </a:spcAft>
            </a:pPr>
            <a:r>
              <a:rPr lang="en-US" sz="2800" dirty="0" smtClean="0">
                <a:solidFill>
                  <a:schemeClr val="tx1"/>
                </a:solidFill>
              </a:rPr>
              <a:t>Relations with the Soviet Union improved</a:t>
            </a:r>
          </a:p>
          <a:p>
            <a:pPr lvl="1">
              <a:spcAft>
                <a:spcPts val="2400"/>
              </a:spcAft>
            </a:pPr>
            <a:r>
              <a:rPr lang="en-US" sz="2600" dirty="0" smtClean="0">
                <a:solidFill>
                  <a:schemeClr val="tx1"/>
                </a:solidFill>
              </a:rPr>
              <a:t>Averted a possible nuclear war (CMC)</a:t>
            </a:r>
          </a:p>
          <a:p>
            <a:pPr>
              <a:spcAft>
                <a:spcPts val="2400"/>
              </a:spcAft>
            </a:pPr>
            <a:r>
              <a:rPr lang="en-US" sz="2800" dirty="0" smtClean="0">
                <a:solidFill>
                  <a:schemeClr val="tx1"/>
                </a:solidFill>
              </a:rPr>
              <a:t>The Peace Corp produced goodwill toward the U.S.</a:t>
            </a:r>
          </a:p>
          <a:p>
            <a:pPr>
              <a:spcAft>
                <a:spcPts val="2400"/>
              </a:spcAft>
            </a:pPr>
            <a:r>
              <a:rPr lang="en-US" sz="2800" dirty="0" smtClean="0">
                <a:solidFill>
                  <a:schemeClr val="tx1"/>
                </a:solidFill>
              </a:rPr>
              <a:t>Acknowledged  the nation’s problems</a:t>
            </a:r>
          </a:p>
          <a:p>
            <a:pPr>
              <a:lnSpc>
                <a:spcPct val="150000"/>
              </a:lnSpc>
              <a:spcAft>
                <a:spcPts val="2400"/>
              </a:spcAft>
            </a:pPr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/>
          <a:lstStyle/>
          <a:p>
            <a:pPr algn="ctr"/>
            <a:r>
              <a:rPr lang="en-US" u="sng" dirty="0" smtClean="0">
                <a:solidFill>
                  <a:schemeClr val="tx2"/>
                </a:solidFill>
              </a:rPr>
              <a:t>The Kennedy Legacy </a:t>
            </a:r>
            <a:endParaRPr lang="en-US" b="1" u="sng" dirty="0">
              <a:solidFill>
                <a:schemeClr val="tx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3346" y="4385041"/>
            <a:ext cx="4060082" cy="24729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31863"/>
            <a:ext cx="9144000" cy="5926137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  <a:buNone/>
            </a:pPr>
            <a:r>
              <a:rPr lang="en-US" sz="3200" b="1" dirty="0" smtClean="0">
                <a:solidFill>
                  <a:schemeClr val="tx1"/>
                </a:solidFill>
              </a:rPr>
              <a:t>PAGE 892</a:t>
            </a:r>
          </a:p>
          <a:p>
            <a:pPr algn="ctr">
              <a:lnSpc>
                <a:spcPct val="150000"/>
              </a:lnSpc>
              <a:buNone/>
            </a:pPr>
            <a:r>
              <a:rPr lang="en-US" sz="3200" dirty="0" smtClean="0"/>
              <a:t>1A</a:t>
            </a:r>
          </a:p>
          <a:p>
            <a:pPr algn="ctr">
              <a:lnSpc>
                <a:spcPct val="150000"/>
              </a:lnSpc>
              <a:buNone/>
            </a:pPr>
            <a:r>
              <a:rPr lang="en-US" sz="3200" dirty="0" smtClean="0"/>
              <a:t>1C</a:t>
            </a:r>
          </a:p>
          <a:p>
            <a:pPr algn="ctr">
              <a:lnSpc>
                <a:spcPct val="150000"/>
              </a:lnSpc>
              <a:buNone/>
            </a:pPr>
            <a:r>
              <a:rPr lang="en-US" sz="3200" dirty="0" smtClean="0"/>
              <a:t>2B</a:t>
            </a:r>
          </a:p>
          <a:p>
            <a:pPr algn="ctr">
              <a:lnSpc>
                <a:spcPct val="150000"/>
              </a:lnSpc>
              <a:buNone/>
            </a:pPr>
            <a:r>
              <a:rPr lang="en-US" sz="3200" dirty="0" smtClean="0"/>
              <a:t>3B</a:t>
            </a:r>
          </a:p>
          <a:p>
            <a:pPr lvl="1" algn="ctr">
              <a:lnSpc>
                <a:spcPct val="220000"/>
              </a:lnSpc>
              <a:buNone/>
            </a:pPr>
            <a:endParaRPr lang="en-US" sz="32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/>
          <a:lstStyle/>
          <a:p>
            <a:pPr algn="ctr"/>
            <a:r>
              <a:rPr lang="en-US" u="sng" dirty="0" smtClean="0">
                <a:solidFill>
                  <a:srgbClr val="3366FF"/>
                </a:solidFill>
              </a:rPr>
              <a:t>Chapter Questions</a:t>
            </a:r>
            <a:endParaRPr lang="en-US" b="1" u="sng" dirty="0">
              <a:solidFill>
                <a:srgbClr val="3366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3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7044" y="2902770"/>
            <a:ext cx="7924800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dirty="0" smtClean="0">
                <a:solidFill>
                  <a:srgbClr val="0000FF"/>
                </a:solidFill>
              </a:rPr>
              <a:t>The New Frontier and the Great Society:</a:t>
            </a:r>
            <a:br>
              <a:rPr lang="en-US" sz="6000" dirty="0" smtClean="0">
                <a:solidFill>
                  <a:srgbClr val="0000FF"/>
                </a:solidFill>
              </a:rPr>
            </a:br>
            <a:r>
              <a:rPr lang="en-US" sz="6000" dirty="0" smtClean="0">
                <a:solidFill>
                  <a:srgbClr val="0000FF"/>
                </a:solidFill>
              </a:rPr>
              <a:t>The Great Society</a:t>
            </a:r>
            <a:endParaRPr lang="en-US" sz="60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41038"/>
            <a:ext cx="7313613" cy="868362"/>
          </a:xfrm>
        </p:spPr>
        <p:txBody>
          <a:bodyPr>
            <a:noAutofit/>
          </a:bodyPr>
          <a:lstStyle/>
          <a:p>
            <a:pPr algn="ctr"/>
            <a:r>
              <a:rPr lang="en-US" sz="5400" u="sng" dirty="0" smtClean="0"/>
              <a:t>Main Idea</a:t>
            </a:r>
            <a:endParaRPr lang="en-US" sz="5400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189" y="528430"/>
            <a:ext cx="8692471" cy="574859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None/>
            </a:pPr>
            <a:r>
              <a:rPr lang="en-US" sz="3600" dirty="0" smtClean="0">
                <a:solidFill>
                  <a:srgbClr val="003300"/>
                </a:solidFill>
              </a:rPr>
              <a:t>	</a:t>
            </a:r>
          </a:p>
          <a:p>
            <a:pPr>
              <a:lnSpc>
                <a:spcPct val="150000"/>
              </a:lnSpc>
              <a:buNone/>
            </a:pPr>
            <a:r>
              <a:rPr lang="en-US" sz="3600" dirty="0" smtClean="0">
                <a:solidFill>
                  <a:srgbClr val="003300"/>
                </a:solidFill>
              </a:rPr>
              <a:t>	</a:t>
            </a:r>
            <a:r>
              <a:rPr lang="en-US" sz="3600" dirty="0" smtClean="0">
                <a:solidFill>
                  <a:schemeClr val="tx1"/>
                </a:solidFill>
                <a:latin typeface="Verdana" charset="0"/>
              </a:rPr>
              <a:t>President Johnson used his political skills to push Kennedy’s proposals through Congress and expanded them with his own vision of the Great Society</a:t>
            </a:r>
            <a:endParaRPr lang="en-US" sz="3600" b="1" dirty="0" smtClean="0">
              <a:solidFill>
                <a:schemeClr val="tx1"/>
              </a:solidFill>
              <a:latin typeface="Verdana" charset="0"/>
            </a:endParaRPr>
          </a:p>
          <a:p>
            <a:pPr>
              <a:lnSpc>
                <a:spcPct val="150000"/>
              </a:lnSpc>
              <a:buNone/>
            </a:pPr>
            <a:endParaRPr lang="en-US" sz="3600" dirty="0" smtClean="0">
              <a:solidFill>
                <a:srgbClr val="003300"/>
              </a:solidFill>
            </a:endParaRPr>
          </a:p>
          <a:p>
            <a:pPr>
              <a:lnSpc>
                <a:spcPct val="150000"/>
              </a:lnSpc>
              <a:buNone/>
            </a:pPr>
            <a:endParaRPr lang="en-US" sz="3600" b="1" dirty="0" smtClean="0">
              <a:solidFill>
                <a:srgbClr val="00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659455"/>
            <a:ext cx="5905474" cy="5198545"/>
          </a:xfrm>
        </p:spPr>
        <p:txBody>
          <a:bodyPr>
            <a:normAutofit/>
          </a:bodyPr>
          <a:lstStyle/>
          <a:p>
            <a:pPr marL="228600" indent="-228600">
              <a:lnSpc>
                <a:spcPct val="80000"/>
              </a:lnSpc>
              <a:spcBef>
                <a:spcPct val="50000"/>
              </a:spcBef>
              <a:spcAft>
                <a:spcPts val="2400"/>
              </a:spcAft>
            </a:pPr>
            <a:r>
              <a:rPr lang="en-US" sz="3200" dirty="0" smtClean="0">
                <a:solidFill>
                  <a:srgbClr val="000000"/>
                </a:solidFill>
              </a:rPr>
              <a:t>Hardworking and ambitious</a:t>
            </a:r>
          </a:p>
          <a:p>
            <a:pPr marL="228600" indent="-228600">
              <a:lnSpc>
                <a:spcPct val="80000"/>
              </a:lnSpc>
              <a:spcBef>
                <a:spcPct val="50000"/>
              </a:spcBef>
              <a:spcAft>
                <a:spcPts val="2400"/>
              </a:spcAft>
            </a:pPr>
            <a:r>
              <a:rPr lang="en-US" sz="3200" dirty="0" smtClean="0">
                <a:solidFill>
                  <a:srgbClr val="000000"/>
                </a:solidFill>
              </a:rPr>
              <a:t>Genuine desire to help others</a:t>
            </a:r>
          </a:p>
          <a:p>
            <a:pPr marL="228600" indent="-228600">
              <a:lnSpc>
                <a:spcPct val="80000"/>
              </a:lnSpc>
              <a:spcBef>
                <a:spcPct val="50000"/>
              </a:spcBef>
              <a:spcAft>
                <a:spcPts val="2400"/>
              </a:spcAft>
            </a:pPr>
            <a:r>
              <a:rPr lang="en-US" sz="3200" dirty="0" smtClean="0">
                <a:solidFill>
                  <a:srgbClr val="000000"/>
                </a:solidFill>
              </a:rPr>
              <a:t>Believed in an expanded role for </a:t>
            </a:r>
            <a:r>
              <a:rPr lang="en-US" sz="3200" dirty="0" smtClean="0">
                <a:solidFill>
                  <a:srgbClr val="000000"/>
                </a:solidFill>
              </a:rPr>
              <a:t>government to make lives better </a:t>
            </a:r>
            <a:endParaRPr lang="en-US" sz="3200" dirty="0" smtClean="0">
              <a:solidFill>
                <a:srgbClr val="000000"/>
              </a:solidFill>
            </a:endParaRPr>
          </a:p>
          <a:p>
            <a:pPr>
              <a:lnSpc>
                <a:spcPct val="80000"/>
              </a:lnSpc>
              <a:spcBef>
                <a:spcPct val="50000"/>
              </a:spcBef>
              <a:spcAft>
                <a:spcPts val="600"/>
              </a:spcAft>
            </a:pPr>
            <a:endParaRPr lang="en-US" sz="28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/>
          <a:lstStyle/>
          <a:p>
            <a:pPr algn="ctr"/>
            <a:r>
              <a:rPr lang="en-US" sz="4800" u="sng" dirty="0" smtClean="0">
                <a:solidFill>
                  <a:schemeClr val="tx2"/>
                </a:solidFill>
              </a:rPr>
              <a:t>Lyndon Johnson</a:t>
            </a:r>
            <a:endParaRPr lang="en-US" sz="4800" b="1" u="sng" dirty="0">
              <a:solidFill>
                <a:schemeClr val="tx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5474" y="1659455"/>
            <a:ext cx="3238526" cy="43085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034535"/>
            <a:ext cx="9144000" cy="5823465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Continue to carry on the New Frontier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Called on members of Congress to pass Kennedy’s programs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Sponsored anti-poverty programs, tax-cut bills, and civil rights legislation</a:t>
            </a:r>
          </a:p>
          <a:p>
            <a:endParaRPr lang="en-US" sz="2800" dirty="0" smtClean="0">
              <a:solidFill>
                <a:srgbClr val="003300"/>
              </a:solidFill>
              <a:latin typeface="Verdana" charset="0"/>
            </a:endParaRPr>
          </a:p>
          <a:p>
            <a:endParaRPr lang="en-US" sz="2800" dirty="0" smtClean="0">
              <a:solidFill>
                <a:srgbClr val="003300"/>
              </a:solidFill>
              <a:latin typeface="Verdana" charset="0"/>
            </a:endParaRPr>
          </a:p>
          <a:p>
            <a:pPr>
              <a:lnSpc>
                <a:spcPct val="80000"/>
              </a:lnSpc>
              <a:spcBef>
                <a:spcPct val="50000"/>
              </a:spcBef>
              <a:spcAft>
                <a:spcPts val="600"/>
              </a:spcAft>
            </a:pPr>
            <a:endParaRPr lang="en-US" sz="28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/>
          <a:lstStyle/>
          <a:p>
            <a:pPr algn="ctr"/>
            <a:r>
              <a:rPr lang="en-US" sz="4200" u="sng" dirty="0" smtClean="0">
                <a:solidFill>
                  <a:schemeClr val="tx2"/>
                </a:solidFill>
              </a:rPr>
              <a:t>The Beginning of Johnson’s Presidency</a:t>
            </a:r>
            <a:endParaRPr lang="en-US" sz="4200" b="1" u="sng" dirty="0">
              <a:solidFill>
                <a:schemeClr val="tx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4045" y="3952941"/>
            <a:ext cx="6699955" cy="29050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034535"/>
            <a:ext cx="9144000" cy="5823465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spcAft>
                <a:spcPts val="1200"/>
              </a:spcAft>
            </a:pPr>
            <a:r>
              <a:rPr lang="en-US" sz="2800" b="1" dirty="0" smtClean="0">
                <a:solidFill>
                  <a:srgbClr val="FF0000"/>
                </a:solidFill>
              </a:rPr>
              <a:t>War on Poverty</a:t>
            </a:r>
          </a:p>
          <a:p>
            <a:pPr>
              <a:lnSpc>
                <a:spcPct val="80000"/>
              </a:lnSpc>
              <a:spcBef>
                <a:spcPct val="50000"/>
              </a:spcBef>
              <a:spcAft>
                <a:spcPts val="1200"/>
              </a:spcAft>
            </a:pPr>
            <a:r>
              <a:rPr lang="en-US" sz="2800" b="1" dirty="0" smtClean="0">
                <a:solidFill>
                  <a:srgbClr val="FF0000"/>
                </a:solidFill>
              </a:rPr>
              <a:t>Economic </a:t>
            </a:r>
            <a:r>
              <a:rPr lang="en-US" sz="2800" b="1" dirty="0" smtClean="0">
                <a:solidFill>
                  <a:srgbClr val="FF0000"/>
                </a:solidFill>
              </a:rPr>
              <a:t>Opportunity Act </a:t>
            </a:r>
            <a:r>
              <a:rPr lang="en-US" sz="2800" b="1" dirty="0" smtClean="0">
                <a:solidFill>
                  <a:srgbClr val="000000"/>
                </a:solidFill>
              </a:rPr>
              <a:t>(1964)</a:t>
            </a:r>
          </a:p>
          <a:p>
            <a:pPr marL="571500" lvl="1" indent="-228600">
              <a:lnSpc>
                <a:spcPct val="80000"/>
              </a:lnSpc>
              <a:spcBef>
                <a:spcPct val="50000"/>
              </a:spcBef>
              <a:spcAft>
                <a:spcPts val="1200"/>
              </a:spcAft>
            </a:pPr>
            <a:r>
              <a:rPr lang="en-US" sz="2800" dirty="0" smtClean="0">
                <a:solidFill>
                  <a:srgbClr val="000000"/>
                </a:solidFill>
              </a:rPr>
              <a:t>Funded several new anti-poverty programs</a:t>
            </a:r>
          </a:p>
          <a:p>
            <a:pPr marL="920750" lvl="2" indent="-228600">
              <a:lnSpc>
                <a:spcPct val="80000"/>
              </a:lnSpc>
              <a:spcBef>
                <a:spcPct val="50000"/>
              </a:spcBef>
              <a:spcAft>
                <a:spcPts val="1200"/>
              </a:spcAft>
            </a:pPr>
            <a:r>
              <a:rPr lang="en-US" sz="2800" dirty="0" smtClean="0">
                <a:solidFill>
                  <a:srgbClr val="000000"/>
                </a:solidFill>
              </a:rPr>
              <a:t>The </a:t>
            </a:r>
            <a:r>
              <a:rPr lang="en-US" sz="2800" b="1" dirty="0" smtClean="0">
                <a:solidFill>
                  <a:srgbClr val="000000"/>
                </a:solidFill>
              </a:rPr>
              <a:t>Job Corps</a:t>
            </a:r>
          </a:p>
          <a:p>
            <a:pPr marL="920750" lvl="2" indent="-228600">
              <a:lnSpc>
                <a:spcPct val="80000"/>
              </a:lnSpc>
              <a:spcBef>
                <a:spcPct val="50000"/>
              </a:spcBef>
              <a:spcAft>
                <a:spcPts val="1200"/>
              </a:spcAft>
            </a:pPr>
            <a:r>
              <a:rPr lang="en-US" sz="2800" b="1" dirty="0" smtClean="0">
                <a:solidFill>
                  <a:srgbClr val="000000"/>
                </a:solidFill>
              </a:rPr>
              <a:t>VISTA</a:t>
            </a:r>
            <a:endParaRPr lang="en-US" sz="2800" dirty="0" smtClean="0">
              <a:solidFill>
                <a:srgbClr val="000000"/>
              </a:solidFill>
            </a:endParaRPr>
          </a:p>
          <a:p>
            <a:pPr>
              <a:lnSpc>
                <a:spcPct val="80000"/>
              </a:lnSpc>
              <a:spcBef>
                <a:spcPct val="50000"/>
              </a:spcBef>
              <a:spcAft>
                <a:spcPts val="600"/>
              </a:spcAft>
            </a:pPr>
            <a:endParaRPr lang="en-US" sz="28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/>
          <a:lstStyle/>
          <a:p>
            <a:pPr algn="ctr"/>
            <a:r>
              <a:rPr lang="en-US" sz="4800" u="sng" dirty="0" smtClean="0">
                <a:solidFill>
                  <a:schemeClr val="tx2"/>
                </a:solidFill>
              </a:rPr>
              <a:t>Enacting </a:t>
            </a:r>
            <a:r>
              <a:rPr lang="en-US" sz="4800" u="sng" smtClean="0">
                <a:solidFill>
                  <a:schemeClr val="tx2"/>
                </a:solidFill>
              </a:rPr>
              <a:t>JFK’s Agenda</a:t>
            </a:r>
            <a:endParaRPr lang="en-US" sz="4800" b="1" u="sng" dirty="0">
              <a:solidFill>
                <a:schemeClr val="tx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5754" y="2544480"/>
            <a:ext cx="3252685" cy="32526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9335" y="5108262"/>
            <a:ext cx="3124543" cy="9687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31863"/>
            <a:ext cx="9144000" cy="5926137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2800" dirty="0" smtClean="0">
                <a:solidFill>
                  <a:schemeClr val="tx1"/>
                </a:solidFill>
              </a:rPr>
              <a:t>Election of 1960</a:t>
            </a:r>
          </a:p>
          <a:p>
            <a:pPr lvl="1">
              <a:lnSpc>
                <a:spcPct val="80000"/>
              </a:lnSpc>
              <a:spcBef>
                <a:spcPct val="50000"/>
              </a:spcBef>
            </a:pPr>
            <a:r>
              <a:rPr lang="en-US" sz="2800" dirty="0" smtClean="0">
                <a:solidFill>
                  <a:schemeClr val="tx1"/>
                </a:solidFill>
              </a:rPr>
              <a:t>Adopted the term “new frontier”</a:t>
            </a:r>
          </a:p>
          <a:p>
            <a:pPr lvl="1">
              <a:lnSpc>
                <a:spcPct val="80000"/>
              </a:lnSpc>
              <a:spcBef>
                <a:spcPct val="50000"/>
              </a:spcBef>
            </a:pPr>
            <a:r>
              <a:rPr lang="en-US" sz="2800" dirty="0" smtClean="0">
                <a:solidFill>
                  <a:schemeClr val="tx1"/>
                </a:solidFill>
              </a:rPr>
              <a:t>Played on the nation’s Cold War fears</a:t>
            </a:r>
          </a:p>
          <a:p>
            <a:pPr lvl="1">
              <a:lnSpc>
                <a:spcPct val="80000"/>
              </a:lnSpc>
              <a:spcBef>
                <a:spcPct val="50000"/>
              </a:spcBef>
            </a:pPr>
            <a:r>
              <a:rPr lang="en-US" sz="2800" dirty="0" smtClean="0">
                <a:solidFill>
                  <a:schemeClr val="tx1"/>
                </a:solidFill>
              </a:rPr>
              <a:t>Claimed the nation’s prosperity was not reaching the poor</a:t>
            </a:r>
          </a:p>
          <a:p>
            <a:pPr lvl="1">
              <a:lnSpc>
                <a:spcPct val="80000"/>
              </a:lnSpc>
              <a:spcBef>
                <a:spcPct val="50000"/>
              </a:spcBef>
            </a:pPr>
            <a:r>
              <a:rPr lang="en-US" sz="2800" dirty="0" smtClean="0">
                <a:solidFill>
                  <a:schemeClr val="tx1"/>
                </a:solidFill>
              </a:rPr>
              <a:t>Rallied the African American vote</a:t>
            </a:r>
            <a:endParaRPr lang="en-US" sz="2800" dirty="0" smtClean="0">
              <a:solidFill>
                <a:schemeClr val="tx1"/>
              </a:solidFill>
              <a:latin typeface="Verdana" charset="0"/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/>
          <a:lstStyle/>
          <a:p>
            <a:pPr algn="ctr"/>
            <a:r>
              <a:rPr lang="en-US" sz="5200" u="sng" dirty="0" smtClean="0">
                <a:solidFill>
                  <a:srgbClr val="535252"/>
                </a:solidFill>
              </a:rPr>
              <a:t>Kennedy’s Election</a:t>
            </a:r>
            <a:endParaRPr lang="en-US" sz="5200" b="1" u="sng" dirty="0">
              <a:solidFill>
                <a:srgbClr val="53525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9798" y="3267277"/>
            <a:ext cx="2244202" cy="35907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7931" y="4083887"/>
            <a:ext cx="3999884" cy="27741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158837"/>
            <a:ext cx="9144000" cy="56991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spcAft>
                <a:spcPts val="1200"/>
              </a:spcAft>
            </a:pPr>
            <a:r>
              <a:rPr lang="en-US" sz="2800" dirty="0" smtClean="0">
                <a:solidFill>
                  <a:schemeClr val="tx1"/>
                </a:solidFill>
              </a:rPr>
              <a:t>The Tax Reduction Act (1964)</a:t>
            </a:r>
          </a:p>
          <a:p>
            <a:pPr lvl="1">
              <a:lnSpc>
                <a:spcPct val="80000"/>
              </a:lnSpc>
              <a:spcBef>
                <a:spcPct val="50000"/>
              </a:spcBef>
              <a:spcAft>
                <a:spcPts val="1200"/>
              </a:spcAft>
            </a:pPr>
            <a:r>
              <a:rPr lang="en-US" sz="2800" dirty="0" smtClean="0">
                <a:solidFill>
                  <a:schemeClr val="tx1"/>
                </a:solidFill>
              </a:rPr>
              <a:t>Cut income tax rates</a:t>
            </a:r>
          </a:p>
          <a:p>
            <a:pPr>
              <a:lnSpc>
                <a:spcPct val="80000"/>
              </a:lnSpc>
              <a:spcBef>
                <a:spcPct val="50000"/>
              </a:spcBef>
              <a:spcAft>
                <a:spcPts val="1200"/>
              </a:spcAft>
            </a:pPr>
            <a:r>
              <a:rPr lang="en-US" sz="2800" dirty="0" smtClean="0">
                <a:solidFill>
                  <a:schemeClr val="tx1"/>
                </a:solidFill>
              </a:rPr>
              <a:t>Helped lower-income Americans</a:t>
            </a:r>
          </a:p>
          <a:p>
            <a:pPr>
              <a:lnSpc>
                <a:spcPct val="80000"/>
              </a:lnSpc>
              <a:spcBef>
                <a:spcPct val="50000"/>
              </a:spcBef>
              <a:spcAft>
                <a:spcPts val="1200"/>
              </a:spcAft>
            </a:pPr>
            <a:r>
              <a:rPr lang="en-US" sz="2800" dirty="0" smtClean="0">
                <a:solidFill>
                  <a:schemeClr val="tx1"/>
                </a:solidFill>
              </a:rPr>
              <a:t>The nation’s economy grew by more than 10 percent and unemployment declined</a:t>
            </a:r>
          </a:p>
          <a:p>
            <a:pPr>
              <a:lnSpc>
                <a:spcPct val="80000"/>
              </a:lnSpc>
              <a:spcBef>
                <a:spcPct val="50000"/>
              </a:spcBef>
              <a:spcAft>
                <a:spcPts val="600"/>
              </a:spcAft>
            </a:pPr>
            <a:endParaRPr lang="en-US" sz="28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/>
          <a:lstStyle/>
          <a:p>
            <a:pPr algn="ctr"/>
            <a:r>
              <a:rPr lang="en-US" sz="4800" u="sng" dirty="0" smtClean="0">
                <a:solidFill>
                  <a:srgbClr val="535252"/>
                </a:solidFill>
              </a:rPr>
              <a:t>Enacting JFK’s Programs</a:t>
            </a:r>
            <a:endParaRPr lang="en-US" sz="4800" b="1" u="sng" dirty="0">
              <a:solidFill>
                <a:srgbClr val="53525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9238" y="4365049"/>
            <a:ext cx="3698781" cy="24929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233003"/>
            <a:ext cx="9144000" cy="5624997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spcAft>
                <a:spcPts val="600"/>
              </a:spcAft>
            </a:pPr>
            <a:r>
              <a:rPr lang="en-US" sz="2800" b="1" dirty="0" smtClean="0">
                <a:solidFill>
                  <a:srgbClr val="FF0000"/>
                </a:solidFill>
              </a:rPr>
              <a:t>Civil Rights Act of 1964</a:t>
            </a:r>
          </a:p>
          <a:p>
            <a:pPr lvl="2">
              <a:lnSpc>
                <a:spcPct val="90000"/>
              </a:lnSpc>
              <a:spcBef>
                <a:spcPct val="50000"/>
              </a:spcBef>
              <a:spcAft>
                <a:spcPts val="600"/>
              </a:spcAft>
            </a:pPr>
            <a:r>
              <a:rPr lang="en-US" sz="2800" dirty="0" smtClean="0">
                <a:solidFill>
                  <a:schemeClr val="tx1"/>
                </a:solidFill>
              </a:rPr>
              <a:t>Outlawed discrimination in employment, housing, and public accommodations</a:t>
            </a:r>
          </a:p>
          <a:p>
            <a:pPr lvl="2">
              <a:lnSpc>
                <a:spcPct val="90000"/>
              </a:lnSpc>
              <a:spcBef>
                <a:spcPct val="50000"/>
              </a:spcBef>
              <a:spcAft>
                <a:spcPts val="600"/>
              </a:spcAft>
            </a:pPr>
            <a:r>
              <a:rPr lang="en-US" sz="2800" dirty="0" smtClean="0">
                <a:solidFill>
                  <a:schemeClr val="tx1"/>
                </a:solidFill>
              </a:rPr>
              <a:t>Gave the </a:t>
            </a:r>
            <a:r>
              <a:rPr lang="en-US" sz="2800" dirty="0" err="1" smtClean="0">
                <a:solidFill>
                  <a:schemeClr val="tx1"/>
                </a:solidFill>
              </a:rPr>
              <a:t>gov.’t</a:t>
            </a:r>
            <a:r>
              <a:rPr lang="en-US" sz="2800" dirty="0" smtClean="0">
                <a:solidFill>
                  <a:schemeClr val="tx1"/>
                </a:solidFill>
              </a:rPr>
              <a:t> the right to enforce desegregation </a:t>
            </a:r>
          </a:p>
          <a:p>
            <a:pPr lvl="2">
              <a:lnSpc>
                <a:spcPct val="90000"/>
              </a:lnSpc>
              <a:spcBef>
                <a:spcPct val="50000"/>
              </a:spcBef>
            </a:pPr>
            <a:endParaRPr lang="en-US" sz="2600" dirty="0" smtClean="0">
              <a:solidFill>
                <a:srgbClr val="003300"/>
              </a:solidFill>
            </a:endParaRPr>
          </a:p>
          <a:p>
            <a:pPr>
              <a:lnSpc>
                <a:spcPct val="80000"/>
              </a:lnSpc>
              <a:spcBef>
                <a:spcPct val="50000"/>
              </a:spcBef>
              <a:spcAft>
                <a:spcPts val="600"/>
              </a:spcAft>
            </a:pPr>
            <a:endParaRPr lang="en-US" sz="28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/>
          <a:lstStyle/>
          <a:p>
            <a:pPr algn="ctr"/>
            <a:r>
              <a:rPr lang="en-US" sz="4800" u="sng" dirty="0" smtClean="0">
                <a:solidFill>
                  <a:schemeClr val="tx2"/>
                </a:solidFill>
              </a:rPr>
              <a:t>Enacting JFK’s Programs</a:t>
            </a:r>
            <a:endParaRPr lang="en-US" sz="4800" b="1" u="sng" dirty="0">
              <a:solidFill>
                <a:schemeClr val="tx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8238" y="3615573"/>
            <a:ext cx="3612240" cy="32424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36093"/>
            <a:ext cx="4737127" cy="31219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034535"/>
            <a:ext cx="9144000" cy="5823465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spcAft>
                <a:spcPts val="1800"/>
              </a:spcAft>
            </a:pPr>
            <a:r>
              <a:rPr lang="en-US" sz="2800" dirty="0" smtClean="0">
                <a:solidFill>
                  <a:schemeClr val="tx1"/>
                </a:solidFill>
              </a:rPr>
              <a:t>Johnson called his domestic programs the </a:t>
            </a:r>
            <a:r>
              <a:rPr lang="en-US" sz="2800" b="1" dirty="0" smtClean="0">
                <a:solidFill>
                  <a:srgbClr val="FF0000"/>
                </a:solidFill>
              </a:rPr>
              <a:t>Great Society</a:t>
            </a:r>
            <a:endParaRPr lang="en-US" sz="2800" dirty="0" smtClean="0">
              <a:solidFill>
                <a:srgbClr val="FF0000"/>
              </a:solidFill>
            </a:endParaRPr>
          </a:p>
          <a:p>
            <a:pPr>
              <a:spcAft>
                <a:spcPts val="1800"/>
              </a:spcAft>
            </a:pPr>
            <a:r>
              <a:rPr lang="en-US" sz="2800" dirty="0" smtClean="0">
                <a:solidFill>
                  <a:schemeClr val="tx1"/>
                </a:solidFill>
              </a:rPr>
              <a:t>Defeated </a:t>
            </a:r>
            <a:r>
              <a:rPr lang="en-US" sz="2800" b="1" dirty="0" smtClean="0">
                <a:solidFill>
                  <a:schemeClr val="tx1"/>
                </a:solidFill>
              </a:rPr>
              <a:t>Barry Goldwater </a:t>
            </a:r>
            <a:r>
              <a:rPr lang="en-US" sz="2800" dirty="0" smtClean="0">
                <a:solidFill>
                  <a:schemeClr val="tx1"/>
                </a:solidFill>
              </a:rPr>
              <a:t>(R) in the 1964 election </a:t>
            </a:r>
            <a:r>
              <a:rPr lang="en-US" sz="2800" dirty="0" smtClean="0">
                <a:solidFill>
                  <a:srgbClr val="003300"/>
                </a:solidFill>
                <a:hlinkClick r:id="rId2"/>
              </a:rPr>
              <a:t>*</a:t>
            </a:r>
            <a:endParaRPr lang="en-US" sz="2800" dirty="0" smtClean="0">
              <a:solidFill>
                <a:srgbClr val="003300"/>
              </a:solidFill>
            </a:endParaRPr>
          </a:p>
          <a:p>
            <a:pPr>
              <a:lnSpc>
                <a:spcPct val="80000"/>
              </a:lnSpc>
              <a:spcBef>
                <a:spcPct val="50000"/>
              </a:spcBef>
              <a:spcAft>
                <a:spcPts val="600"/>
              </a:spcAft>
            </a:pPr>
            <a:endParaRPr lang="en-US" sz="28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/>
          <a:lstStyle/>
          <a:p>
            <a:pPr algn="ctr"/>
            <a:r>
              <a:rPr lang="en-US" sz="4800" b="1" u="sng" dirty="0" smtClean="0">
                <a:solidFill>
                  <a:schemeClr val="tx2"/>
                </a:solidFill>
              </a:rPr>
              <a:t>The Great Society</a:t>
            </a:r>
            <a:endParaRPr lang="en-US" sz="4800" b="1" u="sng" dirty="0">
              <a:solidFill>
                <a:schemeClr val="tx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218" y="2738418"/>
            <a:ext cx="7062140" cy="41195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186650"/>
            <a:ext cx="9144000" cy="567135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spcAft>
                <a:spcPts val="1800"/>
              </a:spcAft>
            </a:pPr>
            <a:r>
              <a:rPr lang="en-US" sz="3000" dirty="0" smtClean="0">
                <a:solidFill>
                  <a:schemeClr val="tx1"/>
                </a:solidFill>
              </a:rPr>
              <a:t>Passed laws protecting the environment</a:t>
            </a:r>
          </a:p>
          <a:p>
            <a:pPr>
              <a:lnSpc>
                <a:spcPct val="80000"/>
              </a:lnSpc>
              <a:spcBef>
                <a:spcPct val="50000"/>
              </a:spcBef>
              <a:spcAft>
                <a:spcPts val="1800"/>
              </a:spcAft>
            </a:pPr>
            <a:r>
              <a:rPr lang="en-US" sz="3000" dirty="0" smtClean="0">
                <a:solidFill>
                  <a:schemeClr val="tx1"/>
                </a:solidFill>
              </a:rPr>
              <a:t>Passed laws aiding </a:t>
            </a:r>
            <a:r>
              <a:rPr lang="en-US" sz="3000" dirty="0" smtClean="0">
                <a:solidFill>
                  <a:schemeClr val="tx1"/>
                </a:solidFill>
              </a:rPr>
              <a:t>education: Elementary &amp; Secondary Education Act, Higher Education Act</a:t>
            </a:r>
            <a:endParaRPr lang="en-US" sz="3000" dirty="0" smtClean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spcBef>
                <a:spcPct val="50000"/>
              </a:spcBef>
              <a:spcAft>
                <a:spcPts val="1800"/>
              </a:spcAft>
            </a:pPr>
            <a:r>
              <a:rPr lang="en-US" sz="3200" dirty="0" smtClean="0">
                <a:solidFill>
                  <a:schemeClr val="tx1"/>
                </a:solidFill>
              </a:rPr>
              <a:t>Created the Department of Housing and Urban Development (HUD)</a:t>
            </a:r>
          </a:p>
          <a:p>
            <a:pPr>
              <a:lnSpc>
                <a:spcPct val="80000"/>
              </a:lnSpc>
              <a:spcBef>
                <a:spcPct val="50000"/>
              </a:spcBef>
              <a:spcAft>
                <a:spcPts val="1800"/>
              </a:spcAft>
            </a:pPr>
            <a:endParaRPr lang="en-US" sz="3000" dirty="0" smtClean="0">
              <a:solidFill>
                <a:srgbClr val="003300"/>
              </a:solidFill>
            </a:endParaRPr>
          </a:p>
          <a:p>
            <a:pPr>
              <a:lnSpc>
                <a:spcPct val="80000"/>
              </a:lnSpc>
              <a:spcBef>
                <a:spcPct val="50000"/>
              </a:spcBef>
              <a:spcAft>
                <a:spcPts val="600"/>
              </a:spcAft>
            </a:pPr>
            <a:endParaRPr lang="en-US" sz="28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/>
          <a:lstStyle/>
          <a:p>
            <a:pPr algn="ctr"/>
            <a:r>
              <a:rPr lang="en-US" sz="4800" u="sng" dirty="0" smtClean="0">
                <a:solidFill>
                  <a:schemeClr val="tx2"/>
                </a:solidFill>
              </a:rPr>
              <a:t>Creating the Great Society</a:t>
            </a:r>
            <a:endParaRPr lang="en-US" sz="4800" b="1" u="sng" dirty="0">
              <a:solidFill>
                <a:schemeClr val="tx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6332" y="3871358"/>
            <a:ext cx="4247668" cy="29866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950" y="4044462"/>
            <a:ext cx="4316522" cy="28135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034535"/>
            <a:ext cx="9144000" cy="5823465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3200" b="1" dirty="0" smtClean="0">
                <a:solidFill>
                  <a:srgbClr val="FF0000"/>
                </a:solidFill>
              </a:rPr>
              <a:t>Medicaid</a:t>
            </a:r>
            <a:r>
              <a:rPr lang="en-US" sz="3200" dirty="0" smtClean="0">
                <a:solidFill>
                  <a:srgbClr val="003300"/>
                </a:solidFill>
              </a:rPr>
              <a:t> </a:t>
            </a:r>
          </a:p>
          <a:p>
            <a:pPr lvl="1">
              <a:lnSpc>
                <a:spcPct val="80000"/>
              </a:lnSpc>
              <a:spcBef>
                <a:spcPct val="50000"/>
              </a:spcBef>
            </a:pPr>
            <a:r>
              <a:rPr lang="en-US" sz="2800" dirty="0" smtClean="0">
                <a:solidFill>
                  <a:schemeClr val="tx1"/>
                </a:solidFill>
              </a:rPr>
              <a:t>Program that provides free health care for poor people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3200" b="1" dirty="0" smtClean="0">
                <a:solidFill>
                  <a:srgbClr val="FF0000"/>
                </a:solidFill>
              </a:rPr>
              <a:t>Medicare</a:t>
            </a:r>
            <a:r>
              <a:rPr lang="en-US" sz="3200" dirty="0" smtClean="0">
                <a:solidFill>
                  <a:srgbClr val="003300"/>
                </a:solidFill>
              </a:rPr>
              <a:t> </a:t>
            </a:r>
          </a:p>
          <a:p>
            <a:pPr lvl="1">
              <a:lnSpc>
                <a:spcPct val="80000"/>
              </a:lnSpc>
              <a:spcBef>
                <a:spcPct val="50000"/>
              </a:spcBef>
            </a:pPr>
            <a:r>
              <a:rPr lang="en-US" sz="2800" dirty="0" smtClean="0">
                <a:solidFill>
                  <a:schemeClr val="tx1"/>
                </a:solidFill>
              </a:rPr>
              <a:t>Health care program for people over age 65</a:t>
            </a:r>
          </a:p>
          <a:p>
            <a:pPr>
              <a:lnSpc>
                <a:spcPct val="80000"/>
              </a:lnSpc>
              <a:spcBef>
                <a:spcPct val="50000"/>
              </a:spcBef>
              <a:spcAft>
                <a:spcPts val="600"/>
              </a:spcAft>
            </a:pPr>
            <a:endParaRPr lang="en-US" sz="28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/>
          <a:lstStyle/>
          <a:p>
            <a:pPr algn="ctr"/>
            <a:r>
              <a:rPr lang="en-US" sz="4800" u="sng" dirty="0" smtClean="0">
                <a:solidFill>
                  <a:srgbClr val="535252"/>
                </a:solidFill>
              </a:rPr>
              <a:t>Creating the Great Society</a:t>
            </a:r>
            <a:endParaRPr lang="en-US" sz="4800" b="1" u="sng" dirty="0">
              <a:solidFill>
                <a:srgbClr val="53525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2074" y="3571526"/>
            <a:ext cx="4719331" cy="32864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17-546-q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2708" name="Rectangle 4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6172200" y="6019800"/>
            <a:ext cx="762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034535"/>
            <a:ext cx="9144000" cy="5823465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spcAft>
                <a:spcPts val="1800"/>
              </a:spcAft>
            </a:pPr>
            <a:r>
              <a:rPr lang="en-US" sz="2800" dirty="0" smtClean="0">
                <a:solidFill>
                  <a:schemeClr val="tx1"/>
                </a:solidFill>
              </a:rPr>
              <a:t>Members of Congress concerned about the rapid pace of reform</a:t>
            </a:r>
          </a:p>
          <a:p>
            <a:pPr>
              <a:lnSpc>
                <a:spcPct val="80000"/>
              </a:lnSpc>
              <a:spcBef>
                <a:spcPct val="50000"/>
              </a:spcBef>
              <a:spcAft>
                <a:spcPts val="1800"/>
              </a:spcAft>
            </a:pPr>
            <a:r>
              <a:rPr lang="en-US" sz="2800" dirty="0" smtClean="0">
                <a:solidFill>
                  <a:schemeClr val="tx1"/>
                </a:solidFill>
              </a:rPr>
              <a:t>Republicans gained seats in both houses of Congress – which slowed down Johnson’s legislative </a:t>
            </a:r>
            <a:r>
              <a:rPr lang="en-US" sz="2800" dirty="0" smtClean="0">
                <a:solidFill>
                  <a:schemeClr val="tx1"/>
                </a:solidFill>
              </a:rPr>
              <a:t>program</a:t>
            </a:r>
          </a:p>
          <a:p>
            <a:pPr>
              <a:lnSpc>
                <a:spcPct val="80000"/>
              </a:lnSpc>
              <a:spcBef>
                <a:spcPct val="50000"/>
              </a:spcBef>
              <a:spcAft>
                <a:spcPts val="1800"/>
              </a:spcAft>
            </a:pPr>
            <a:r>
              <a:rPr lang="en-US" sz="2800" dirty="0" smtClean="0">
                <a:solidFill>
                  <a:schemeClr val="tx1"/>
                </a:solidFill>
              </a:rPr>
              <a:t>Public Broadcasting Act(1967)</a:t>
            </a:r>
            <a:endParaRPr lang="en-US" sz="2800" dirty="0" smtClean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spcBef>
                <a:spcPct val="50000"/>
              </a:spcBef>
              <a:spcAft>
                <a:spcPts val="600"/>
              </a:spcAft>
            </a:pPr>
            <a:endParaRPr lang="en-US" sz="2800" dirty="0" smtClean="0">
              <a:solidFill>
                <a:srgbClr val="003300"/>
              </a:solidFill>
              <a:latin typeface="Verdana" charset="0"/>
            </a:endParaRPr>
          </a:p>
          <a:p>
            <a:pPr>
              <a:lnSpc>
                <a:spcPct val="80000"/>
              </a:lnSpc>
              <a:spcBef>
                <a:spcPct val="50000"/>
              </a:spcBef>
              <a:spcAft>
                <a:spcPts val="600"/>
              </a:spcAft>
            </a:pPr>
            <a:endParaRPr lang="en-US" sz="2800" dirty="0" smtClean="0">
              <a:solidFill>
                <a:srgbClr val="003300"/>
              </a:solidFill>
              <a:latin typeface="Verdana" charset="0"/>
            </a:endParaRPr>
          </a:p>
          <a:p>
            <a:pPr>
              <a:lnSpc>
                <a:spcPct val="80000"/>
              </a:lnSpc>
              <a:spcBef>
                <a:spcPct val="50000"/>
              </a:spcBef>
              <a:spcAft>
                <a:spcPts val="600"/>
              </a:spcAft>
            </a:pPr>
            <a:endParaRPr lang="en-US" sz="28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/>
          <a:lstStyle/>
          <a:p>
            <a:pPr algn="ctr"/>
            <a:r>
              <a:rPr lang="en-US" sz="4800" u="sng" dirty="0" smtClean="0">
                <a:solidFill>
                  <a:srgbClr val="535252"/>
                </a:solidFill>
              </a:rPr>
              <a:t>Decline of the Great Society</a:t>
            </a:r>
            <a:endParaRPr lang="en-US" sz="4800" b="1" u="sng" dirty="0">
              <a:solidFill>
                <a:srgbClr val="53525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528" y="3819460"/>
            <a:ext cx="3853620" cy="30385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0498" y="3819460"/>
            <a:ext cx="3038540" cy="30385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186650"/>
            <a:ext cx="9144000" cy="567135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spcAft>
                <a:spcPts val="600"/>
              </a:spcAft>
            </a:pPr>
            <a:r>
              <a:rPr lang="en-US" sz="2800" dirty="0" smtClean="0">
                <a:solidFill>
                  <a:schemeClr val="tx1"/>
                </a:solidFill>
              </a:rPr>
              <a:t>Wanted to end the war in Vietnam</a:t>
            </a:r>
          </a:p>
          <a:p>
            <a:pPr>
              <a:lnSpc>
                <a:spcPct val="80000"/>
              </a:lnSpc>
              <a:spcBef>
                <a:spcPct val="50000"/>
              </a:spcBef>
              <a:spcAft>
                <a:spcPts val="600"/>
              </a:spcAft>
            </a:pPr>
            <a:r>
              <a:rPr lang="en-US" sz="2800" dirty="0" smtClean="0">
                <a:solidFill>
                  <a:schemeClr val="tx1"/>
                </a:solidFill>
              </a:rPr>
              <a:t>Continued to improve relations with the Soviet Union</a:t>
            </a:r>
          </a:p>
          <a:p>
            <a:pPr>
              <a:lnSpc>
                <a:spcPct val="80000"/>
              </a:lnSpc>
              <a:spcBef>
                <a:spcPct val="50000"/>
              </a:spcBef>
              <a:spcAft>
                <a:spcPts val="600"/>
              </a:spcAft>
            </a:pPr>
            <a:r>
              <a:rPr lang="en-US" sz="2800" dirty="0" smtClean="0">
                <a:solidFill>
                  <a:srgbClr val="FF0000"/>
                </a:solidFill>
              </a:rPr>
              <a:t>Johnson Doctrine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Policy dictating that if revolutions in Latin America involved communism, the U.S. would intervene</a:t>
            </a:r>
          </a:p>
          <a:p>
            <a:pPr>
              <a:spcBef>
                <a:spcPct val="50000"/>
              </a:spcBef>
              <a:buFontTx/>
              <a:buChar char="•"/>
            </a:pPr>
            <a:endParaRPr lang="en-US" sz="2800" dirty="0" smtClean="0">
              <a:solidFill>
                <a:srgbClr val="003300"/>
              </a:solidFill>
            </a:endParaRPr>
          </a:p>
          <a:p>
            <a:pPr>
              <a:lnSpc>
                <a:spcPct val="80000"/>
              </a:lnSpc>
              <a:spcBef>
                <a:spcPct val="50000"/>
              </a:spcBef>
              <a:spcAft>
                <a:spcPts val="600"/>
              </a:spcAft>
            </a:pPr>
            <a:endParaRPr lang="en-US" sz="28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/>
          <a:lstStyle/>
          <a:p>
            <a:pPr algn="ctr"/>
            <a:r>
              <a:rPr lang="en-US" sz="4800" u="sng" dirty="0" smtClean="0">
                <a:solidFill>
                  <a:schemeClr val="tx2"/>
                </a:solidFill>
              </a:rPr>
              <a:t>Johnson’s Foreign Policy</a:t>
            </a:r>
            <a:endParaRPr lang="en-US" sz="4800" b="1" u="sng" dirty="0">
              <a:solidFill>
                <a:schemeClr val="tx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953" y="4391012"/>
            <a:ext cx="3575344" cy="24669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3631" y="4409199"/>
            <a:ext cx="3682402" cy="24488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17-552-v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1683" name="Rectangle 3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6934200" y="6019800"/>
            <a:ext cx="609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6934200" y="6019800"/>
            <a:ext cx="609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0659" name="Rectangle 3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6172200" y="6019800"/>
            <a:ext cx="762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0660" name="Text Box 4"/>
          <p:cNvSpPr txBox="1">
            <a:spLocks noChangeArrowheads="1"/>
          </p:cNvSpPr>
          <p:nvPr/>
        </p:nvSpPr>
        <p:spPr bwMode="auto">
          <a:xfrm>
            <a:off x="2505075" y="5638800"/>
            <a:ext cx="41068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rgbClr val="FFFF99"/>
                </a:solidFill>
                <a:latin typeface="Verdana" charset="0"/>
              </a:rPr>
              <a:t>Click on the window to start video</a:t>
            </a:r>
            <a:endParaRPr lang="en-US"/>
          </a:p>
        </p:txBody>
      </p:sp>
      <p:pic>
        <p:nvPicPr>
          <p:cNvPr id="70662" name="Picture 6" descr="/Users/matthewhische/Desktop/Holt PP (MAC) - US II/Ch27/husnfgfd_video.mo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540000" y="1371600"/>
            <a:ext cx="4064000" cy="304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06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06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66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066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31863"/>
            <a:ext cx="9144000" cy="592613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tx1"/>
                </a:solidFill>
              </a:rPr>
              <a:t>Focused on change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tx1"/>
                </a:solidFill>
              </a:rPr>
              <a:t>Strong anti-Communist tone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003300"/>
                </a:solidFill>
                <a:latin typeface="Verdana" charset="0"/>
                <a:hlinkClick r:id="rId2"/>
              </a:rPr>
              <a:t>*</a:t>
            </a:r>
            <a:endParaRPr lang="en-US" sz="2800" dirty="0" smtClean="0">
              <a:solidFill>
                <a:srgbClr val="003300"/>
              </a:solidFill>
              <a:latin typeface="Verdana" charset="0"/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/>
          <a:lstStyle/>
          <a:p>
            <a:pPr algn="ctr"/>
            <a:r>
              <a:rPr lang="en-US" sz="5200" u="sng" dirty="0" smtClean="0">
                <a:solidFill>
                  <a:srgbClr val="535252"/>
                </a:solidFill>
              </a:rPr>
              <a:t>Kennedy Takes Office</a:t>
            </a:r>
            <a:endParaRPr lang="en-US" sz="5200" b="1" u="sng" dirty="0">
              <a:solidFill>
                <a:srgbClr val="53525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5547" y="2809064"/>
            <a:ext cx="4386347" cy="40489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31863"/>
            <a:ext cx="9144000" cy="592613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tx1"/>
                </a:solidFill>
              </a:rPr>
              <a:t>JFK surrounded himself with some of the “best and the brightest” as his advisors</a:t>
            </a:r>
          </a:p>
          <a:p>
            <a:pPr lvl="1">
              <a:lnSpc>
                <a:spcPct val="150000"/>
              </a:lnSpc>
            </a:pPr>
            <a:r>
              <a:rPr lang="en-US" sz="2800" dirty="0" smtClean="0">
                <a:solidFill>
                  <a:schemeClr val="tx1"/>
                </a:solidFill>
              </a:rPr>
              <a:t>Robert “Bobby” Kennedy</a:t>
            </a:r>
          </a:p>
          <a:p>
            <a:pPr lvl="1">
              <a:lnSpc>
                <a:spcPct val="150000"/>
              </a:lnSpc>
            </a:pPr>
            <a:r>
              <a:rPr lang="en-US" sz="2800" dirty="0" smtClean="0">
                <a:solidFill>
                  <a:schemeClr val="tx1"/>
                </a:solidFill>
              </a:rPr>
              <a:t>Robert McNamara</a:t>
            </a: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rgbClr val="003300"/>
              </a:solidFill>
              <a:latin typeface="Verdana" charset="0"/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/>
          <a:lstStyle/>
          <a:p>
            <a:pPr algn="ctr"/>
            <a:r>
              <a:rPr lang="en-US" sz="5200" u="sng" dirty="0" smtClean="0">
                <a:solidFill>
                  <a:schemeClr val="tx2"/>
                </a:solidFill>
              </a:rPr>
              <a:t>Kennedy Takes Office</a:t>
            </a:r>
            <a:endParaRPr lang="en-US" sz="5200" b="1" u="sng" dirty="0">
              <a:solidFill>
                <a:schemeClr val="tx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4078" y="3877404"/>
            <a:ext cx="5419264" cy="29805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31863"/>
            <a:ext cx="9144000" cy="592613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000" dirty="0" smtClean="0">
                <a:solidFill>
                  <a:schemeClr val="tx1"/>
                </a:solidFill>
              </a:rPr>
              <a:t>1959 – </a:t>
            </a:r>
            <a:r>
              <a:rPr lang="en-US" sz="3000" b="1" dirty="0" smtClean="0">
                <a:solidFill>
                  <a:srgbClr val="FF0000"/>
                </a:solidFill>
              </a:rPr>
              <a:t>Fidel Castro </a:t>
            </a:r>
            <a:r>
              <a:rPr lang="en-US" sz="3000" dirty="0" smtClean="0">
                <a:solidFill>
                  <a:schemeClr val="tx1"/>
                </a:solidFill>
              </a:rPr>
              <a:t>overthrows Cuba’s dictator</a:t>
            </a:r>
          </a:p>
          <a:p>
            <a:pPr lvl="1">
              <a:lnSpc>
                <a:spcPct val="150000"/>
              </a:lnSpc>
            </a:pPr>
            <a:r>
              <a:rPr lang="en-US" sz="2800" dirty="0" smtClean="0">
                <a:solidFill>
                  <a:schemeClr val="tx1"/>
                </a:solidFill>
              </a:rPr>
              <a:t>Establishes a Communist government</a:t>
            </a:r>
          </a:p>
          <a:p>
            <a:pPr>
              <a:lnSpc>
                <a:spcPct val="150000"/>
              </a:lnSpc>
            </a:pPr>
            <a:r>
              <a:rPr lang="en-US" sz="3000" dirty="0" smtClean="0">
                <a:solidFill>
                  <a:schemeClr val="tx1"/>
                </a:solidFill>
              </a:rPr>
              <a:t>U.S. worried – only 90 miles away from U.S.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/>
          <a:lstStyle/>
          <a:p>
            <a:pPr algn="ctr"/>
            <a:r>
              <a:rPr lang="en-US" u="sng" dirty="0" smtClean="0">
                <a:solidFill>
                  <a:schemeClr val="tx2"/>
                </a:solidFill>
              </a:rPr>
              <a:t>B</a:t>
            </a:r>
            <a:r>
              <a:rPr lang="en-US" b="1" u="sng" dirty="0" smtClean="0">
                <a:solidFill>
                  <a:schemeClr val="tx2"/>
                </a:solidFill>
              </a:rPr>
              <a:t>ay of Pigs Invasion </a:t>
            </a:r>
            <a:endParaRPr lang="en-US" b="1" u="sng" dirty="0">
              <a:solidFill>
                <a:schemeClr val="tx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891" y="3752160"/>
            <a:ext cx="3105840" cy="31058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2438" y="4147992"/>
            <a:ext cx="3459005" cy="27100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31863"/>
            <a:ext cx="9144000" cy="592613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000" b="1" dirty="0" smtClean="0">
                <a:solidFill>
                  <a:srgbClr val="FF0000"/>
                </a:solidFill>
              </a:rPr>
              <a:t>Bay of Pigs invasion</a:t>
            </a:r>
          </a:p>
          <a:p>
            <a:pPr lvl="1">
              <a:lnSpc>
                <a:spcPct val="150000"/>
              </a:lnSpc>
            </a:pPr>
            <a:r>
              <a:rPr lang="en-US" sz="2800" dirty="0" smtClean="0">
                <a:solidFill>
                  <a:schemeClr val="tx1"/>
                </a:solidFill>
              </a:rPr>
              <a:t>U.S. wanted to overthrow Castro</a:t>
            </a:r>
          </a:p>
          <a:p>
            <a:pPr lvl="1">
              <a:lnSpc>
                <a:spcPct val="150000"/>
              </a:lnSpc>
            </a:pPr>
            <a:r>
              <a:rPr lang="en-US" sz="2800" dirty="0" smtClean="0">
                <a:solidFill>
                  <a:schemeClr val="tx1"/>
                </a:solidFill>
              </a:rPr>
              <a:t>Secretly trained an invasion force of Cubans</a:t>
            </a:r>
          </a:p>
          <a:p>
            <a:pPr lvl="2">
              <a:lnSpc>
                <a:spcPct val="150000"/>
              </a:lnSpc>
            </a:pPr>
            <a:r>
              <a:rPr lang="en-US" sz="2600" dirty="0" smtClean="0">
                <a:solidFill>
                  <a:schemeClr val="tx1"/>
                </a:solidFill>
              </a:rPr>
              <a:t>Hoped would start a massive Cuban uprising</a:t>
            </a:r>
          </a:p>
          <a:p>
            <a:pPr lvl="1">
              <a:lnSpc>
                <a:spcPct val="150000"/>
              </a:lnSpc>
            </a:pPr>
            <a:r>
              <a:rPr lang="en-US" sz="2800" dirty="0" smtClean="0">
                <a:solidFill>
                  <a:schemeClr val="tx1"/>
                </a:solidFill>
              </a:rPr>
              <a:t>Quickly defeated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/>
          <a:lstStyle/>
          <a:p>
            <a:pPr algn="ctr"/>
            <a:r>
              <a:rPr lang="en-US" b="1" u="sng" dirty="0" smtClean="0">
                <a:solidFill>
                  <a:srgbClr val="535252"/>
                </a:solidFill>
              </a:rPr>
              <a:t>Bay of Pigs Invasion</a:t>
            </a:r>
            <a:endParaRPr lang="en-US" b="1" u="sng" dirty="0">
              <a:solidFill>
                <a:srgbClr val="53525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3131" y="4126143"/>
            <a:ext cx="3859290" cy="27318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31863"/>
            <a:ext cx="9144000" cy="5926137"/>
          </a:xfrm>
        </p:spPr>
        <p:txBody>
          <a:bodyPr>
            <a:normAutofit/>
          </a:bodyPr>
          <a:lstStyle/>
          <a:p>
            <a:pPr marL="228600" indent="-228600">
              <a:lnSpc>
                <a:spcPct val="80000"/>
              </a:lnSpc>
              <a:spcBef>
                <a:spcPct val="50000"/>
              </a:spcBef>
              <a:spcAft>
                <a:spcPts val="1800"/>
              </a:spcAft>
            </a:pPr>
            <a:r>
              <a:rPr lang="en-US" sz="2800" dirty="0" smtClean="0">
                <a:solidFill>
                  <a:srgbClr val="000000"/>
                </a:solidFill>
              </a:rPr>
              <a:t>U.S.S.R. demanded that the U.S. recognize East Germany as an independent Communist nation</a:t>
            </a:r>
          </a:p>
          <a:p>
            <a:pPr marL="228600" indent="-228600">
              <a:lnSpc>
                <a:spcPct val="80000"/>
              </a:lnSpc>
              <a:spcBef>
                <a:spcPct val="50000"/>
              </a:spcBef>
              <a:spcAft>
                <a:spcPts val="1800"/>
              </a:spcAft>
            </a:pPr>
            <a:r>
              <a:rPr lang="en-US" sz="2800" dirty="0" smtClean="0">
                <a:solidFill>
                  <a:srgbClr val="000000"/>
                </a:solidFill>
              </a:rPr>
              <a:t>Many East Germans fled to West Germany</a:t>
            </a:r>
          </a:p>
          <a:p>
            <a:pPr marL="228600" indent="-228600">
              <a:lnSpc>
                <a:spcPct val="80000"/>
              </a:lnSpc>
              <a:spcBef>
                <a:spcPct val="50000"/>
              </a:spcBef>
              <a:spcAft>
                <a:spcPts val="1800"/>
              </a:spcAft>
            </a:pPr>
            <a:r>
              <a:rPr lang="en-US" sz="2800" dirty="0" smtClean="0">
                <a:solidFill>
                  <a:srgbClr val="000000"/>
                </a:solidFill>
              </a:rPr>
              <a:t>Kennedy sent troops into West Germany and waited for Khrushchev’s next move</a:t>
            </a: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rgbClr val="003300"/>
              </a:solidFill>
              <a:latin typeface="Verdana" charset="0"/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/>
          <a:lstStyle/>
          <a:p>
            <a:pPr algn="ctr"/>
            <a:r>
              <a:rPr lang="en-US" sz="5200" b="1" u="sng" dirty="0" smtClean="0">
                <a:solidFill>
                  <a:srgbClr val="535252"/>
                </a:solidFill>
              </a:rPr>
              <a:t>The Berlin Crisis</a:t>
            </a:r>
            <a:endParaRPr lang="en-US" sz="5200" b="1" u="sng" dirty="0">
              <a:solidFill>
                <a:srgbClr val="53525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3657" y="3946066"/>
            <a:ext cx="3746122" cy="29119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udio">
  <a:themeElements>
    <a:clrScheme name="Studio">
      <a:dk1>
        <a:sysClr val="windowText" lastClr="000000"/>
      </a:dk1>
      <a:lt1>
        <a:sysClr val="window" lastClr="FFFFFF"/>
      </a:lt1>
      <a:dk2>
        <a:srgbClr val="535252"/>
      </a:dk2>
      <a:lt2>
        <a:srgbClr val="AAB5C2"/>
      </a:lt2>
      <a:accent1>
        <a:srgbClr val="F7901E"/>
      </a:accent1>
      <a:accent2>
        <a:srgbClr val="FEC60B"/>
      </a:accent2>
      <a:accent3>
        <a:srgbClr val="9FE62F"/>
      </a:accent3>
      <a:accent4>
        <a:srgbClr val="4EA5D1"/>
      </a:accent4>
      <a:accent5>
        <a:srgbClr val="1C4596"/>
      </a:accent5>
      <a:accent6>
        <a:srgbClr val="542D90"/>
      </a:accent6>
      <a:hlink>
        <a:srgbClr val="ED2024"/>
      </a:hlink>
      <a:folHlink>
        <a:srgbClr val="BD912D"/>
      </a:folHlink>
    </a:clrScheme>
    <a:fontScheme name="Studio">
      <a:majorFont>
        <a:latin typeface="Corbel"/>
        <a:ea typeface=""/>
        <a:cs typeface=""/>
        <a:font script="Jpan" typeface="ＭＳ Ｐゴシック"/>
      </a:majorFont>
      <a:minorFont>
        <a:latin typeface="Corbel"/>
        <a:ea typeface=""/>
        <a:cs typeface=""/>
        <a:font script="Jpan" typeface="ＭＳ Ｐゴシック"/>
      </a:minorFont>
    </a:fontScheme>
    <a:fmtScheme name="Studio">
      <a:fillStyleLst>
        <a:solidFill>
          <a:schemeClr val="phClr"/>
        </a:solidFill>
        <a:gradFill rotWithShape="1">
          <a:gsLst>
            <a:gs pos="38000">
              <a:schemeClr val="phClr">
                <a:tint val="100000"/>
                <a:satMod val="100000"/>
              </a:schemeClr>
            </a:gs>
            <a:gs pos="100000">
              <a:schemeClr val="phClr">
                <a:tint val="100000"/>
                <a:shade val="50000"/>
                <a:hueMod val="100000"/>
                <a:satMod val="100000"/>
                <a:lumMod val="10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100000"/>
                <a:shade val="100000"/>
                <a:satMod val="100000"/>
              </a:schemeClr>
            </a:gs>
            <a:gs pos="60000">
              <a:schemeClr val="phClr">
                <a:tint val="100000"/>
                <a:shade val="60000"/>
                <a:alpha val="100000"/>
                <a:satMod val="100000"/>
                <a:lumMod val="100000"/>
              </a:schemeClr>
            </a:gs>
            <a:gs pos="100000">
              <a:schemeClr val="phClr">
                <a:shade val="20000"/>
                <a:satMod val="100000"/>
                <a:lumMod val="100000"/>
              </a:schemeClr>
            </a:gs>
          </a:gsLst>
          <a:lin ang="5400000" scaled="0"/>
        </a:gradFill>
      </a:fillStyleLst>
      <a:lnStyleLst>
        <a:ln w="2857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7625" cap="flat" cmpd="sng" algn="ctr">
          <a:solidFill>
            <a:schemeClr val="phClr"/>
          </a:solidFill>
          <a:prstDash val="solid"/>
        </a:ln>
        <a:ln w="476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01600" stA="26000" endPos="20000" dist="12700" dir="5400000" sy="-100000" rotWithShape="0"/>
          </a:effectLst>
        </a:effectStyle>
        <a:effectStyle>
          <a:effectLst>
            <a:outerShdw blurRad="444500" dist="317500" dir="5400000" sx="90000" sy="-25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chilly" dir="t"/>
          </a:scene3d>
          <a:sp3d contourW="12700" prstMaterial="softEdge">
            <a:bevelT w="63500" h="2540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30000">
              <a:schemeClr val="phClr">
                <a:tint val="10000"/>
                <a:alpha val="80000"/>
                <a:satMod val="300000"/>
              </a:schemeClr>
            </a:gs>
            <a:gs pos="100000">
              <a:schemeClr val="phClr">
                <a:tint val="80000"/>
                <a:shade val="100000"/>
                <a:alpha val="100000"/>
                <a:satMod val="200000"/>
              </a:schemeClr>
            </a:gs>
          </a:gsLst>
          <a:lin ang="5400000" scaled="1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Studio.thmx</Template>
  <TotalTime>22182</TotalTime>
  <Words>1034</Words>
  <Application>Microsoft Office PowerPoint</Application>
  <PresentationFormat>On-screen Show (4:3)</PresentationFormat>
  <Paragraphs>177</Paragraphs>
  <Slides>49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Studio</vt:lpstr>
      <vt:lpstr>The New Frontier and the Great Society: Kennedy and the Cold War</vt:lpstr>
      <vt:lpstr>Main Idea</vt:lpstr>
      <vt:lpstr>Kennedy’s Election</vt:lpstr>
      <vt:lpstr>Kennedy’s Election</vt:lpstr>
      <vt:lpstr>Kennedy Takes Office</vt:lpstr>
      <vt:lpstr>Kennedy Takes Office</vt:lpstr>
      <vt:lpstr>Bay of Pigs Invasion </vt:lpstr>
      <vt:lpstr>Bay of Pigs Invasion</vt:lpstr>
      <vt:lpstr>The Berlin Crisis</vt:lpstr>
      <vt:lpstr>The Berlin Crisis</vt:lpstr>
      <vt:lpstr>PowerPoint Presentation</vt:lpstr>
      <vt:lpstr>The Cuban Missile Crisis</vt:lpstr>
      <vt:lpstr>The Cuban Missile Crisis</vt:lpstr>
      <vt:lpstr>PowerPoint Presentation</vt:lpstr>
      <vt:lpstr>PowerPoint Presentation</vt:lpstr>
      <vt:lpstr>The Cuban Missile Crisis</vt:lpstr>
      <vt:lpstr>PowerPoint Presentation</vt:lpstr>
      <vt:lpstr>The Cuban Missile Crisis</vt:lpstr>
      <vt:lpstr>Kennedy’s Foreign Policy</vt:lpstr>
      <vt:lpstr>Kennedy’s Foreign Policy</vt:lpstr>
      <vt:lpstr>Kennedy’s Foreign Policy</vt:lpstr>
      <vt:lpstr>Kennedy’s Foreign Policy</vt:lpstr>
      <vt:lpstr>Chapter Questions</vt:lpstr>
      <vt:lpstr>The New Frontier and the Great Society: Kennedy’s Thousand Days</vt:lpstr>
      <vt:lpstr>Main Idea</vt:lpstr>
      <vt:lpstr>Kennedy’s New Frontier</vt:lpstr>
      <vt:lpstr>Kennedy’s New Frontier</vt:lpstr>
      <vt:lpstr>Kennedy’s New Frontier</vt:lpstr>
      <vt:lpstr>The Supreme Court in the 60s</vt:lpstr>
      <vt:lpstr>The Warren Court</vt:lpstr>
      <vt:lpstr>Kennedy’s Assassination</vt:lpstr>
      <vt:lpstr>The Warren Commission </vt:lpstr>
      <vt:lpstr>The Kennedy Legacy </vt:lpstr>
      <vt:lpstr>Chapter Questions</vt:lpstr>
      <vt:lpstr>The New Frontier and the Great Society: The Great Society</vt:lpstr>
      <vt:lpstr>Main Idea</vt:lpstr>
      <vt:lpstr>Lyndon Johnson</vt:lpstr>
      <vt:lpstr>The Beginning of Johnson’s Presidency</vt:lpstr>
      <vt:lpstr>Enacting JFK’s Agenda</vt:lpstr>
      <vt:lpstr>Enacting JFK’s Programs</vt:lpstr>
      <vt:lpstr>Enacting JFK’s Programs</vt:lpstr>
      <vt:lpstr>The Great Society</vt:lpstr>
      <vt:lpstr>Creating the Great Society</vt:lpstr>
      <vt:lpstr>Creating the Great Society</vt:lpstr>
      <vt:lpstr>PowerPoint Presentation</vt:lpstr>
      <vt:lpstr>Decline of the Great Society</vt:lpstr>
      <vt:lpstr>Johnson’s Foreign Policy</vt:lpstr>
      <vt:lpstr>PowerPoint Presentation</vt:lpstr>
      <vt:lpstr>PowerPoint Presentation</vt:lpstr>
    </vt:vector>
  </TitlesOfParts>
  <Company>Bloomsburg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Ancient Near East</dc:title>
  <dc:creator>Matthew Hische</dc:creator>
  <cp:lastModifiedBy>NBHS Teacher</cp:lastModifiedBy>
  <cp:revision>472</cp:revision>
  <cp:lastPrinted>2013-11-21T00:45:47Z</cp:lastPrinted>
  <dcterms:created xsi:type="dcterms:W3CDTF">2014-04-30T00:17:07Z</dcterms:created>
  <dcterms:modified xsi:type="dcterms:W3CDTF">2016-04-29T18:32:46Z</dcterms:modified>
</cp:coreProperties>
</file>