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2" r:id="rId4"/>
    <p:sldId id="258" r:id="rId5"/>
    <p:sldId id="260" r:id="rId6"/>
    <p:sldId id="261" r:id="rId7"/>
    <p:sldId id="262" r:id="rId8"/>
    <p:sldId id="283" r:id="rId9"/>
    <p:sldId id="263" r:id="rId10"/>
    <p:sldId id="264" r:id="rId11"/>
    <p:sldId id="265" r:id="rId12"/>
    <p:sldId id="266" r:id="rId13"/>
    <p:sldId id="267" r:id="rId14"/>
    <p:sldId id="268" r:id="rId15"/>
    <p:sldId id="269" r:id="rId16"/>
    <p:sldId id="270" r:id="rId17"/>
    <p:sldId id="271" r:id="rId18"/>
    <p:sldId id="280" r:id="rId19"/>
    <p:sldId id="272" r:id="rId20"/>
    <p:sldId id="281" r:id="rId21"/>
    <p:sldId id="273" r:id="rId22"/>
    <p:sldId id="274" r:id="rId23"/>
    <p:sldId id="275" r:id="rId24"/>
    <p:sldId id="276" r:id="rId25"/>
    <p:sldId id="278" r:id="rId26"/>
    <p:sldId id="279"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5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461EB8F-5481-9244-B7AD-C9B14C8F649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1EB8F-5481-9244-B7AD-C9B14C8F6491}"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0A99-03E6-694F-90E4-0588C033BA04}"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61EB8F-5481-9244-B7AD-C9B14C8F649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61EB8F-5481-9244-B7AD-C9B14C8F649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61EB8F-5481-9244-B7AD-C9B14C8F649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461EB8F-5481-9244-B7AD-C9B14C8F649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0A99-03E6-694F-90E4-0588C033BA04}"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61EB8F-5481-9244-B7AD-C9B14C8F649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461EB8F-5481-9244-B7AD-C9B14C8F6491}"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461EB8F-5481-9244-B7AD-C9B14C8F6491}"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61EB8F-5481-9244-B7AD-C9B14C8F6491}"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1EB8F-5481-9244-B7AD-C9B14C8F6491}"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1EB8F-5481-9244-B7AD-C9B14C8F6491}"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0A99-03E6-694F-90E4-0588C033BA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461EB8F-5481-9244-B7AD-C9B14C8F6491}" type="datetimeFigureOut">
              <a:rPr lang="en-US" smtClean="0"/>
              <a:t>5/3/2017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2F20A99-03E6-694F-90E4-0588C033BA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c3.gov/default.aspx" TargetMode="External"/><Relationship Id="rId2" Type="http://schemas.openxmlformats.org/officeDocument/2006/relationships/hyperlink" Target="http://www.fbi.gov/scams-safety/frau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z9vfcCmh7Qk&amp;feature=youtu.b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MW5aDmQLqV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umer.ftc.gov/media/video-0023-what-identity-theft" TargetMode="External"/><Relationship Id="rId2" Type="http://schemas.openxmlformats.org/officeDocument/2006/relationships/hyperlink" Target="http://www.cnbc.com/id/10139393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Literacy </a:t>
            </a:r>
            <a:endParaRPr lang="en-US" dirty="0"/>
          </a:p>
        </p:txBody>
      </p:sp>
      <p:sp>
        <p:nvSpPr>
          <p:cNvPr id="3" name="Subtitle 2"/>
          <p:cNvSpPr>
            <a:spLocks noGrp="1"/>
          </p:cNvSpPr>
          <p:nvPr>
            <p:ph type="subTitle" idx="1"/>
          </p:nvPr>
        </p:nvSpPr>
        <p:spPr/>
        <p:txBody>
          <a:bodyPr/>
          <a:lstStyle/>
          <a:p>
            <a:r>
              <a:rPr lang="en-US" dirty="0" smtClean="0"/>
              <a:t>Part 2</a:t>
            </a:r>
          </a:p>
          <a:p>
            <a:endParaRPr lang="en-US" dirty="0"/>
          </a:p>
        </p:txBody>
      </p:sp>
    </p:spTree>
    <p:extLst>
      <p:ext uri="{BB962C8B-B14F-4D97-AF65-F5344CB8AC3E}">
        <p14:creationId xmlns:p14="http://schemas.microsoft.com/office/powerpoint/2010/main" val="171579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9639"/>
            <a:ext cx="8042276" cy="1336956"/>
          </a:xfrm>
        </p:spPr>
        <p:txBody>
          <a:bodyPr/>
          <a:lstStyle/>
          <a:p>
            <a:r>
              <a:rPr lang="en-US" dirty="0" smtClean="0"/>
              <a:t>Methods Used </a:t>
            </a:r>
            <a:endParaRPr lang="en-US" dirty="0"/>
          </a:p>
        </p:txBody>
      </p:sp>
      <p:sp>
        <p:nvSpPr>
          <p:cNvPr id="3" name="Content Placeholder 2"/>
          <p:cNvSpPr>
            <a:spLocks noGrp="1"/>
          </p:cNvSpPr>
          <p:nvPr>
            <p:ph idx="1"/>
          </p:nvPr>
        </p:nvSpPr>
        <p:spPr>
          <a:xfrm>
            <a:off x="549275" y="1129130"/>
            <a:ext cx="8042276" cy="5066817"/>
          </a:xfrm>
        </p:spPr>
        <p:txBody>
          <a:bodyPr>
            <a:normAutofit fontScale="77500" lnSpcReduction="20000"/>
          </a:bodyPr>
          <a:lstStyle/>
          <a:p>
            <a:r>
              <a:rPr lang="en-US" sz="2900" b="1" dirty="0" smtClean="0"/>
              <a:t>Dumpster </a:t>
            </a:r>
            <a:r>
              <a:rPr lang="en-US" sz="2900" b="1" dirty="0"/>
              <a:t>Diving. </a:t>
            </a:r>
            <a:r>
              <a:rPr lang="en-US" sz="2900" dirty="0"/>
              <a:t>They simply rummage through your trash looking for bills or other paper with your personal information on it. </a:t>
            </a:r>
            <a:endParaRPr lang="en-US" sz="2900" dirty="0" smtClean="0"/>
          </a:p>
          <a:p>
            <a:r>
              <a:rPr lang="en-US" sz="2900" b="1" dirty="0" smtClean="0"/>
              <a:t>Skimming</a:t>
            </a:r>
            <a:r>
              <a:rPr lang="en-US" sz="2900" b="1" dirty="0"/>
              <a:t>. </a:t>
            </a:r>
            <a:r>
              <a:rPr lang="en-US" sz="2900" dirty="0"/>
              <a:t>They steal credit card or debit card numbers with a special device when processing your card. </a:t>
            </a:r>
            <a:endParaRPr lang="en-US" sz="2900" dirty="0" smtClean="0"/>
          </a:p>
          <a:p>
            <a:r>
              <a:rPr lang="en-US" sz="2900" b="1" dirty="0" smtClean="0"/>
              <a:t>Phishing</a:t>
            </a:r>
            <a:r>
              <a:rPr lang="en-US" sz="2900" b="1" dirty="0"/>
              <a:t>. </a:t>
            </a:r>
            <a:r>
              <a:rPr lang="en-US" sz="2900" dirty="0"/>
              <a:t>They pretend to be banks, the IRS or some other organization and send you an email or a letter (or even make a phone call) asking for personal information. </a:t>
            </a:r>
          </a:p>
          <a:p>
            <a:r>
              <a:rPr lang="en-US" sz="2900" b="1" dirty="0" smtClean="0"/>
              <a:t>Changing </a:t>
            </a:r>
            <a:r>
              <a:rPr lang="en-US" sz="2900" b="1" dirty="0"/>
              <a:t>Your Address. </a:t>
            </a:r>
            <a:r>
              <a:rPr lang="en-US" sz="2900" dirty="0"/>
              <a:t>They complete a change of address card, creating a new address for you so they can receive your billing statements. Once they have the statements, they can access your account. </a:t>
            </a:r>
            <a:endParaRPr lang="en-US" sz="2900" dirty="0" smtClean="0"/>
          </a:p>
          <a:p>
            <a:endParaRPr lang="en-US" dirty="0"/>
          </a:p>
        </p:txBody>
      </p:sp>
      <p:pic>
        <p:nvPicPr>
          <p:cNvPr id="3074" name="Picture 2" descr="Image result for dumpster d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527" y="4921723"/>
            <a:ext cx="2915805" cy="193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tea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27" y="107576"/>
            <a:ext cx="1745673" cy="19065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Methods Used</a:t>
            </a:r>
            <a:endParaRPr lang="en-US" dirty="0"/>
          </a:p>
        </p:txBody>
      </p:sp>
      <p:sp>
        <p:nvSpPr>
          <p:cNvPr id="3" name="Content Placeholder 2"/>
          <p:cNvSpPr>
            <a:spLocks noGrp="1"/>
          </p:cNvSpPr>
          <p:nvPr>
            <p:ph idx="1"/>
          </p:nvPr>
        </p:nvSpPr>
        <p:spPr>
          <a:xfrm>
            <a:off x="549275" y="1891155"/>
            <a:ext cx="8042276" cy="4808867"/>
          </a:xfrm>
        </p:spPr>
        <p:txBody>
          <a:bodyPr>
            <a:normAutofit fontScale="92500" lnSpcReduction="20000"/>
          </a:bodyPr>
          <a:lstStyle/>
          <a:p>
            <a:r>
              <a:rPr lang="en-US" b="1" dirty="0" smtClean="0"/>
              <a:t>Stealing</a:t>
            </a:r>
            <a:r>
              <a:rPr lang="en-US" dirty="0"/>
              <a:t>. They steal billfolds, purses, and even mail in your mailbox (bank statements, credit card statements, preapproved credit offers, new checks, or tax information </a:t>
            </a:r>
            <a:r>
              <a:rPr lang="en-US" dirty="0" smtClean="0"/>
              <a:t>—anything </a:t>
            </a:r>
            <a:r>
              <a:rPr lang="en-US" dirty="0"/>
              <a:t>with your personal information). They may also take personnel records or bribe employees, who have access, to give them your information. </a:t>
            </a:r>
            <a:endParaRPr lang="en-US" dirty="0" smtClean="0"/>
          </a:p>
          <a:p>
            <a:r>
              <a:rPr lang="en-US" b="1" dirty="0" smtClean="0"/>
              <a:t>Pretexting</a:t>
            </a:r>
            <a:r>
              <a:rPr lang="en-US" b="1" dirty="0"/>
              <a:t>. </a:t>
            </a:r>
            <a:r>
              <a:rPr lang="en-US" dirty="0"/>
              <a:t>They use false information to get your personal information from financial institutions, telephone companies, and other sources. They pretend to be you to get the information; then they either use it against you or sell it someone else to use. </a:t>
            </a:r>
            <a:endParaRPr lang="en-US" dirty="0" smtClean="0"/>
          </a:p>
          <a:p>
            <a:r>
              <a:rPr lang="en-US" b="1" dirty="0" smtClean="0"/>
              <a:t>Hacking</a:t>
            </a:r>
            <a:r>
              <a:rPr lang="en-US" b="1" dirty="0"/>
              <a:t>. </a:t>
            </a:r>
            <a:r>
              <a:rPr lang="en-US" dirty="0"/>
              <a:t>They may hack into your computer or another computer system, including schools, credit card companies, and other places maintaining personal information. </a:t>
            </a:r>
          </a:p>
          <a:p>
            <a:endParaRPr lang="en-US" dirty="0"/>
          </a:p>
        </p:txBody>
      </p:sp>
    </p:spTree>
    <p:extLst>
      <p:ext uri="{BB962C8B-B14F-4D97-AF65-F5344CB8AC3E}">
        <p14:creationId xmlns:p14="http://schemas.microsoft.com/office/powerpoint/2010/main" val="1102078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5059"/>
            <a:ext cx="8042276" cy="1336956"/>
          </a:xfrm>
        </p:spPr>
        <p:txBody>
          <a:bodyPr/>
          <a:lstStyle/>
          <a:p>
            <a:r>
              <a:rPr lang="en-US" dirty="0" smtClean="0"/>
              <a:t>Telemarketer Fraud</a:t>
            </a:r>
            <a:endParaRPr lang="en-US" dirty="0"/>
          </a:p>
        </p:txBody>
      </p:sp>
      <p:sp>
        <p:nvSpPr>
          <p:cNvPr id="3" name="Content Placeholder 2"/>
          <p:cNvSpPr>
            <a:spLocks noGrp="1"/>
          </p:cNvSpPr>
          <p:nvPr>
            <p:ph idx="1"/>
          </p:nvPr>
        </p:nvSpPr>
        <p:spPr>
          <a:xfrm>
            <a:off x="549275" y="852030"/>
            <a:ext cx="8042276" cy="4729497"/>
          </a:xfrm>
        </p:spPr>
        <p:txBody>
          <a:bodyPr>
            <a:normAutofit lnSpcReduction="10000"/>
          </a:bodyPr>
          <a:lstStyle/>
          <a:p>
            <a:r>
              <a:rPr lang="en-US" dirty="0" smtClean="0"/>
              <a:t>Phone con artists frequently know information about the person they are calling.</a:t>
            </a:r>
          </a:p>
          <a:p>
            <a:r>
              <a:rPr lang="en-US" dirty="0" smtClean="0"/>
              <a:t>Sales pitches from unknown callers should always be researched before investing.</a:t>
            </a:r>
          </a:p>
          <a:p>
            <a:r>
              <a:rPr lang="en-US" dirty="0" smtClean="0"/>
              <a:t>Phone swindlers are good at sounding as though they represent a legitimate business. They offer investments, describe employment opportunities, and other advantageous financial scenarios. </a:t>
            </a:r>
          </a:p>
          <a:p>
            <a:r>
              <a:rPr lang="en-US" dirty="0" smtClean="0"/>
              <a:t>Fraudulent sales callers are usually </a:t>
            </a:r>
          </a:p>
          <a:p>
            <a:pPr marL="0" indent="0">
              <a:buNone/>
            </a:pPr>
            <a:r>
              <a:rPr lang="en-US" dirty="0" smtClean="0"/>
              <a:t>       skilled liars and excellent at deceit.</a:t>
            </a:r>
            <a:endParaRPr lang="en-US" dirty="0"/>
          </a:p>
        </p:txBody>
      </p:sp>
      <p:pic>
        <p:nvPicPr>
          <p:cNvPr id="5122" name="Picture 2" descr="Image result for tele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278" y="4170218"/>
            <a:ext cx="3198721" cy="240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91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telemarketer </a:t>
            </a:r>
            <a:r>
              <a:rPr lang="en-US" dirty="0"/>
              <a:t>f</a:t>
            </a:r>
            <a:r>
              <a:rPr lang="en-US" dirty="0" smtClean="0"/>
              <a:t>raud characteristics</a:t>
            </a:r>
            <a:endParaRPr lang="en-US" dirty="0"/>
          </a:p>
        </p:txBody>
      </p:sp>
      <p:sp>
        <p:nvSpPr>
          <p:cNvPr id="3" name="Content Placeholder 2"/>
          <p:cNvSpPr>
            <a:spLocks noGrp="1"/>
          </p:cNvSpPr>
          <p:nvPr>
            <p:ph idx="1"/>
          </p:nvPr>
        </p:nvSpPr>
        <p:spPr>
          <a:xfrm>
            <a:off x="549275" y="1600201"/>
            <a:ext cx="8042276" cy="4789024"/>
          </a:xfrm>
        </p:spPr>
        <p:txBody>
          <a:bodyPr>
            <a:normAutofit fontScale="92500" lnSpcReduction="20000"/>
          </a:bodyPr>
          <a:lstStyle/>
          <a:p>
            <a:r>
              <a:rPr lang="en-US" dirty="0" smtClean="0"/>
              <a:t>Sales pitch about little risk and high return</a:t>
            </a:r>
          </a:p>
          <a:p>
            <a:r>
              <a:rPr lang="en-US" dirty="0" smtClean="0"/>
              <a:t>Demand for immediate action</a:t>
            </a:r>
          </a:p>
          <a:p>
            <a:r>
              <a:rPr lang="en-US" dirty="0" smtClean="0"/>
              <a:t>No disclosure of street address</a:t>
            </a:r>
          </a:p>
          <a:p>
            <a:r>
              <a:rPr lang="en-US" dirty="0" smtClean="0"/>
              <a:t>No use of U.S. mail system – use overnight delivery services</a:t>
            </a:r>
          </a:p>
          <a:p>
            <a:r>
              <a:rPr lang="en-US" dirty="0" smtClean="0"/>
              <a:t>Stalling suspicious investors through letters providing numerous reasons for delay of return</a:t>
            </a:r>
          </a:p>
          <a:p>
            <a:r>
              <a:rPr lang="en-US" dirty="0" smtClean="0"/>
              <a:t>Pulling a vanishing act</a:t>
            </a:r>
          </a:p>
          <a:p>
            <a:r>
              <a:rPr lang="en-US" dirty="0" smtClean="0"/>
              <a:t>To protect yourself from telemarketer fraud you can add your number to the national </a:t>
            </a:r>
            <a:r>
              <a:rPr lang="en-US" b="1" dirty="0" smtClean="0"/>
              <a:t>Do Not Call Registry</a:t>
            </a:r>
            <a:r>
              <a:rPr lang="en-US" dirty="0" smtClean="0"/>
              <a:t>.</a:t>
            </a:r>
          </a:p>
          <a:p>
            <a:pPr lvl="1"/>
            <a:r>
              <a:rPr lang="en-US" dirty="0" smtClean="0"/>
              <a:t>The FTC amended the rules to allow consumers to decide whether they want to receive phone calls from telemarketers.</a:t>
            </a:r>
            <a:endParaRPr lang="en-US" dirty="0"/>
          </a:p>
        </p:txBody>
      </p:sp>
    </p:spTree>
    <p:extLst>
      <p:ext uri="{BB962C8B-B14F-4D97-AF65-F5344CB8AC3E}">
        <p14:creationId xmlns:p14="http://schemas.microsoft.com/office/powerpoint/2010/main" val="1360282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Protection</a:t>
            </a:r>
            <a:endParaRPr lang="en-US" dirty="0"/>
          </a:p>
        </p:txBody>
      </p:sp>
      <p:sp>
        <p:nvSpPr>
          <p:cNvPr id="3" name="Content Placeholder 2"/>
          <p:cNvSpPr>
            <a:spLocks noGrp="1"/>
          </p:cNvSpPr>
          <p:nvPr>
            <p:ph idx="1"/>
          </p:nvPr>
        </p:nvSpPr>
        <p:spPr>
          <a:xfrm>
            <a:off x="549275" y="1600200"/>
            <a:ext cx="8042276" cy="5257799"/>
          </a:xfrm>
        </p:spPr>
        <p:txBody>
          <a:bodyPr>
            <a:normAutofit lnSpcReduction="10000"/>
          </a:bodyPr>
          <a:lstStyle/>
          <a:p>
            <a:r>
              <a:rPr lang="en-US" dirty="0" smtClean="0"/>
              <a:t>Most investors are at risk of becoming victims because they lack information about investment choices and are unaware of how to evaluate their investment choices. </a:t>
            </a:r>
          </a:p>
          <a:p>
            <a:r>
              <a:rPr lang="en-US" dirty="0" smtClean="0"/>
              <a:t>An informed investor understands the importance of research and uses this information in their investing decisions. </a:t>
            </a:r>
          </a:p>
          <a:p>
            <a:r>
              <a:rPr lang="en-US" dirty="0" smtClean="0"/>
              <a:t>You should always do research prior to investing. This includes researching and consulting a professional, contacting state securities regulator, and other various websites. </a:t>
            </a:r>
          </a:p>
          <a:p>
            <a:pPr lvl="1"/>
            <a:r>
              <a:rPr lang="en-US" dirty="0" smtClean="0"/>
              <a:t>North American Securities Administrators Association</a:t>
            </a:r>
          </a:p>
          <a:p>
            <a:pPr lvl="1"/>
            <a:r>
              <a:rPr lang="en-US" dirty="0" smtClean="0">
                <a:hlinkClick r:id="rId2"/>
              </a:rPr>
              <a:t>FBI Common Fraud Schemes </a:t>
            </a:r>
            <a:endParaRPr lang="en-US" dirty="0" smtClean="0"/>
          </a:p>
          <a:p>
            <a:pPr lvl="1"/>
            <a:r>
              <a:rPr lang="en-US" dirty="0" smtClean="0">
                <a:hlinkClick r:id="rId3"/>
              </a:rPr>
              <a:t>Internet Crime Complaint Center</a:t>
            </a:r>
            <a:endParaRPr lang="en-US" dirty="0" smtClean="0"/>
          </a:p>
          <a:p>
            <a:pPr lvl="1"/>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46826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ine 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691" y="3114292"/>
            <a:ext cx="3077152" cy="23047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Personal Protection</a:t>
            </a:r>
            <a:endParaRPr lang="en-US" dirty="0"/>
          </a:p>
        </p:txBody>
      </p:sp>
      <p:sp>
        <p:nvSpPr>
          <p:cNvPr id="3" name="Content Placeholder 2"/>
          <p:cNvSpPr>
            <a:spLocks noGrp="1"/>
          </p:cNvSpPr>
          <p:nvPr>
            <p:ph idx="1"/>
          </p:nvPr>
        </p:nvSpPr>
        <p:spPr>
          <a:xfrm>
            <a:off x="161335" y="1433940"/>
            <a:ext cx="8042276" cy="5063841"/>
          </a:xfrm>
        </p:spPr>
        <p:txBody>
          <a:bodyPr>
            <a:normAutofit lnSpcReduction="10000"/>
          </a:bodyPr>
          <a:lstStyle/>
          <a:p>
            <a:r>
              <a:rPr lang="en-US" dirty="0" smtClean="0"/>
              <a:t>Ways </a:t>
            </a:r>
            <a:r>
              <a:rPr lang="en-US" dirty="0"/>
              <a:t>consumers can protect themselves include:</a:t>
            </a:r>
          </a:p>
          <a:p>
            <a:pPr lvl="1"/>
            <a:r>
              <a:rPr lang="en-US" dirty="0" smtClean="0"/>
              <a:t>Stop and think before acting</a:t>
            </a:r>
          </a:p>
          <a:p>
            <a:pPr lvl="2"/>
            <a:r>
              <a:rPr lang="en-US" b="1" dirty="0"/>
              <a:t>Do not disclose </a:t>
            </a:r>
            <a:r>
              <a:rPr lang="en-US" dirty="0"/>
              <a:t>personal information to any non-reputable </a:t>
            </a:r>
            <a:r>
              <a:rPr lang="en-US" dirty="0" smtClean="0"/>
              <a:t>sources</a:t>
            </a:r>
          </a:p>
          <a:p>
            <a:pPr lvl="2"/>
            <a:r>
              <a:rPr lang="en-US" dirty="0" smtClean="0"/>
              <a:t>Remember the person on the other end is a sales person</a:t>
            </a:r>
          </a:p>
          <a:p>
            <a:pPr lvl="1"/>
            <a:r>
              <a:rPr lang="en-US" dirty="0" smtClean="0"/>
              <a:t>Study the deal and get input </a:t>
            </a:r>
          </a:p>
          <a:p>
            <a:pPr lvl="2"/>
            <a:r>
              <a:rPr lang="en-US" dirty="0" smtClean="0"/>
              <a:t>Read the material about how it is supposed </a:t>
            </a:r>
            <a:r>
              <a:rPr lang="en-US" dirty="0" smtClean="0">
                <a:solidFill>
                  <a:schemeClr val="tx1"/>
                </a:solidFill>
              </a:rPr>
              <a:t>t</a:t>
            </a:r>
            <a:r>
              <a:rPr lang="en-US" dirty="0" smtClean="0">
                <a:solidFill>
                  <a:schemeClr val="bg1"/>
                </a:solidFill>
              </a:rPr>
              <a:t>o make money</a:t>
            </a:r>
          </a:p>
          <a:p>
            <a:pPr lvl="2"/>
            <a:r>
              <a:rPr lang="en-US" b="1" dirty="0" smtClean="0"/>
              <a:t>Read fine print </a:t>
            </a:r>
          </a:p>
          <a:p>
            <a:pPr marL="685800" lvl="2" indent="0">
              <a:buNone/>
            </a:pPr>
            <a:endParaRPr lang="en-US" b="1" dirty="0" smtClean="0"/>
          </a:p>
          <a:p>
            <a:pPr lvl="1"/>
            <a:r>
              <a:rPr lang="en-US" dirty="0" smtClean="0"/>
              <a:t>Stick to what is clearly understood </a:t>
            </a:r>
          </a:p>
          <a:p>
            <a:pPr lvl="2"/>
            <a:r>
              <a:rPr lang="en-US" dirty="0" smtClean="0"/>
              <a:t>Only invest in opportunities that YOU unders</a:t>
            </a:r>
            <a:r>
              <a:rPr lang="en-US" dirty="0" smtClean="0">
                <a:solidFill>
                  <a:schemeClr val="bg1"/>
                </a:solidFill>
              </a:rPr>
              <a:t>tand</a:t>
            </a:r>
            <a:r>
              <a:rPr lang="en-US" dirty="0" smtClean="0"/>
              <a:t> </a:t>
            </a:r>
          </a:p>
          <a:p>
            <a:pPr lvl="2"/>
            <a:r>
              <a:rPr lang="en-US" dirty="0" smtClean="0"/>
              <a:t>Do not sign papers before reading and understanding </a:t>
            </a:r>
          </a:p>
          <a:p>
            <a:pPr lvl="1"/>
            <a:r>
              <a:rPr lang="en-US" dirty="0" smtClean="0"/>
              <a:t>Apply critical thinking skills</a:t>
            </a:r>
          </a:p>
          <a:p>
            <a:pPr lvl="1"/>
            <a:endParaRPr lang="en-US" dirty="0" smtClean="0"/>
          </a:p>
          <a:p>
            <a:endParaRPr lang="en-US" dirty="0"/>
          </a:p>
        </p:txBody>
      </p:sp>
    </p:spTree>
    <p:extLst>
      <p:ext uri="{BB962C8B-B14F-4D97-AF65-F5344CB8AC3E}">
        <p14:creationId xmlns:p14="http://schemas.microsoft.com/office/powerpoint/2010/main" val="439881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a:t>
            </a:r>
            <a:endParaRPr lang="en-US" dirty="0"/>
          </a:p>
        </p:txBody>
      </p:sp>
      <p:sp>
        <p:nvSpPr>
          <p:cNvPr id="3" name="Content Placeholder 2"/>
          <p:cNvSpPr>
            <a:spLocks noGrp="1"/>
          </p:cNvSpPr>
          <p:nvPr>
            <p:ph idx="1"/>
          </p:nvPr>
        </p:nvSpPr>
        <p:spPr>
          <a:xfrm>
            <a:off x="299893" y="1444532"/>
            <a:ext cx="8042276" cy="5086660"/>
          </a:xfrm>
        </p:spPr>
        <p:txBody>
          <a:bodyPr>
            <a:normAutofit/>
          </a:bodyPr>
          <a:lstStyle/>
          <a:p>
            <a:r>
              <a:rPr lang="en-US" dirty="0" smtClean="0"/>
              <a:t>Consumer protection laws and regulations exist to protect consumers from seller and lender abuses. </a:t>
            </a:r>
          </a:p>
          <a:p>
            <a:r>
              <a:rPr lang="en-US" dirty="0" smtClean="0"/>
              <a:t>Even with the regulation that provides protection, it is still the investor’s responsibility to make wise choices about the professionals with whom they work and the products they invest.</a:t>
            </a:r>
          </a:p>
          <a:p>
            <a:pPr lvl="1"/>
            <a:r>
              <a:rPr lang="en-US" dirty="0" smtClean="0"/>
              <a:t>Caveat emptor ~ let the buyer beware </a:t>
            </a:r>
          </a:p>
          <a:p>
            <a:endParaRPr lang="en-US" dirty="0" smtClean="0"/>
          </a:p>
          <a:p>
            <a:endParaRPr lang="en-US" dirty="0" smtClean="0"/>
          </a:p>
          <a:p>
            <a:endParaRPr lang="en-US" dirty="0" smtClean="0"/>
          </a:p>
          <a:p>
            <a:endParaRPr lang="en-US" dirty="0" smtClean="0"/>
          </a:p>
          <a:p>
            <a:pPr lvl="1"/>
            <a:endParaRPr lang="en-US" dirty="0" smtClean="0"/>
          </a:p>
          <a:p>
            <a:endParaRPr lang="en-US" dirty="0" smtClean="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328" y="3698732"/>
            <a:ext cx="3269672" cy="296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2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Organizations</a:t>
            </a:r>
            <a:endParaRPr lang="en-US" dirty="0"/>
          </a:p>
        </p:txBody>
      </p:sp>
      <p:sp>
        <p:nvSpPr>
          <p:cNvPr id="3" name="Content Placeholder 2"/>
          <p:cNvSpPr>
            <a:spLocks noGrp="1"/>
          </p:cNvSpPr>
          <p:nvPr>
            <p:ph idx="1"/>
          </p:nvPr>
        </p:nvSpPr>
        <p:spPr>
          <a:xfrm>
            <a:off x="549275" y="1600200"/>
            <a:ext cx="8042276" cy="4947763"/>
          </a:xfrm>
        </p:spPr>
        <p:txBody>
          <a:bodyPr>
            <a:normAutofit fontScale="85000" lnSpcReduction="20000"/>
          </a:bodyPr>
          <a:lstStyle/>
          <a:p>
            <a:r>
              <a:rPr lang="en-US" dirty="0" smtClean="0"/>
              <a:t>US Securities and Exchange Commission</a:t>
            </a:r>
          </a:p>
          <a:p>
            <a:r>
              <a:rPr lang="en-US" dirty="0" smtClean="0"/>
              <a:t>Financial Industry Regulatory Authority</a:t>
            </a:r>
          </a:p>
          <a:p>
            <a:r>
              <a:rPr lang="en-US" dirty="0" smtClean="0"/>
              <a:t> National Futures Association</a:t>
            </a:r>
          </a:p>
          <a:p>
            <a:r>
              <a:rPr lang="en-US" dirty="0" smtClean="0"/>
              <a:t>North American Securities Administrators Securities Association to locate NC’s state securities agency information</a:t>
            </a:r>
          </a:p>
          <a:p>
            <a:pPr marL="0" indent="0">
              <a:buNone/>
            </a:pPr>
            <a:r>
              <a:rPr lang="en-US" dirty="0" smtClean="0"/>
              <a:t>Find </a:t>
            </a:r>
            <a:r>
              <a:rPr lang="en-US" dirty="0"/>
              <a:t>out the following information for </a:t>
            </a:r>
            <a:r>
              <a:rPr lang="en-US" dirty="0" smtClean="0"/>
              <a:t>each regulatory </a:t>
            </a:r>
            <a:r>
              <a:rPr lang="en-US" dirty="0"/>
              <a:t>agency</a:t>
            </a:r>
          </a:p>
          <a:p>
            <a:r>
              <a:rPr lang="en-US" dirty="0"/>
              <a:t>1. When and how organization established</a:t>
            </a:r>
          </a:p>
          <a:p>
            <a:r>
              <a:rPr lang="en-US" dirty="0"/>
              <a:t>2. Primary regulatory responsibilities of agency</a:t>
            </a:r>
          </a:p>
          <a:p>
            <a:r>
              <a:rPr lang="en-US" dirty="0"/>
              <a:t>3. What information does this organization require to file a complaint?</a:t>
            </a:r>
          </a:p>
          <a:p>
            <a:r>
              <a:rPr lang="en-US" dirty="0"/>
              <a:t>4. Where is the closest office located?</a:t>
            </a:r>
          </a:p>
          <a:p>
            <a:endParaRPr lang="en-US" dirty="0" smtClean="0"/>
          </a:p>
          <a:p>
            <a:endParaRPr lang="en-US" dirty="0" smtClean="0"/>
          </a:p>
        </p:txBody>
      </p:sp>
    </p:spTree>
    <p:extLst>
      <p:ext uri="{BB962C8B-B14F-4D97-AF65-F5344CB8AC3E}">
        <p14:creationId xmlns:p14="http://schemas.microsoft.com/office/powerpoint/2010/main" val="3577135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www.youtube.com/watch?v=z9vfcCmh7Qk&amp;feature=youtu.be</a:t>
            </a:r>
            <a:endParaRPr lang="en-US" dirty="0" smtClean="0"/>
          </a:p>
          <a:p>
            <a:endParaRPr lang="en-US" dirty="0"/>
          </a:p>
        </p:txBody>
      </p:sp>
    </p:spTree>
    <p:extLst>
      <p:ext uri="{BB962C8B-B14F-4D97-AF65-F5344CB8AC3E}">
        <p14:creationId xmlns:p14="http://schemas.microsoft.com/office/powerpoint/2010/main" val="772354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Insurance Against Hardship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883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Management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60117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Why do you need insurance?</a:t>
            </a:r>
            <a:endParaRPr lang="en-US" dirty="0"/>
          </a:p>
        </p:txBody>
      </p:sp>
    </p:spTree>
    <p:extLst>
      <p:ext uri="{BB962C8B-B14F-4D97-AF65-F5344CB8AC3E}">
        <p14:creationId xmlns:p14="http://schemas.microsoft.com/office/powerpoint/2010/main" val="2258526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insurance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382" y="3947194"/>
            <a:ext cx="3560618" cy="2910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405059"/>
            <a:ext cx="8042276" cy="1336956"/>
          </a:xfrm>
        </p:spPr>
        <p:txBody>
          <a:bodyPr/>
          <a:lstStyle/>
          <a:p>
            <a:r>
              <a:rPr lang="en-US" dirty="0" smtClean="0"/>
              <a:t>Insurance Protects You</a:t>
            </a:r>
            <a:endParaRPr lang="en-US" dirty="0"/>
          </a:p>
        </p:txBody>
      </p:sp>
      <p:sp>
        <p:nvSpPr>
          <p:cNvPr id="3" name="Content Placeholder 2"/>
          <p:cNvSpPr>
            <a:spLocks noGrp="1"/>
          </p:cNvSpPr>
          <p:nvPr>
            <p:ph idx="1"/>
          </p:nvPr>
        </p:nvSpPr>
        <p:spPr>
          <a:xfrm>
            <a:off x="327602" y="801779"/>
            <a:ext cx="8042276" cy="4908078"/>
          </a:xfrm>
        </p:spPr>
        <p:txBody>
          <a:bodyPr/>
          <a:lstStyle/>
          <a:p>
            <a:r>
              <a:rPr lang="en-US" dirty="0" smtClean="0"/>
              <a:t>Insurance is a system of spreading risks over large numbers of people. These people each pay a small amount to an insurance company to avoid the risk of a large loss. </a:t>
            </a:r>
          </a:p>
          <a:p>
            <a:r>
              <a:rPr lang="en-US" dirty="0" smtClean="0"/>
              <a:t>The amount you pay for this protection is called a premium. </a:t>
            </a:r>
          </a:p>
          <a:p>
            <a:r>
              <a:rPr lang="en-US" dirty="0" smtClean="0"/>
              <a:t>The contract that gives your this kind of protection is called an insurance policy.</a:t>
            </a:r>
          </a:p>
          <a:p>
            <a:r>
              <a:rPr lang="en-US" dirty="0" smtClean="0"/>
              <a:t>If you want your insurance to cover the cost of something, you file an insurance claim. </a:t>
            </a:r>
            <a:endParaRPr lang="en-US" dirty="0"/>
          </a:p>
        </p:txBody>
      </p:sp>
    </p:spTree>
    <p:extLst>
      <p:ext uri="{BB962C8B-B14F-4D97-AF65-F5344CB8AC3E}">
        <p14:creationId xmlns:p14="http://schemas.microsoft.com/office/powerpoint/2010/main" val="1431542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982" y="3754582"/>
            <a:ext cx="3100243" cy="31002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5529" y="-266497"/>
            <a:ext cx="8042276" cy="1336956"/>
          </a:xfrm>
        </p:spPr>
        <p:txBody>
          <a:bodyPr/>
          <a:lstStyle/>
          <a:p>
            <a:r>
              <a:rPr lang="en-US" dirty="0" smtClean="0"/>
              <a:t>Insurance Protects You</a:t>
            </a:r>
            <a:endParaRPr lang="en-US" dirty="0"/>
          </a:p>
        </p:txBody>
      </p:sp>
      <p:sp>
        <p:nvSpPr>
          <p:cNvPr id="3" name="Content Placeholder 2"/>
          <p:cNvSpPr>
            <a:spLocks noGrp="1"/>
          </p:cNvSpPr>
          <p:nvPr>
            <p:ph idx="1"/>
          </p:nvPr>
        </p:nvSpPr>
        <p:spPr>
          <a:xfrm>
            <a:off x="244470" y="1091242"/>
            <a:ext cx="8042276" cy="4987447"/>
          </a:xfrm>
        </p:spPr>
        <p:txBody>
          <a:bodyPr/>
          <a:lstStyle/>
          <a:p>
            <a:r>
              <a:rPr lang="en-US" dirty="0" smtClean="0">
                <a:solidFill>
                  <a:schemeClr val="tx1"/>
                </a:solidFill>
              </a:rPr>
              <a:t>Insurance companies can only take small amounts of money from people, yet pay them large sums of a hardship occurs because not every has a hardship.</a:t>
            </a:r>
          </a:p>
          <a:p>
            <a:r>
              <a:rPr lang="en-US" dirty="0" smtClean="0">
                <a:solidFill>
                  <a:schemeClr val="tx1"/>
                </a:solidFill>
              </a:rPr>
              <a:t>A large insurance company has millions of policyholders who pay their premiums regularly.</a:t>
            </a:r>
          </a:p>
          <a:p>
            <a:pPr lvl="1"/>
            <a:r>
              <a:rPr lang="en-US" dirty="0" smtClean="0">
                <a:solidFill>
                  <a:schemeClr val="tx1"/>
                </a:solidFill>
              </a:rPr>
              <a:t>Part of this money goes into a reserve fund.</a:t>
            </a:r>
          </a:p>
          <a:p>
            <a:pPr lvl="1"/>
            <a:r>
              <a:rPr lang="en-US" dirty="0" smtClean="0">
                <a:solidFill>
                  <a:schemeClr val="tx1"/>
                </a:solidFill>
              </a:rPr>
              <a:t>Claims are paid from the reserve fund.</a:t>
            </a:r>
          </a:p>
          <a:p>
            <a:r>
              <a:rPr lang="en-US" dirty="0" smtClean="0">
                <a:solidFill>
                  <a:schemeClr val="tx1"/>
                </a:solidFill>
              </a:rPr>
              <a:t>The voluntary insurance that individuals and companies pay to cover unexpected losses is called private insurance. </a:t>
            </a:r>
            <a:endParaRPr lang="en-US" dirty="0">
              <a:solidFill>
                <a:schemeClr val="tx1"/>
              </a:solidFill>
            </a:endParaRPr>
          </a:p>
        </p:txBody>
      </p:sp>
    </p:spTree>
    <p:extLst>
      <p:ext uri="{BB962C8B-B14F-4D97-AF65-F5344CB8AC3E}">
        <p14:creationId xmlns:p14="http://schemas.microsoft.com/office/powerpoint/2010/main" val="873675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disability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344" y="3433445"/>
            <a:ext cx="2604655" cy="3424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875" y="-155661"/>
            <a:ext cx="8042276" cy="1336956"/>
          </a:xfrm>
        </p:spPr>
        <p:txBody>
          <a:bodyPr/>
          <a:lstStyle/>
          <a:p>
            <a:r>
              <a:rPr lang="en-US" dirty="0" smtClean="0"/>
              <a:t>Types Insurance</a:t>
            </a:r>
            <a:endParaRPr lang="en-US" dirty="0"/>
          </a:p>
        </p:txBody>
      </p:sp>
      <p:sp>
        <p:nvSpPr>
          <p:cNvPr id="3" name="Content Placeholder 2"/>
          <p:cNvSpPr>
            <a:spLocks noGrp="1"/>
          </p:cNvSpPr>
          <p:nvPr>
            <p:ph idx="1"/>
          </p:nvPr>
        </p:nvSpPr>
        <p:spPr>
          <a:xfrm>
            <a:off x="396875" y="1160513"/>
            <a:ext cx="8042276" cy="5066817"/>
          </a:xfrm>
        </p:spPr>
        <p:txBody>
          <a:bodyPr>
            <a:normAutofit/>
          </a:bodyPr>
          <a:lstStyle/>
          <a:p>
            <a:r>
              <a:rPr lang="en-US" dirty="0" smtClean="0"/>
              <a:t>Life Insurance</a:t>
            </a:r>
          </a:p>
          <a:p>
            <a:pPr lvl="1"/>
            <a:r>
              <a:rPr lang="en-US" dirty="0" smtClean="0"/>
              <a:t>The main purpose is to provide the policyholder’s family with money if he or she dies.</a:t>
            </a:r>
          </a:p>
          <a:p>
            <a:pPr lvl="1"/>
            <a:r>
              <a:rPr lang="en-US" dirty="0" smtClean="0"/>
              <a:t>The person that would receive the money is called the beneficiary. </a:t>
            </a:r>
          </a:p>
          <a:p>
            <a:r>
              <a:rPr lang="en-US" dirty="0" smtClean="0"/>
              <a:t>Disability and Health Insurance </a:t>
            </a:r>
          </a:p>
          <a:p>
            <a:pPr lvl="1"/>
            <a:r>
              <a:rPr lang="en-US" dirty="0" smtClean="0"/>
              <a:t>Disability insurance provides payments </a:t>
            </a:r>
          </a:p>
          <a:p>
            <a:pPr marL="349250" lvl="1" indent="0">
              <a:buNone/>
            </a:pPr>
            <a:r>
              <a:rPr lang="en-US" dirty="0" smtClean="0"/>
              <a:t>   to replace lost wages when the policyholder</a:t>
            </a:r>
          </a:p>
          <a:p>
            <a:pPr marL="349250" lvl="1" indent="0">
              <a:buNone/>
            </a:pPr>
            <a:r>
              <a:rPr lang="en-US" dirty="0" smtClean="0"/>
              <a:t>   cannot work</a:t>
            </a:r>
          </a:p>
          <a:p>
            <a:pPr lvl="1"/>
            <a:r>
              <a:rPr lang="en-US" dirty="0" smtClean="0"/>
              <a:t>Health insurance covers medical or </a:t>
            </a:r>
          </a:p>
          <a:p>
            <a:pPr marL="349250" lvl="1" indent="0">
              <a:buNone/>
            </a:pPr>
            <a:r>
              <a:rPr lang="en-US" dirty="0"/>
              <a:t>	</a:t>
            </a:r>
            <a:r>
              <a:rPr lang="en-US" dirty="0" smtClean="0"/>
              <a:t>hospital expenses </a:t>
            </a:r>
          </a:p>
          <a:p>
            <a:pPr marL="0" indent="0">
              <a:buNone/>
            </a:pPr>
            <a:endParaRPr lang="en-US" dirty="0"/>
          </a:p>
        </p:txBody>
      </p:sp>
    </p:spTree>
    <p:extLst>
      <p:ext uri="{BB962C8B-B14F-4D97-AF65-F5344CB8AC3E}">
        <p14:creationId xmlns:p14="http://schemas.microsoft.com/office/powerpoint/2010/main" val="331477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Insurance</a:t>
            </a:r>
            <a:endParaRPr lang="en-US" dirty="0"/>
          </a:p>
        </p:txBody>
      </p:sp>
      <p:sp>
        <p:nvSpPr>
          <p:cNvPr id="3" name="Content Placeholder 2"/>
          <p:cNvSpPr>
            <a:spLocks noGrp="1"/>
          </p:cNvSpPr>
          <p:nvPr>
            <p:ph idx="1"/>
          </p:nvPr>
        </p:nvSpPr>
        <p:spPr>
          <a:xfrm>
            <a:off x="549275" y="1600200"/>
            <a:ext cx="8042276" cy="4967605"/>
          </a:xfrm>
        </p:spPr>
        <p:txBody>
          <a:bodyPr>
            <a:normAutofit fontScale="92500" lnSpcReduction="10000"/>
          </a:bodyPr>
          <a:lstStyle/>
          <a:p>
            <a:r>
              <a:rPr lang="en-US" dirty="0" smtClean="0"/>
              <a:t>Property and </a:t>
            </a:r>
            <a:r>
              <a:rPr lang="en-US" dirty="0"/>
              <a:t>L</a:t>
            </a:r>
            <a:r>
              <a:rPr lang="en-US" dirty="0" smtClean="0"/>
              <a:t>iability Insurance </a:t>
            </a:r>
          </a:p>
          <a:p>
            <a:pPr lvl="1"/>
            <a:r>
              <a:rPr lang="en-US" dirty="0" smtClean="0"/>
              <a:t>Protect your property and potential liability</a:t>
            </a:r>
          </a:p>
          <a:p>
            <a:pPr lvl="1"/>
            <a:r>
              <a:rPr lang="en-US" dirty="0" smtClean="0"/>
              <a:t>Car insurance </a:t>
            </a:r>
          </a:p>
          <a:p>
            <a:pPr lvl="1"/>
            <a:r>
              <a:rPr lang="en-US" dirty="0" smtClean="0"/>
              <a:t>Homeowner’s insurance </a:t>
            </a:r>
          </a:p>
          <a:p>
            <a:r>
              <a:rPr lang="en-US" dirty="0" smtClean="0"/>
              <a:t>Travelers insurance</a:t>
            </a:r>
          </a:p>
          <a:p>
            <a:pPr lvl="1"/>
            <a:r>
              <a:rPr lang="en-US" dirty="0" smtClean="0"/>
              <a:t>Covers costs that could otherwise be out-of-pocket expenses including trip cancellation, some medical expenses, or stolen luggage.</a:t>
            </a:r>
          </a:p>
          <a:p>
            <a:r>
              <a:rPr lang="en-US" dirty="0" smtClean="0"/>
              <a:t>Renters Insurance</a:t>
            </a:r>
          </a:p>
          <a:p>
            <a:pPr lvl="1"/>
            <a:r>
              <a:rPr lang="en-US" dirty="0" smtClean="0"/>
              <a:t>Provides insurance for personal property and potential liability </a:t>
            </a:r>
          </a:p>
          <a:p>
            <a:r>
              <a:rPr lang="en-US" dirty="0" smtClean="0"/>
              <a:t>Malpractice Insurance</a:t>
            </a:r>
          </a:p>
          <a:p>
            <a:pPr lvl="1"/>
            <a:r>
              <a:rPr lang="en-US" dirty="0" smtClean="0"/>
              <a:t>Lawyers, doctors, fitness professionals, etc. in line of work</a:t>
            </a:r>
            <a:endParaRPr lang="en-US" dirty="0"/>
          </a:p>
        </p:txBody>
      </p:sp>
      <p:sp>
        <p:nvSpPr>
          <p:cNvPr id="4" name="AutoShape 2" descr="Image result for property in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perty insu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property insu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Image result for property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63" y="1322694"/>
            <a:ext cx="2479963" cy="224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60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Programs</a:t>
            </a:r>
            <a:endParaRPr lang="en-US" dirty="0"/>
          </a:p>
        </p:txBody>
      </p:sp>
      <p:sp>
        <p:nvSpPr>
          <p:cNvPr id="3" name="Content Placeholder 2"/>
          <p:cNvSpPr>
            <a:spLocks noGrp="1"/>
          </p:cNvSpPr>
          <p:nvPr>
            <p:ph idx="1"/>
          </p:nvPr>
        </p:nvSpPr>
        <p:spPr>
          <a:xfrm>
            <a:off x="549275" y="1600201"/>
            <a:ext cx="8042276" cy="5007290"/>
          </a:xfrm>
        </p:spPr>
        <p:txBody>
          <a:bodyPr>
            <a:normAutofit fontScale="92500" lnSpcReduction="10000"/>
          </a:bodyPr>
          <a:lstStyle/>
          <a:p>
            <a:r>
              <a:rPr lang="en-US" dirty="0" smtClean="0"/>
              <a:t>Government programs that are meant to protect people from future hardship are called social insurance.</a:t>
            </a:r>
          </a:p>
          <a:p>
            <a:r>
              <a:rPr lang="en-US" dirty="0" smtClean="0"/>
              <a:t>The Social Security Act of 1935 set up a system of social insurance known as Social Security. </a:t>
            </a:r>
          </a:p>
          <a:p>
            <a:r>
              <a:rPr lang="en-US" dirty="0" smtClean="0"/>
              <a:t>People pay a percentage of their salary each month while they work in order to receive benefits later.</a:t>
            </a:r>
          </a:p>
          <a:p>
            <a:pPr lvl="1"/>
            <a:r>
              <a:rPr lang="en-US" dirty="0" smtClean="0"/>
              <a:t>Each person and his or her employer contribute to the fund.</a:t>
            </a:r>
          </a:p>
          <a:p>
            <a:pPr lvl="1"/>
            <a:r>
              <a:rPr lang="en-US" dirty="0" smtClean="0"/>
              <a:t>Contributions are compulsory </a:t>
            </a:r>
          </a:p>
          <a:p>
            <a:r>
              <a:rPr lang="en-US" dirty="0" smtClean="0"/>
              <a:t>Unemployment </a:t>
            </a:r>
          </a:p>
          <a:p>
            <a:r>
              <a:rPr lang="en-US" dirty="0" smtClean="0"/>
              <a:t>Workers’ Compensation</a:t>
            </a:r>
          </a:p>
          <a:p>
            <a:r>
              <a:rPr lang="en-US" dirty="0" smtClean="0"/>
              <a:t>Medicare and Medicaid </a:t>
            </a:r>
          </a:p>
          <a:p>
            <a:pPr lvl="1"/>
            <a:endParaRPr lang="en-US" dirty="0"/>
          </a:p>
        </p:txBody>
      </p:sp>
      <p:pic>
        <p:nvPicPr>
          <p:cNvPr id="11266" name="Picture 2" descr="Image result for social secu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055" y="4470400"/>
            <a:ext cx="3722945" cy="226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52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Planning</a:t>
            </a:r>
            <a:endParaRPr lang="en-US" dirty="0"/>
          </a:p>
        </p:txBody>
      </p:sp>
      <p:sp>
        <p:nvSpPr>
          <p:cNvPr id="3" name="Content Placeholder 2"/>
          <p:cNvSpPr>
            <a:spLocks noGrp="1"/>
          </p:cNvSpPr>
          <p:nvPr>
            <p:ph idx="1"/>
          </p:nvPr>
        </p:nvSpPr>
        <p:spPr>
          <a:xfrm>
            <a:off x="549275" y="1600201"/>
            <a:ext cx="8042276" cy="5027132"/>
          </a:xfrm>
        </p:spPr>
        <p:txBody>
          <a:bodyPr>
            <a:normAutofit fontScale="92500" lnSpcReduction="20000"/>
          </a:bodyPr>
          <a:lstStyle/>
          <a:p>
            <a:r>
              <a:rPr lang="en-US" dirty="0" smtClean="0"/>
              <a:t>Wills</a:t>
            </a:r>
          </a:p>
          <a:p>
            <a:pPr lvl="1"/>
            <a:r>
              <a:rPr lang="en-US" dirty="0" smtClean="0"/>
              <a:t>Wills determine where your property goes when you die based upon your decisions.</a:t>
            </a:r>
          </a:p>
          <a:p>
            <a:pPr lvl="1"/>
            <a:r>
              <a:rPr lang="en-US" dirty="0" smtClean="0"/>
              <a:t>If you do not have a will then state law determines where your assets will go.</a:t>
            </a:r>
          </a:p>
          <a:p>
            <a:r>
              <a:rPr lang="en-US" dirty="0" smtClean="0"/>
              <a:t>General Power of Attorney</a:t>
            </a:r>
          </a:p>
          <a:p>
            <a:pPr lvl="1"/>
            <a:r>
              <a:rPr lang="en-US" dirty="0" smtClean="0"/>
              <a:t>Selects an individual to make financial decisions if you lack sufficient mental capacity.</a:t>
            </a:r>
          </a:p>
          <a:p>
            <a:r>
              <a:rPr lang="en-US" dirty="0" smtClean="0"/>
              <a:t>Living Will</a:t>
            </a:r>
          </a:p>
          <a:p>
            <a:pPr lvl="1"/>
            <a:r>
              <a:rPr lang="en-US" dirty="0" smtClean="0"/>
              <a:t>You make end of life decisions ahead of time so family members do not have to make the decision.</a:t>
            </a:r>
          </a:p>
          <a:p>
            <a:r>
              <a:rPr lang="en-US" dirty="0" smtClean="0"/>
              <a:t>Health Care Power of Attorney</a:t>
            </a:r>
          </a:p>
          <a:p>
            <a:pPr lvl="1"/>
            <a:r>
              <a:rPr lang="en-US" dirty="0" smtClean="0"/>
              <a:t>Selects an individual to make heath care decisions if you are unable to.</a:t>
            </a:r>
          </a:p>
          <a:p>
            <a:endParaRPr lang="en-US" dirty="0"/>
          </a:p>
        </p:txBody>
      </p:sp>
    </p:spTree>
    <p:extLst>
      <p:ext uri="{BB962C8B-B14F-4D97-AF65-F5344CB8AC3E}">
        <p14:creationId xmlns:p14="http://schemas.microsoft.com/office/powerpoint/2010/main" val="317603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factors effect your </a:t>
            </a:r>
            <a:r>
              <a:rPr lang="en-US" smtClean="0"/>
              <a:t>credit score?</a:t>
            </a:r>
            <a:endParaRPr lang="en-US"/>
          </a:p>
        </p:txBody>
      </p:sp>
    </p:spTree>
    <p:extLst>
      <p:ext uri="{BB962C8B-B14F-4D97-AF65-F5344CB8AC3E}">
        <p14:creationId xmlns:p14="http://schemas.microsoft.com/office/powerpoint/2010/main" val="353609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are ways people try and steal your money or identity? </a:t>
            </a:r>
            <a:endParaRPr lang="en-US" dirty="0"/>
          </a:p>
        </p:txBody>
      </p:sp>
    </p:spTree>
    <p:extLst>
      <p:ext uri="{BB962C8B-B14F-4D97-AF65-F5344CB8AC3E}">
        <p14:creationId xmlns:p14="http://schemas.microsoft.com/office/powerpoint/2010/main" val="108627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a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828" y="1"/>
            <a:ext cx="2931172" cy="1787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5880" y="107576"/>
            <a:ext cx="8042276" cy="1336956"/>
          </a:xfrm>
        </p:spPr>
        <p:txBody>
          <a:bodyPr/>
          <a:lstStyle/>
          <a:p>
            <a:r>
              <a:rPr lang="en-US" dirty="0" smtClean="0"/>
              <a:t>Risk Management</a:t>
            </a:r>
            <a:endParaRPr lang="en-US" dirty="0"/>
          </a:p>
        </p:txBody>
      </p:sp>
      <p:sp>
        <p:nvSpPr>
          <p:cNvPr id="3" name="Content Placeholder 2"/>
          <p:cNvSpPr>
            <a:spLocks noGrp="1"/>
          </p:cNvSpPr>
          <p:nvPr>
            <p:ph idx="1"/>
          </p:nvPr>
        </p:nvSpPr>
        <p:spPr>
          <a:xfrm>
            <a:off x="549275" y="1600200"/>
            <a:ext cx="8042276" cy="4947763"/>
          </a:xfrm>
        </p:spPr>
        <p:txBody>
          <a:bodyPr>
            <a:normAutofit lnSpcReduction="10000"/>
          </a:bodyPr>
          <a:lstStyle/>
          <a:p>
            <a:r>
              <a:rPr lang="en-US" dirty="0" smtClean="0"/>
              <a:t>Consumers receive offers almost every day that sound too good to be true. </a:t>
            </a:r>
          </a:p>
          <a:p>
            <a:pPr lvl="1"/>
            <a:r>
              <a:rPr lang="en-US" dirty="0" smtClean="0"/>
              <a:t>Offers come through mail, telephone, email, and the internet. </a:t>
            </a:r>
          </a:p>
          <a:p>
            <a:r>
              <a:rPr lang="en-US" dirty="0" smtClean="0"/>
              <a:t>Scam artists have one goal in mind – to get your money. </a:t>
            </a:r>
          </a:p>
          <a:p>
            <a:r>
              <a:rPr lang="en-US" dirty="0" smtClean="0"/>
              <a:t>There are various types of consumer scams and fraudulent business practices. Fortunately, there are protections that exist and measures that you can take to protect yourself. </a:t>
            </a:r>
          </a:p>
          <a:p>
            <a:r>
              <a:rPr lang="en-US" dirty="0" smtClean="0"/>
              <a:t>When an investment opportunity sounds too good to be true, it probably is. </a:t>
            </a:r>
            <a:endParaRPr lang="en-US" dirty="0"/>
          </a:p>
        </p:txBody>
      </p:sp>
    </p:spTree>
    <p:extLst>
      <p:ext uri="{BB962C8B-B14F-4D97-AF65-F5344CB8AC3E}">
        <p14:creationId xmlns:p14="http://schemas.microsoft.com/office/powerpoint/2010/main" val="263252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ra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5" y="3075708"/>
            <a:ext cx="2909455" cy="28978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107576"/>
            <a:ext cx="8042276" cy="924224"/>
          </a:xfrm>
        </p:spPr>
        <p:txBody>
          <a:bodyPr/>
          <a:lstStyle/>
          <a:p>
            <a:r>
              <a:rPr lang="en-US" dirty="0" smtClean="0"/>
              <a:t>Fraud</a:t>
            </a:r>
            <a:endParaRPr lang="en-US" dirty="0"/>
          </a:p>
        </p:txBody>
      </p:sp>
      <p:sp>
        <p:nvSpPr>
          <p:cNvPr id="3" name="Content Placeholder 2"/>
          <p:cNvSpPr>
            <a:spLocks noGrp="1"/>
          </p:cNvSpPr>
          <p:nvPr>
            <p:ph sz="half" idx="1"/>
          </p:nvPr>
        </p:nvSpPr>
        <p:spPr>
          <a:xfrm>
            <a:off x="549275" y="1600201"/>
            <a:ext cx="3840480" cy="5007290"/>
          </a:xfrm>
        </p:spPr>
        <p:txBody>
          <a:bodyPr>
            <a:normAutofit lnSpcReduction="10000"/>
          </a:bodyPr>
          <a:lstStyle/>
          <a:p>
            <a:r>
              <a:rPr lang="en-US" b="1" dirty="0" smtClean="0"/>
              <a:t>Fraud </a:t>
            </a:r>
            <a:r>
              <a:rPr lang="en-US" dirty="0"/>
              <a:t>is deception by misrepresentation of material facts, or silence when good faith requires expression, resulting in material damage to one who relies on it and has the right to rely on it</a:t>
            </a:r>
            <a:r>
              <a:rPr lang="en-US" dirty="0" smtClean="0"/>
              <a:t>.</a:t>
            </a:r>
          </a:p>
          <a:p>
            <a:r>
              <a:rPr lang="en-US" dirty="0" smtClean="0"/>
              <a:t>Simply </a:t>
            </a:r>
            <a:r>
              <a:rPr lang="en-US" dirty="0"/>
              <a:t>stated, it is obtaining something of value from someone else through deceit.</a:t>
            </a:r>
            <a:endParaRPr lang="en-US" dirty="0" smtClean="0"/>
          </a:p>
          <a:p>
            <a:r>
              <a:rPr lang="en-US" dirty="0" smtClean="0"/>
              <a:t>Fraud is both a criminal act and a violation of civil law. The main distinction lies in the degree of proof required</a:t>
            </a:r>
          </a:p>
          <a:p>
            <a:endParaRPr lang="en-US" dirty="0" smtClean="0"/>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4335421" y="1329435"/>
            <a:ext cx="3840480" cy="5278056"/>
          </a:xfrm>
        </p:spPr>
        <p:txBody>
          <a:bodyPr>
            <a:normAutofit lnSpcReduction="10000"/>
          </a:bodyPr>
          <a:lstStyle/>
          <a:p>
            <a:r>
              <a:rPr lang="en-US" dirty="0" smtClean="0"/>
              <a:t>Bait and switch</a:t>
            </a:r>
          </a:p>
          <a:p>
            <a:r>
              <a:rPr lang="en-US" dirty="0" smtClean="0"/>
              <a:t>Bankruptcy fraud</a:t>
            </a:r>
          </a:p>
          <a:p>
            <a:r>
              <a:rPr lang="en-US" dirty="0" smtClean="0"/>
              <a:t>Confidence trick</a:t>
            </a:r>
          </a:p>
          <a:p>
            <a:r>
              <a:rPr lang="en-US" dirty="0" smtClean="0"/>
              <a:t>Embezzlement</a:t>
            </a:r>
          </a:p>
          <a:p>
            <a:r>
              <a:rPr lang="en-US" dirty="0" smtClean="0"/>
              <a:t>False advertising </a:t>
            </a:r>
          </a:p>
          <a:p>
            <a:r>
              <a:rPr lang="en-US" dirty="0" smtClean="0"/>
              <a:t>False billing</a:t>
            </a:r>
          </a:p>
          <a:p>
            <a:r>
              <a:rPr lang="en-US" dirty="0" smtClean="0"/>
              <a:t>Forgery</a:t>
            </a:r>
          </a:p>
          <a:p>
            <a:r>
              <a:rPr lang="en-US" dirty="0" smtClean="0"/>
              <a:t>Identity theft</a:t>
            </a:r>
          </a:p>
          <a:p>
            <a:r>
              <a:rPr lang="en-US" dirty="0" smtClean="0"/>
              <a:t>Insurance fraud</a:t>
            </a:r>
          </a:p>
          <a:p>
            <a:r>
              <a:rPr lang="en-US" dirty="0" err="1" smtClean="0"/>
              <a:t>Ponzi</a:t>
            </a:r>
            <a:r>
              <a:rPr lang="en-US" dirty="0" smtClean="0"/>
              <a:t> scheme</a:t>
            </a:r>
          </a:p>
          <a:p>
            <a:r>
              <a:rPr lang="en-US" dirty="0" smtClean="0"/>
              <a:t>Security fraud </a:t>
            </a:r>
          </a:p>
          <a:p>
            <a:endParaRPr lang="en-US" dirty="0" smtClean="0"/>
          </a:p>
        </p:txBody>
      </p:sp>
    </p:spTree>
    <p:extLst>
      <p:ext uri="{BB962C8B-B14F-4D97-AF65-F5344CB8AC3E}">
        <p14:creationId xmlns:p14="http://schemas.microsoft.com/office/powerpoint/2010/main" val="8087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vibe.com/files/2016/02/Screen_Shot_2016-02-20_at_10.22.32_AM_rfdxiz-640x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108" y="1486016"/>
            <a:ext cx="2105891" cy="13622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9275" y="396846"/>
            <a:ext cx="8042276" cy="6151117"/>
          </a:xfrm>
        </p:spPr>
        <p:txBody>
          <a:bodyPr>
            <a:normAutofit lnSpcReduction="10000"/>
          </a:bodyPr>
          <a:lstStyle/>
          <a:p>
            <a:r>
              <a:rPr lang="en-US" b="1" dirty="0" smtClean="0"/>
              <a:t>Bait </a:t>
            </a:r>
            <a:r>
              <a:rPr lang="en-US" b="1" dirty="0"/>
              <a:t>and switch. </a:t>
            </a:r>
            <a:r>
              <a:rPr lang="en-US" dirty="0"/>
              <a:t>Business advertises a product at a low price, but offers a more expensive product when you go to buy it. The lower priced item never </a:t>
            </a:r>
            <a:r>
              <a:rPr lang="en-US" dirty="0" smtClean="0"/>
              <a:t>existed, it was used to “bait” you. </a:t>
            </a:r>
            <a:endParaRPr lang="en-US" dirty="0"/>
          </a:p>
          <a:p>
            <a:r>
              <a:rPr lang="en-US" b="1" dirty="0" smtClean="0"/>
              <a:t>Bankruptcy </a:t>
            </a:r>
            <a:r>
              <a:rPr lang="en-US" b="1" dirty="0"/>
              <a:t>fraud. </a:t>
            </a:r>
            <a:r>
              <a:rPr lang="en-US" dirty="0"/>
              <a:t>Making false claims when </a:t>
            </a:r>
            <a:r>
              <a:rPr lang="en-US" dirty="0">
                <a:solidFill>
                  <a:schemeClr val="bg1"/>
                </a:solidFill>
              </a:rPr>
              <a:t>filing </a:t>
            </a:r>
            <a:r>
              <a:rPr lang="en-US" dirty="0"/>
              <a:t>bankruptcy. </a:t>
            </a:r>
            <a:endParaRPr lang="en-US" dirty="0" smtClean="0"/>
          </a:p>
          <a:p>
            <a:r>
              <a:rPr lang="en-US" b="1" dirty="0" smtClean="0"/>
              <a:t>Confidence </a:t>
            </a:r>
            <a:r>
              <a:rPr lang="en-US" b="1" dirty="0"/>
              <a:t>trick or confidence game. </a:t>
            </a:r>
            <a:r>
              <a:rPr lang="en-US" dirty="0"/>
              <a:t>Also known as a con, scam, </a:t>
            </a:r>
            <a:r>
              <a:rPr lang="en-US" dirty="0" smtClean="0"/>
              <a:t>swindle, </a:t>
            </a:r>
            <a:r>
              <a:rPr lang="en-US" dirty="0"/>
              <a:t>or scheme. An attempt to swindle you by gaining your confidence. </a:t>
            </a:r>
          </a:p>
          <a:p>
            <a:r>
              <a:rPr lang="en-US" b="1" dirty="0" smtClean="0"/>
              <a:t>Embezzlement</a:t>
            </a:r>
            <a:r>
              <a:rPr lang="en-US" b="1" dirty="0"/>
              <a:t>. </a:t>
            </a:r>
            <a:r>
              <a:rPr lang="en-US" dirty="0"/>
              <a:t>Taking money that is not yours; may range from small amounts to large amounts taken from your employer. </a:t>
            </a:r>
            <a:endParaRPr lang="en-US" dirty="0" smtClean="0"/>
          </a:p>
          <a:p>
            <a:r>
              <a:rPr lang="en-US" b="1" dirty="0" smtClean="0"/>
              <a:t>False </a:t>
            </a:r>
            <a:r>
              <a:rPr lang="en-US" b="1" dirty="0"/>
              <a:t>advertising. </a:t>
            </a:r>
            <a:r>
              <a:rPr lang="en-US" dirty="0"/>
              <a:t>Making false claims or statements in advertising to persuade you to buy a certain product. </a:t>
            </a:r>
          </a:p>
          <a:p>
            <a:endParaRPr lang="en-US" dirty="0"/>
          </a:p>
          <a:p>
            <a:endParaRPr lang="en-US" dirty="0"/>
          </a:p>
        </p:txBody>
      </p:sp>
    </p:spTree>
    <p:extLst>
      <p:ext uri="{BB962C8B-B14F-4D97-AF65-F5344CB8AC3E}">
        <p14:creationId xmlns:p14="http://schemas.microsoft.com/office/powerpoint/2010/main" val="3639171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16689"/>
            <a:ext cx="8042276" cy="6210644"/>
          </a:xfrm>
        </p:spPr>
        <p:txBody>
          <a:bodyPr>
            <a:normAutofit fontScale="92500" lnSpcReduction="20000"/>
          </a:bodyPr>
          <a:lstStyle/>
          <a:p>
            <a:r>
              <a:rPr lang="en-US" b="1" dirty="0" smtClean="0"/>
              <a:t>False </a:t>
            </a:r>
            <a:r>
              <a:rPr lang="en-US" b="1" dirty="0"/>
              <a:t>billing. </a:t>
            </a:r>
            <a:r>
              <a:rPr lang="en-US" dirty="0"/>
              <a:t>Requesting payment from someone for a product or services without fulfilling the deal; may include fake renewal notices or other seemingly legitimate services. </a:t>
            </a:r>
            <a:endParaRPr lang="en-US" dirty="0" smtClean="0"/>
          </a:p>
          <a:p>
            <a:r>
              <a:rPr lang="en-US" b="1" dirty="0" smtClean="0"/>
              <a:t>Forgery</a:t>
            </a:r>
            <a:r>
              <a:rPr lang="en-US" b="1" dirty="0"/>
              <a:t>. </a:t>
            </a:r>
            <a:r>
              <a:rPr lang="en-US" dirty="0"/>
              <a:t>Creating fake documents and signatures. </a:t>
            </a:r>
            <a:endParaRPr lang="en-US" dirty="0" smtClean="0"/>
          </a:p>
          <a:p>
            <a:r>
              <a:rPr lang="en-US" b="1" dirty="0" smtClean="0"/>
              <a:t>Identity </a:t>
            </a:r>
            <a:r>
              <a:rPr lang="en-US" b="1" dirty="0"/>
              <a:t>theft. </a:t>
            </a:r>
            <a:r>
              <a:rPr lang="en-US" dirty="0"/>
              <a:t>Stealing money or getting other benefits by pretending to be someone </a:t>
            </a:r>
            <a:r>
              <a:rPr lang="en-US" dirty="0" smtClean="0"/>
              <a:t>else.</a:t>
            </a:r>
          </a:p>
          <a:p>
            <a:r>
              <a:rPr lang="en-US" b="1" dirty="0" smtClean="0"/>
              <a:t>Insurance </a:t>
            </a:r>
            <a:r>
              <a:rPr lang="en-US" b="1" dirty="0"/>
              <a:t>fraud or false insurance claims. </a:t>
            </a:r>
            <a:r>
              <a:rPr lang="en-US" dirty="0"/>
              <a:t>Fake insurance claims to get money from an insurance company that is not warranted. </a:t>
            </a:r>
            <a:endParaRPr lang="en-US" dirty="0" smtClean="0"/>
          </a:p>
          <a:p>
            <a:r>
              <a:rPr lang="en-US" b="1" dirty="0" err="1" smtClean="0"/>
              <a:t>Ponzi</a:t>
            </a:r>
            <a:r>
              <a:rPr lang="en-US" b="1" dirty="0" smtClean="0"/>
              <a:t> </a:t>
            </a:r>
            <a:r>
              <a:rPr lang="en-US" b="1" dirty="0"/>
              <a:t>scheme. </a:t>
            </a:r>
            <a:r>
              <a:rPr lang="en-US" dirty="0"/>
              <a:t>Promises investors abnormally high profits from the money </a:t>
            </a:r>
            <a:r>
              <a:rPr lang="en-US" dirty="0" smtClean="0"/>
              <a:t>they invest. The </a:t>
            </a:r>
            <a:r>
              <a:rPr lang="en-US" dirty="0"/>
              <a:t>system is doomed to collapse because there are little or no underlying earnings from the money received by the promoter. Also known as a Pyramid scheme. </a:t>
            </a:r>
            <a:r>
              <a:rPr lang="en-US" dirty="0" smtClean="0">
                <a:hlinkClick r:id="rId2"/>
              </a:rPr>
              <a:t>http</a:t>
            </a:r>
            <a:r>
              <a:rPr lang="en-US" dirty="0">
                <a:hlinkClick r:id="rId2"/>
              </a:rPr>
              <a:t>://</a:t>
            </a:r>
            <a:r>
              <a:rPr lang="en-US" dirty="0" smtClean="0">
                <a:hlinkClick r:id="rId2"/>
              </a:rPr>
              <a:t>www.youtube.com/watch?v=MW5aDmQLqVY</a:t>
            </a:r>
            <a:endParaRPr lang="en-US" dirty="0" smtClean="0"/>
          </a:p>
          <a:p>
            <a:r>
              <a:rPr lang="en-US" b="1" dirty="0" smtClean="0"/>
              <a:t>Security </a:t>
            </a:r>
            <a:r>
              <a:rPr lang="en-US" b="1" dirty="0"/>
              <a:t>fraud. </a:t>
            </a:r>
            <a:r>
              <a:rPr lang="en-US" dirty="0" smtClean="0"/>
              <a:t>Artificially </a:t>
            </a:r>
            <a:r>
              <a:rPr lang="en-US" dirty="0"/>
              <a:t>inflating the price of a stock with false and misleading statements. The goal is to sell stock that has little value at a high price. </a:t>
            </a:r>
          </a:p>
          <a:p>
            <a:endParaRPr lang="en-US" dirty="0"/>
          </a:p>
          <a:p>
            <a:endParaRPr lang="en-US" dirty="0"/>
          </a:p>
          <a:p>
            <a:endParaRPr lang="en-US" dirty="0"/>
          </a:p>
        </p:txBody>
      </p:sp>
    </p:spTree>
    <p:extLst>
      <p:ext uri="{BB962C8B-B14F-4D97-AF65-F5344CB8AC3E}">
        <p14:creationId xmlns:p14="http://schemas.microsoft.com/office/powerpoint/2010/main" val="1923992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88" y="-1"/>
            <a:ext cx="6662058" cy="68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59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Identity theft is one of the fastest growing crimes in the world and can be one of the most costly problems faced by consumers. </a:t>
            </a:r>
          </a:p>
          <a:p>
            <a:r>
              <a:rPr lang="en-US" dirty="0" smtClean="0"/>
              <a:t>Identity theft means someone uses your personal information without your permission.</a:t>
            </a:r>
          </a:p>
          <a:p>
            <a:r>
              <a:rPr lang="en-US" dirty="0" smtClean="0"/>
              <a:t>Although no one is immune from identity theft, young people are frequently targeted due to their limited experience in handling financial matters. </a:t>
            </a:r>
          </a:p>
          <a:p>
            <a:r>
              <a:rPr lang="en-US" dirty="0">
                <a:hlinkClick r:id="rId2"/>
              </a:rPr>
              <a:t>http://</a:t>
            </a:r>
            <a:r>
              <a:rPr lang="en-US" dirty="0" smtClean="0">
                <a:hlinkClick r:id="rId2"/>
              </a:rPr>
              <a:t>www.cnbc.com/id/101393937</a:t>
            </a:r>
            <a:endParaRPr lang="en-US" dirty="0" smtClean="0"/>
          </a:p>
          <a:p>
            <a:r>
              <a:rPr lang="en-US" dirty="0">
                <a:hlinkClick r:id="rId3"/>
              </a:rPr>
              <a:t>http://</a:t>
            </a:r>
            <a:r>
              <a:rPr lang="en-US" dirty="0" smtClean="0">
                <a:hlinkClick r:id="rId3"/>
              </a:rPr>
              <a:t>www.consumer.ftc.gov/media/video-0023-what-identity-theft</a:t>
            </a:r>
            <a:endParaRPr lang="en-US" dirty="0" smtClean="0"/>
          </a:p>
          <a:p>
            <a:endParaRPr lang="en-US" dirty="0" smtClean="0"/>
          </a:p>
          <a:p>
            <a:endParaRPr lang="en-US" dirty="0"/>
          </a:p>
        </p:txBody>
      </p:sp>
    </p:spTree>
    <p:extLst>
      <p:ext uri="{BB962C8B-B14F-4D97-AF65-F5344CB8AC3E}">
        <p14:creationId xmlns:p14="http://schemas.microsoft.com/office/powerpoint/2010/main" val="2509406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13768</TotalTime>
  <Words>1714</Words>
  <Application>Microsoft Office PowerPoint</Application>
  <PresentationFormat>On-screen Show (4:3)</PresentationFormat>
  <Paragraphs>167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Breeze</vt:lpstr>
      <vt:lpstr>Financial Literacy </vt:lpstr>
      <vt:lpstr>Risk Management </vt:lpstr>
      <vt:lpstr>Bellwork</vt:lpstr>
      <vt:lpstr>Risk Management</vt:lpstr>
      <vt:lpstr>Fraud</vt:lpstr>
      <vt:lpstr>PowerPoint Presentation</vt:lpstr>
      <vt:lpstr>PowerPoint Presentation</vt:lpstr>
      <vt:lpstr>PowerPoint Presentation</vt:lpstr>
      <vt:lpstr>Identity Theft</vt:lpstr>
      <vt:lpstr>Methods Used </vt:lpstr>
      <vt:lpstr>Methods Used</vt:lpstr>
      <vt:lpstr>Telemarketer Fraud</vt:lpstr>
      <vt:lpstr>Common telemarketer fraud characteristics</vt:lpstr>
      <vt:lpstr>Personal Protection</vt:lpstr>
      <vt:lpstr>Personal Protection</vt:lpstr>
      <vt:lpstr>Protection</vt:lpstr>
      <vt:lpstr>Regulatory Organizations</vt:lpstr>
      <vt:lpstr>PowerPoint Presentation</vt:lpstr>
      <vt:lpstr>Insurance Against Hardship</vt:lpstr>
      <vt:lpstr>Bellwork</vt:lpstr>
      <vt:lpstr>Insurance Protects You</vt:lpstr>
      <vt:lpstr>Insurance Protects You</vt:lpstr>
      <vt:lpstr>Types Insurance</vt:lpstr>
      <vt:lpstr>Types of Insurance</vt:lpstr>
      <vt:lpstr>Government Programs</vt:lpstr>
      <vt:lpstr>Estate Planning</vt:lpstr>
      <vt:lpstr>Bellwork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April Baxter</dc:creator>
  <cp:lastModifiedBy>Ryan Fuller</cp:lastModifiedBy>
  <cp:revision>34</cp:revision>
  <dcterms:created xsi:type="dcterms:W3CDTF">2014-04-21T23:23:48Z</dcterms:created>
  <dcterms:modified xsi:type="dcterms:W3CDTF">2017-05-08T18:02:10Z</dcterms:modified>
</cp:coreProperties>
</file>