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56" r:id="rId2"/>
    <p:sldId id="352" r:id="rId3"/>
    <p:sldId id="262" r:id="rId4"/>
    <p:sldId id="257" r:id="rId5"/>
    <p:sldId id="259" r:id="rId6"/>
    <p:sldId id="260" r:id="rId7"/>
    <p:sldId id="353" r:id="rId8"/>
    <p:sldId id="258" r:id="rId9"/>
    <p:sldId id="348" r:id="rId10"/>
    <p:sldId id="263" r:id="rId11"/>
    <p:sldId id="311" r:id="rId12"/>
    <p:sldId id="310" r:id="rId13"/>
    <p:sldId id="313" r:id="rId14"/>
    <p:sldId id="312" r:id="rId15"/>
    <p:sldId id="314" r:id="rId16"/>
    <p:sldId id="264" r:id="rId17"/>
    <p:sldId id="315" r:id="rId18"/>
    <p:sldId id="266" r:id="rId19"/>
    <p:sldId id="268" r:id="rId20"/>
    <p:sldId id="265" r:id="rId21"/>
    <p:sldId id="317" r:id="rId22"/>
    <p:sldId id="318" r:id="rId23"/>
    <p:sldId id="354" r:id="rId24"/>
    <p:sldId id="355" r:id="rId25"/>
    <p:sldId id="356" r:id="rId26"/>
    <p:sldId id="325" r:id="rId27"/>
    <p:sldId id="269" r:id="rId28"/>
    <p:sldId id="274" r:id="rId29"/>
    <p:sldId id="320" r:id="rId30"/>
    <p:sldId id="272" r:id="rId31"/>
    <p:sldId id="321" r:id="rId32"/>
    <p:sldId id="276" r:id="rId33"/>
    <p:sldId id="277" r:id="rId34"/>
    <p:sldId id="319" r:id="rId35"/>
    <p:sldId id="273" r:id="rId36"/>
    <p:sldId id="349" r:id="rId37"/>
    <p:sldId id="322" r:id="rId38"/>
    <p:sldId id="347" r:id="rId39"/>
    <p:sldId id="327" r:id="rId40"/>
    <p:sldId id="323" r:id="rId41"/>
    <p:sldId id="284" r:id="rId42"/>
    <p:sldId id="350" r:id="rId43"/>
    <p:sldId id="328" r:id="rId44"/>
    <p:sldId id="351" r:id="rId45"/>
    <p:sldId id="337" r:id="rId46"/>
    <p:sldId id="343" r:id="rId47"/>
    <p:sldId id="345" r:id="rId48"/>
    <p:sldId id="283" r:id="rId49"/>
    <p:sldId id="275" r:id="rId50"/>
    <p:sldId id="329" r:id="rId51"/>
    <p:sldId id="330" r:id="rId52"/>
    <p:sldId id="331" r:id="rId53"/>
    <p:sldId id="332" r:id="rId54"/>
    <p:sldId id="333" r:id="rId55"/>
    <p:sldId id="334" r:id="rId56"/>
    <p:sldId id="344" r:id="rId57"/>
    <p:sldId id="338" r:id="rId58"/>
    <p:sldId id="340" r:id="rId59"/>
    <p:sldId id="341" r:id="rId60"/>
    <p:sldId id="342" r:id="rId61"/>
    <p:sldId id="336" r:id="rId62"/>
    <p:sldId id="34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18AD3-8700-664D-AB3F-D49AE95562D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8BC6C-6527-634F-A569-248FF62FC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20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80DD1-4268-4E23-B521-2F4C8B744073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0E61E-AB4A-4B7A-AC53-726E06E40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43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0E61E-AB4A-4B7A-AC53-726E06E4042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4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themint.org/teens/writing-a-check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nualcreditreport.com/index.action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Financial Responsibility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468"/>
            <a:ext cx="8042276" cy="1336956"/>
          </a:xfrm>
        </p:spPr>
        <p:txBody>
          <a:bodyPr/>
          <a:lstStyle/>
          <a:p>
            <a:r>
              <a:rPr lang="en-US" dirty="0" smtClean="0"/>
              <a:t>Budgeting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43561"/>
            <a:ext cx="7846580" cy="439881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Your budget should balance income with expenses.</a:t>
            </a:r>
          </a:p>
          <a:p>
            <a:pPr lvl="1"/>
            <a:r>
              <a:rPr lang="en-US" dirty="0" smtClean="0"/>
              <a:t>To begin you should divide your annual income into a monthly income. </a:t>
            </a:r>
          </a:p>
          <a:p>
            <a:pPr lvl="2"/>
            <a:r>
              <a:rPr lang="en-US" b="1" dirty="0" smtClean="0"/>
              <a:t>Salary</a:t>
            </a:r>
            <a:r>
              <a:rPr lang="en-US" dirty="0" smtClean="0"/>
              <a:t>: a </a:t>
            </a:r>
            <a:r>
              <a:rPr lang="en-US" dirty="0"/>
              <a:t>fixed compensation periodically paid to a person for regular work or </a:t>
            </a:r>
            <a:r>
              <a:rPr lang="en-US" dirty="0" smtClean="0"/>
              <a:t>services</a:t>
            </a:r>
          </a:p>
          <a:p>
            <a:pPr lvl="2"/>
            <a:r>
              <a:rPr lang="en-US" dirty="0" smtClean="0"/>
              <a:t>Wage: </a:t>
            </a:r>
            <a:r>
              <a:rPr lang="en-US" dirty="0"/>
              <a:t>money that is paid or received for work or services, as by the hour, day, or week</a:t>
            </a:r>
          </a:p>
          <a:p>
            <a:pPr lvl="1"/>
            <a:r>
              <a:rPr lang="en-US" dirty="0" smtClean="0"/>
              <a:t>Deduct funds for fixed expenses. </a:t>
            </a:r>
            <a:endParaRPr lang="en-US" dirty="0"/>
          </a:p>
          <a:p>
            <a:pPr lvl="1"/>
            <a:r>
              <a:rPr lang="en-US" dirty="0" smtClean="0"/>
              <a:t>Analyze variable expenses and determine whether to cut expenses or keep the same.</a:t>
            </a:r>
          </a:p>
          <a:p>
            <a:r>
              <a:rPr lang="en-US" dirty="0" smtClean="0"/>
              <a:t>When creating a budget you should remember to </a:t>
            </a:r>
            <a:r>
              <a:rPr lang="en-US" b="1" dirty="0" smtClean="0"/>
              <a:t>pay yourself first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Set money aside for future financial goals.</a:t>
            </a:r>
          </a:p>
          <a:p>
            <a:pPr lvl="1"/>
            <a:r>
              <a:rPr lang="en-US" dirty="0" smtClean="0"/>
              <a:t>Should set money aside before paying other bills. This will get you used to living on a smaller budget.</a:t>
            </a:r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637" y="234216"/>
            <a:ext cx="2288363" cy="204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8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651590"/>
          </a:xfrm>
        </p:spPr>
        <p:txBody>
          <a:bodyPr>
            <a:normAutofit/>
          </a:bodyPr>
          <a:lstStyle/>
          <a:p>
            <a:r>
              <a:rPr lang="en-US" dirty="0" smtClean="0"/>
              <a:t>1. What </a:t>
            </a:r>
            <a:r>
              <a:rPr lang="en-US" dirty="0"/>
              <a:t>is an item that you would like to have, but </a:t>
            </a:r>
            <a:r>
              <a:rPr lang="en-US" dirty="0" smtClean="0"/>
              <a:t>can not </a:t>
            </a:r>
            <a:r>
              <a:rPr lang="en-US" dirty="0"/>
              <a:t>currently afford? </a:t>
            </a:r>
          </a:p>
          <a:p>
            <a:r>
              <a:rPr lang="en-US" dirty="0" smtClean="0"/>
              <a:t>2. Assuming </a:t>
            </a:r>
            <a:r>
              <a:rPr lang="en-US" dirty="0"/>
              <a:t>you are starting with no money and you cannot count on anyone else to </a:t>
            </a:r>
            <a:r>
              <a:rPr lang="en-US" dirty="0" smtClean="0"/>
              <a:t>simply give </a:t>
            </a:r>
            <a:r>
              <a:rPr lang="en-US" dirty="0"/>
              <a:t>it to you, how will you go about saving enough for the item? </a:t>
            </a:r>
          </a:p>
          <a:p>
            <a:r>
              <a:rPr lang="en-US" dirty="0" smtClean="0"/>
              <a:t>3. How </a:t>
            </a:r>
            <a:r>
              <a:rPr lang="en-US" dirty="0"/>
              <a:t>long do you think it will it take you to save enough money to buy the item? </a:t>
            </a:r>
          </a:p>
          <a:p>
            <a:r>
              <a:rPr lang="en-US" dirty="0" smtClean="0"/>
              <a:t>4. What </a:t>
            </a:r>
            <a:r>
              <a:rPr lang="en-US" dirty="0"/>
              <a:t>are some other expenses you need to consider while saving up? Will you make </a:t>
            </a:r>
            <a:r>
              <a:rPr lang="en-US" dirty="0" smtClean="0"/>
              <a:t>any sacrifices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82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Planning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047483"/>
          </a:xfrm>
        </p:spPr>
        <p:txBody>
          <a:bodyPr>
            <a:normAutofit/>
          </a:bodyPr>
          <a:lstStyle/>
          <a:p>
            <a:r>
              <a:rPr lang="en-US" dirty="0" smtClean="0"/>
              <a:t>Financial planning is a </a:t>
            </a:r>
            <a:r>
              <a:rPr lang="en-US" dirty="0"/>
              <a:t>process of setting goals, developing a plan to achieve them and putting the plan into </a:t>
            </a:r>
            <a:r>
              <a:rPr lang="en-US" dirty="0" smtClean="0"/>
              <a:t>action.</a:t>
            </a:r>
          </a:p>
          <a:p>
            <a:r>
              <a:rPr lang="en-US" dirty="0" smtClean="0"/>
              <a:t>The first part of financial planning requires goal setting.</a:t>
            </a:r>
          </a:p>
          <a:p>
            <a:r>
              <a:rPr lang="en-US" dirty="0"/>
              <a:t>G</a:t>
            </a:r>
            <a:r>
              <a:rPr lang="en-US" dirty="0" smtClean="0"/>
              <a:t>oal</a:t>
            </a:r>
            <a:r>
              <a:rPr lang="en-US" dirty="0"/>
              <a:t>-setting with regard to financial planning involves thinking about what </a:t>
            </a:r>
            <a:r>
              <a:rPr lang="en-US" dirty="0" smtClean="0"/>
              <a:t>things </a:t>
            </a:r>
            <a:r>
              <a:rPr lang="en-US" dirty="0"/>
              <a:t>one needs and wants in the </a:t>
            </a:r>
            <a:r>
              <a:rPr lang="en-US" dirty="0" smtClean="0"/>
              <a:t>short, intermediate, </a:t>
            </a:r>
            <a:r>
              <a:rPr lang="en-US" dirty="0"/>
              <a:t>and long-</a:t>
            </a:r>
            <a:r>
              <a:rPr lang="en-US" dirty="0" smtClean="0"/>
              <a:t>term</a:t>
            </a:r>
          </a:p>
          <a:p>
            <a:pPr lvl="1"/>
            <a:r>
              <a:rPr lang="en-US" dirty="0" smtClean="0"/>
              <a:t>Short (within one year)</a:t>
            </a:r>
          </a:p>
          <a:p>
            <a:pPr lvl="1"/>
            <a:r>
              <a:rPr lang="en-US" dirty="0" smtClean="0"/>
              <a:t>Intermediate (1 to 5 years )</a:t>
            </a:r>
          </a:p>
          <a:p>
            <a:pPr lvl="1"/>
            <a:r>
              <a:rPr lang="en-US" dirty="0" smtClean="0"/>
              <a:t>Long (over 5 years)</a:t>
            </a:r>
            <a:endParaRPr lang="en-US" dirty="0"/>
          </a:p>
        </p:txBody>
      </p:sp>
      <p:pic>
        <p:nvPicPr>
          <p:cNvPr id="13314" name="Picture 2" descr="Image result for sal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39" y="4343400"/>
            <a:ext cx="2857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2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Wants vs.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Examples of wants include…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Examples of needs include…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20 at 4.49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98" r="-10998"/>
          <a:stretch>
            <a:fillRect/>
          </a:stretch>
        </p:blipFill>
        <p:spPr>
          <a:xfrm>
            <a:off x="549275" y="461963"/>
            <a:ext cx="8042275" cy="6053137"/>
          </a:xfrm>
        </p:spPr>
      </p:pic>
    </p:spTree>
    <p:extLst>
      <p:ext uri="{BB962C8B-B14F-4D97-AF65-F5344CB8AC3E}">
        <p14:creationId xmlns:p14="http://schemas.microsoft.com/office/powerpoint/2010/main" val="32433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48509"/>
          </a:xfrm>
        </p:spPr>
        <p:txBody>
          <a:bodyPr/>
          <a:lstStyle/>
          <a:p>
            <a:r>
              <a:rPr lang="en-US" dirty="0" smtClean="0"/>
              <a:t>Analyze information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ind </a:t>
            </a:r>
            <a:r>
              <a:rPr lang="en-US" dirty="0"/>
              <a:t>out where your finances currently stand, so you can see how much money you are receiving, spending, and saving.</a:t>
            </a:r>
            <a:endParaRPr lang="en-US" dirty="0" smtClean="0"/>
          </a:p>
          <a:p>
            <a:r>
              <a:rPr lang="en-US" dirty="0" smtClean="0"/>
              <a:t>Make decisions</a:t>
            </a:r>
          </a:p>
          <a:p>
            <a:pPr lvl="1"/>
            <a:r>
              <a:rPr lang="en-US" dirty="0" smtClean="0"/>
              <a:t>Personal spending record</a:t>
            </a:r>
          </a:p>
          <a:p>
            <a:pPr lvl="1"/>
            <a:r>
              <a:rPr lang="en-US" dirty="0" smtClean="0"/>
              <a:t>Opportunity cost </a:t>
            </a:r>
          </a:p>
          <a:p>
            <a:r>
              <a:rPr lang="en-US" dirty="0" smtClean="0"/>
              <a:t>Create and implement a plan</a:t>
            </a:r>
          </a:p>
          <a:p>
            <a:r>
              <a:rPr lang="en-US" dirty="0" smtClean="0"/>
              <a:t>Monitor and modify plan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5091918"/>
          </a:xfrm>
        </p:spPr>
        <p:txBody>
          <a:bodyPr/>
          <a:lstStyle/>
          <a:p>
            <a:r>
              <a:rPr lang="en-US" dirty="0" smtClean="0"/>
              <a:t>Currency is another term for coins and money.</a:t>
            </a:r>
          </a:p>
          <a:p>
            <a:r>
              <a:rPr lang="en-US" dirty="0" smtClean="0"/>
              <a:t>All currencies share three common features:</a:t>
            </a:r>
          </a:p>
          <a:p>
            <a:pPr lvl="1"/>
            <a:r>
              <a:rPr lang="en-US" dirty="0" smtClean="0"/>
              <a:t>Must be easy to carry</a:t>
            </a:r>
          </a:p>
          <a:p>
            <a:pPr lvl="1"/>
            <a:r>
              <a:rPr lang="en-US" dirty="0" smtClean="0"/>
              <a:t>Must be durable</a:t>
            </a:r>
          </a:p>
          <a:p>
            <a:pPr lvl="1"/>
            <a:r>
              <a:rPr lang="en-US" dirty="0" smtClean="0"/>
              <a:t>Must be made in a standard form and must be considered legal tender by the government that issues it.</a:t>
            </a:r>
          </a:p>
          <a:p>
            <a:r>
              <a:rPr lang="en-US" dirty="0" smtClean="0"/>
              <a:t>Today, currency used in America is issued by the federal government.</a:t>
            </a:r>
            <a:endParaRPr lang="en-US" dirty="0"/>
          </a:p>
        </p:txBody>
      </p:sp>
      <p:pic>
        <p:nvPicPr>
          <p:cNvPr id="14338" name="Picture 2" descr="Image result for dol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01" y="4899602"/>
            <a:ext cx="4542849" cy="19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014491"/>
          </a:xfrm>
        </p:spPr>
        <p:txBody>
          <a:bodyPr/>
          <a:lstStyle/>
          <a:p>
            <a:r>
              <a:rPr lang="en-US" dirty="0"/>
              <a:t>Most people rely on banks for checking and savings accounts. </a:t>
            </a:r>
          </a:p>
          <a:p>
            <a:r>
              <a:rPr lang="en-US" dirty="0"/>
              <a:t>Properly managing a checking and savings account can contribute to financial well being. </a:t>
            </a:r>
          </a:p>
          <a:p>
            <a:r>
              <a:rPr lang="en-US" dirty="0" smtClean="0"/>
              <a:t>Why might people want to open a checking and/or savings account?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Convenience </a:t>
            </a:r>
          </a:p>
          <a:p>
            <a:pPr lvl="1"/>
            <a:r>
              <a:rPr lang="en-US" dirty="0" smtClean="0"/>
              <a:t>Budgeting</a:t>
            </a:r>
          </a:p>
          <a:p>
            <a:pPr lvl="1"/>
            <a:r>
              <a:rPr lang="en-US" dirty="0" smtClean="0"/>
              <a:t>Proof of payment</a:t>
            </a:r>
          </a:p>
          <a:p>
            <a:pPr lvl="1"/>
            <a:r>
              <a:rPr lang="en-US" dirty="0" smtClean="0"/>
              <a:t>Interest </a:t>
            </a:r>
            <a:endParaRPr lang="en-US" dirty="0"/>
          </a:p>
        </p:txBody>
      </p:sp>
      <p:pic>
        <p:nvPicPr>
          <p:cNvPr id="15362" name="Picture 2" descr="Image result for ban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4097286"/>
            <a:ext cx="4904507" cy="27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0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73021"/>
          </a:xfrm>
        </p:spPr>
        <p:txBody>
          <a:bodyPr/>
          <a:lstStyle/>
          <a:p>
            <a:r>
              <a:rPr lang="en-US" dirty="0" smtClean="0"/>
              <a:t>The Banking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70176"/>
            <a:ext cx="8042276" cy="5587823"/>
          </a:xfrm>
        </p:spPr>
        <p:txBody>
          <a:bodyPr>
            <a:normAutofit/>
          </a:bodyPr>
          <a:lstStyle/>
          <a:p>
            <a:r>
              <a:rPr lang="en-US" dirty="0" smtClean="0"/>
              <a:t>Checking Account</a:t>
            </a:r>
          </a:p>
          <a:p>
            <a:pPr lvl="1"/>
            <a:r>
              <a:rPr lang="en-US" dirty="0" smtClean="0"/>
              <a:t>Do not usually earn interest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easily access the money in these accounts</a:t>
            </a:r>
            <a:endParaRPr lang="en-US" dirty="0"/>
          </a:p>
          <a:p>
            <a:pPr lvl="2"/>
            <a:r>
              <a:rPr lang="en-US" dirty="0" smtClean="0"/>
              <a:t>Money is called a demand deposit</a:t>
            </a:r>
          </a:p>
          <a:p>
            <a:pPr lvl="1"/>
            <a:r>
              <a:rPr lang="en-US" dirty="0" smtClean="0"/>
              <a:t>May have a monthly maintenance fee</a:t>
            </a:r>
          </a:p>
          <a:p>
            <a:r>
              <a:rPr lang="en-US" dirty="0" smtClean="0"/>
              <a:t>Savings Account</a:t>
            </a:r>
          </a:p>
          <a:p>
            <a:pPr lvl="1"/>
            <a:r>
              <a:rPr lang="en-US" dirty="0" smtClean="0"/>
              <a:t>Accounts will earn interest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ompounded interest - </a:t>
            </a:r>
            <a:r>
              <a:rPr lang="en-US" dirty="0"/>
              <a:t>i</a:t>
            </a:r>
            <a:r>
              <a:rPr lang="en-US" dirty="0" smtClean="0"/>
              <a:t>nterest </a:t>
            </a:r>
            <a:r>
              <a:rPr lang="en-US" dirty="0"/>
              <a:t>calculated on the initial principal and also on the accumulated interest</a:t>
            </a:r>
            <a:endParaRPr lang="en-US" dirty="0" smtClean="0"/>
          </a:p>
          <a:p>
            <a:pPr lvl="1"/>
            <a:r>
              <a:rPr lang="en-US" dirty="0" smtClean="0"/>
              <a:t>Can easily access money in these accounts </a:t>
            </a:r>
          </a:p>
          <a:p>
            <a:pPr lvl="1"/>
            <a:r>
              <a:rPr lang="en-US" dirty="0" smtClean="0"/>
              <a:t>May limit the number of monthly transactions</a:t>
            </a:r>
          </a:p>
          <a:p>
            <a:pPr lvl="1"/>
            <a:r>
              <a:rPr lang="en-US" dirty="0" smtClean="0"/>
              <a:t>May require a minimum balance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87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Banking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0"/>
            <a:ext cx="8284317" cy="52577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Deposit</a:t>
            </a:r>
            <a:r>
              <a:rPr lang="en-US" dirty="0" smtClean="0"/>
              <a:t>: Putting money into a bank of investment account. </a:t>
            </a:r>
          </a:p>
          <a:p>
            <a:pPr lvl="1"/>
            <a:r>
              <a:rPr lang="en-US" dirty="0" smtClean="0"/>
              <a:t>Can use deposit slip at the bank</a:t>
            </a:r>
          </a:p>
          <a:p>
            <a:pPr lvl="1"/>
            <a:r>
              <a:rPr lang="en-US" dirty="0" smtClean="0"/>
              <a:t>Can also be done automatically </a:t>
            </a:r>
          </a:p>
          <a:p>
            <a:r>
              <a:rPr lang="en-US" dirty="0" smtClean="0"/>
              <a:t>Withdrawals: taking money from the account </a:t>
            </a:r>
          </a:p>
          <a:p>
            <a:pPr lvl="1"/>
            <a:r>
              <a:rPr lang="en-US" dirty="0" smtClean="0"/>
              <a:t>Use ATM card or in person at the bank</a:t>
            </a:r>
          </a:p>
          <a:p>
            <a:r>
              <a:rPr lang="en-US" dirty="0" smtClean="0"/>
              <a:t>Transfers: transfer money from one account to another</a:t>
            </a:r>
          </a:p>
          <a:p>
            <a:r>
              <a:rPr lang="en-US" dirty="0" smtClean="0"/>
              <a:t>Automated transactions: occur without manual assistance</a:t>
            </a:r>
          </a:p>
          <a:p>
            <a:r>
              <a:rPr lang="en-US" dirty="0" smtClean="0"/>
              <a:t>Fees: Amounts to be paid in connection with account</a:t>
            </a:r>
          </a:p>
          <a:p>
            <a:pPr lvl="1"/>
            <a:r>
              <a:rPr lang="en-US" dirty="0" smtClean="0"/>
              <a:t>Maintenance fees</a:t>
            </a:r>
          </a:p>
          <a:p>
            <a:pPr lvl="1"/>
            <a:r>
              <a:rPr lang="en-US" dirty="0" smtClean="0"/>
              <a:t>ATM withdrawal fees </a:t>
            </a:r>
          </a:p>
          <a:p>
            <a:pPr lvl="1"/>
            <a:r>
              <a:rPr lang="en-US" dirty="0" smtClean="0"/>
              <a:t>Paper statement fees </a:t>
            </a:r>
          </a:p>
          <a:p>
            <a:pPr lvl="1"/>
            <a:r>
              <a:rPr lang="en-US" dirty="0" smtClean="0"/>
              <a:t>Overdraft fees </a:t>
            </a:r>
            <a:endParaRPr lang="en-US" dirty="0"/>
          </a:p>
        </p:txBody>
      </p:sp>
      <p:pic>
        <p:nvPicPr>
          <p:cNvPr id="17410" name="Picture 2" descr="Image result for deposi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09" y="1997512"/>
            <a:ext cx="1560079" cy="180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2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Economics?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2216" y="0"/>
            <a:ext cx="8042276" cy="1336956"/>
          </a:xfrm>
        </p:spPr>
        <p:txBody>
          <a:bodyPr/>
          <a:lstStyle/>
          <a:p>
            <a:r>
              <a:rPr lang="en-US" dirty="0" smtClean="0"/>
              <a:t>Checks and Debit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781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Today, most people do not use coins or paper money for the majority of their purchases. Most people make payments by check or debit card.</a:t>
            </a:r>
          </a:p>
          <a:p>
            <a:r>
              <a:rPr lang="en-US" dirty="0" smtClean="0"/>
              <a:t>A check is a piece of paper; it is not legal tender because it is not guaranteed by the federal government. One must have a bank account and enough money to cover the expense to write a check. </a:t>
            </a:r>
          </a:p>
          <a:p>
            <a:pPr lvl="1"/>
            <a:r>
              <a:rPr lang="en-US" dirty="0" smtClean="0"/>
              <a:t>Writing a check is like a binding contract that you agree to pay the listed amount.</a:t>
            </a:r>
          </a:p>
          <a:p>
            <a:pPr lvl="1"/>
            <a:r>
              <a:rPr lang="en-US" dirty="0">
                <a:hlinkClick r:id="rId2"/>
              </a:rPr>
              <a:t>http://www.themint.org/teens/writing-a-</a:t>
            </a:r>
            <a:r>
              <a:rPr lang="en-US" dirty="0" smtClean="0">
                <a:hlinkClick r:id="rId2"/>
              </a:rPr>
              <a:t>check.html</a:t>
            </a:r>
            <a:endParaRPr lang="en-US" dirty="0" smtClean="0"/>
          </a:p>
          <a:p>
            <a:r>
              <a:rPr lang="en-US" dirty="0" smtClean="0"/>
              <a:t>Debit cards are like electronic checks. Instead of writing out a check in the store, you can give the cashier your debit card.</a:t>
            </a:r>
          </a:p>
          <a:p>
            <a:r>
              <a:rPr lang="en-US" dirty="0" smtClean="0"/>
              <a:t>Can keep track of checking account through use a check register or online banking.</a:t>
            </a:r>
            <a:endParaRPr lang="en-US" dirty="0"/>
          </a:p>
        </p:txBody>
      </p:sp>
      <p:pic>
        <p:nvPicPr>
          <p:cNvPr id="16386" name="Picture 2" descr="Image result for check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820" y="107576"/>
            <a:ext cx="1811575" cy="133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20 at 6.12.3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210" b="-25210"/>
          <a:stretch>
            <a:fillRect/>
          </a:stretch>
        </p:blipFill>
        <p:spPr>
          <a:xfrm>
            <a:off x="549275" y="642938"/>
            <a:ext cx="8042275" cy="5691187"/>
          </a:xfrm>
        </p:spPr>
      </p:pic>
    </p:spTree>
    <p:extLst>
      <p:ext uri="{BB962C8B-B14F-4D97-AF65-F5344CB8AC3E}">
        <p14:creationId xmlns:p14="http://schemas.microsoft.com/office/powerpoint/2010/main" val="25572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about your financial goals.</a:t>
            </a:r>
          </a:p>
          <a:p>
            <a:r>
              <a:rPr lang="en-US" dirty="0" smtClean="0"/>
              <a:t>List one short-term, intermediate-term, and long-term goal on your index card. </a:t>
            </a:r>
          </a:p>
          <a:p>
            <a:r>
              <a:rPr lang="en-US" dirty="0" smtClean="0"/>
              <a:t>Also provide at least one method of meeting EACH goal.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a lifestyle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your career choice effect your college choice?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if you do not follow your budget?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gaining sudden wealth lead to people </a:t>
            </a:r>
            <a:r>
              <a:rPr lang="en-US" smtClean="0"/>
              <a:t>becoming broke?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78" y="1724891"/>
            <a:ext cx="8042276" cy="49023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Sometimes a consumer may want to make a purchase but does not have enough cash in his or her bank account. </a:t>
            </a:r>
          </a:p>
          <a:p>
            <a:r>
              <a:rPr lang="en-US" dirty="0" smtClean="0"/>
              <a:t>Buying something on credit means that a person is able to buy something now with the promise to pay for it later. </a:t>
            </a:r>
          </a:p>
          <a:p>
            <a:r>
              <a:rPr lang="en-US" dirty="0"/>
              <a:t>Credit means someone is willing to loan money—called principal—in exchange for your promise to repay it, usually with interest. </a:t>
            </a:r>
            <a:endParaRPr lang="en-US" dirty="0" smtClean="0"/>
          </a:p>
          <a:p>
            <a:pPr lvl="1"/>
            <a:r>
              <a:rPr lang="en-US" dirty="0" smtClean="0"/>
              <a:t>Interest </a:t>
            </a:r>
            <a:r>
              <a:rPr lang="en-US" dirty="0"/>
              <a:t>is the amount you pay to use someone else’s money. </a:t>
            </a:r>
            <a:endParaRPr lang="en-US" dirty="0" smtClean="0"/>
          </a:p>
          <a:p>
            <a:pPr lvl="1"/>
            <a:r>
              <a:rPr lang="en-US" dirty="0" smtClean="0"/>
              <a:t>Credit is a loan of money that is repaid plus interest. </a:t>
            </a:r>
            <a:endParaRPr lang="en-US" dirty="0"/>
          </a:p>
          <a:p>
            <a:pPr marL="349250" lvl="1" indent="0">
              <a:buNone/>
            </a:pPr>
            <a:endParaRPr lang="en-US" dirty="0" smtClean="0"/>
          </a:p>
        </p:txBody>
      </p:sp>
      <p:pic>
        <p:nvPicPr>
          <p:cNvPr id="21506" name="Picture 2" descr="Image result for intere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44" y="1"/>
            <a:ext cx="1575856" cy="17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40255"/>
          </a:xfrm>
        </p:spPr>
        <p:txBody>
          <a:bodyPr>
            <a:normAutofit/>
          </a:bodyPr>
          <a:lstStyle/>
          <a:p>
            <a:r>
              <a:rPr lang="en-US" dirty="0" smtClean="0"/>
              <a:t>Credit </a:t>
            </a:r>
            <a:r>
              <a:rPr lang="en-US" dirty="0"/>
              <a:t>is a basic financial tool and if used properly can help the consumer</a:t>
            </a:r>
          </a:p>
          <a:p>
            <a:r>
              <a:rPr lang="en-US" dirty="0" smtClean="0"/>
              <a:t>Types of loans include credit cards, mortgages, student loans, etc.</a:t>
            </a:r>
          </a:p>
          <a:p>
            <a:r>
              <a:rPr lang="en-US" dirty="0" smtClean="0"/>
              <a:t>Loans payable over long periods of time are called </a:t>
            </a:r>
            <a:r>
              <a:rPr lang="en-US" b="1" dirty="0" smtClean="0"/>
              <a:t>long-term credit</a:t>
            </a:r>
            <a:r>
              <a:rPr lang="en-US" dirty="0" smtClean="0"/>
              <a:t>. If a family plans to pay for an item within a few weeks, they only need short-term credit.</a:t>
            </a:r>
          </a:p>
          <a:p>
            <a:pPr lvl="1"/>
            <a:r>
              <a:rPr lang="en-US" dirty="0" smtClean="0"/>
              <a:t>LT: House, cars, and other expensive purchases </a:t>
            </a:r>
          </a:p>
          <a:p>
            <a:pPr lvl="2"/>
            <a:r>
              <a:rPr lang="en-US" dirty="0" smtClean="0"/>
              <a:t>Typically loans for at least 5 years </a:t>
            </a:r>
          </a:p>
          <a:p>
            <a:pPr lvl="1"/>
            <a:r>
              <a:rPr lang="en-US" dirty="0" smtClean="0"/>
              <a:t>ST: emergency purchases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20 at 6.44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082" b="-24082"/>
          <a:stretch>
            <a:fillRect/>
          </a:stretch>
        </p:blipFill>
        <p:spPr>
          <a:xfrm>
            <a:off x="549275" y="511175"/>
            <a:ext cx="8042275" cy="5938838"/>
          </a:xfrm>
        </p:spPr>
      </p:pic>
    </p:spTree>
    <p:extLst>
      <p:ext uri="{BB962C8B-B14F-4D97-AF65-F5344CB8AC3E}">
        <p14:creationId xmlns:p14="http://schemas.microsoft.com/office/powerpoint/2010/main" val="25659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0690" y="107576"/>
            <a:ext cx="8042276" cy="1336956"/>
          </a:xfrm>
        </p:spPr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78171"/>
          </a:xfrm>
        </p:spPr>
        <p:txBody>
          <a:bodyPr/>
          <a:lstStyle/>
          <a:p>
            <a:r>
              <a:rPr lang="en-US" dirty="0" smtClean="0"/>
              <a:t>In order to be a well-informed citizen, it is essential to have a good understanding of economics and the American economic system.</a:t>
            </a:r>
          </a:p>
          <a:p>
            <a:r>
              <a:rPr lang="en-US" dirty="0" smtClean="0"/>
              <a:t>The choices we face are based on the fact that we do not have enough productive resources to satisfy all of our wants and needs.</a:t>
            </a:r>
          </a:p>
          <a:p>
            <a:r>
              <a:rPr lang="en-US" b="1" dirty="0" smtClean="0"/>
              <a:t>Economics</a:t>
            </a:r>
            <a:r>
              <a:rPr lang="en-US" dirty="0" smtClean="0"/>
              <a:t> is the study of how we make decisions in a world where resources are limited. </a:t>
            </a:r>
          </a:p>
          <a:p>
            <a:r>
              <a:rPr lang="en-US" dirty="0" smtClean="0"/>
              <a:t>The study of economics will help us think about the process of making decisions. </a:t>
            </a:r>
            <a:endParaRPr lang="en-US" dirty="0"/>
          </a:p>
        </p:txBody>
      </p:sp>
      <p:pic>
        <p:nvPicPr>
          <p:cNvPr id="8194" name="Picture 2" descr="Image result for economic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46" y="57149"/>
            <a:ext cx="2549236" cy="152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3705" y="121431"/>
            <a:ext cx="8042276" cy="1336956"/>
          </a:xfrm>
        </p:spPr>
        <p:txBody>
          <a:bodyPr/>
          <a:lstStyle/>
          <a:p>
            <a:r>
              <a:rPr lang="en-US" dirty="0" smtClean="0"/>
              <a:t>Credit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83382"/>
          </a:xfrm>
        </p:spPr>
        <p:txBody>
          <a:bodyPr/>
          <a:lstStyle/>
          <a:p>
            <a:r>
              <a:rPr lang="en-US" dirty="0" smtClean="0"/>
              <a:t>Credit cards are issued by banks and other lending institutions. </a:t>
            </a:r>
          </a:p>
          <a:p>
            <a:r>
              <a:rPr lang="en-US" dirty="0" smtClean="0"/>
              <a:t>A credit card can be used almost anywhere. You present the credit card when making a purchase and the store charges the credit card company. The credit card company pays the store and sends you a monthly bill.</a:t>
            </a:r>
          </a:p>
          <a:p>
            <a:r>
              <a:rPr lang="en-US" dirty="0" smtClean="0"/>
              <a:t>The customer pays all or part of the bill once a month. Interest charges, which can be quite high, are added the unpaid portion of the monthly bill.</a:t>
            </a:r>
            <a:endParaRPr lang="en-US" dirty="0"/>
          </a:p>
        </p:txBody>
      </p:sp>
      <p:pic>
        <p:nvPicPr>
          <p:cNvPr id="19458" name="Picture 2" descr="Image result for credit car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441" y="0"/>
            <a:ext cx="3483867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20 at 7.09.5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4" r="-28274"/>
          <a:stretch>
            <a:fillRect/>
          </a:stretch>
        </p:blipFill>
        <p:spPr>
          <a:xfrm>
            <a:off x="181437" y="0"/>
            <a:ext cx="8791435" cy="6858000"/>
          </a:xfrm>
        </p:spPr>
      </p:pic>
    </p:spTree>
    <p:extLst>
      <p:ext uri="{BB962C8B-B14F-4D97-AF65-F5344CB8AC3E}">
        <p14:creationId xmlns:p14="http://schemas.microsoft.com/office/powerpoint/2010/main" val="14843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50540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Credit cards, if used unwisely, can cause serious financial damage.</a:t>
            </a:r>
          </a:p>
          <a:p>
            <a:r>
              <a:rPr lang="en-US" dirty="0" smtClean="0"/>
              <a:t>A person might buy so much on credit, that he or she can not afford to make the payments on time. </a:t>
            </a:r>
          </a:p>
          <a:p>
            <a:pPr lvl="1"/>
            <a:r>
              <a:rPr lang="en-US" dirty="0" smtClean="0"/>
              <a:t>Often the lender has the right to charge a penalty and to raise the interest rate after missed payments. </a:t>
            </a:r>
          </a:p>
          <a:p>
            <a:r>
              <a:rPr lang="en-US" dirty="0" smtClean="0"/>
              <a:t>Compounded interest as it relates to debt is not favorable. </a:t>
            </a:r>
          </a:p>
          <a:p>
            <a:r>
              <a:rPr lang="en-US" dirty="0" smtClean="0"/>
              <a:t>One may be sued for the outstanding balance, or may have to declare bankruptcy. </a:t>
            </a:r>
          </a:p>
          <a:p>
            <a:pPr lvl="1"/>
            <a:r>
              <a:rPr lang="en-US" b="1" dirty="0" smtClean="0"/>
              <a:t>Bankruptcy</a:t>
            </a:r>
            <a:r>
              <a:rPr lang="en-US" dirty="0" smtClean="0"/>
              <a:t>: legal proceeding involving a person or business that is unable to repay outstanding debts.</a:t>
            </a:r>
          </a:p>
          <a:p>
            <a:endParaRPr lang="en-US" dirty="0"/>
          </a:p>
        </p:txBody>
      </p:sp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77" y="41566"/>
            <a:ext cx="208156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2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3670" y="76607"/>
            <a:ext cx="8042276" cy="1336956"/>
          </a:xfrm>
        </p:spPr>
        <p:txBody>
          <a:bodyPr/>
          <a:lstStyle/>
          <a:p>
            <a:r>
              <a:rPr lang="en-US" dirty="0" smtClean="0"/>
              <a:t>Good debt vs. Bad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Most people are unable to live without any debt. The majority of people are unable to pay in cash for homes and cars.</a:t>
            </a:r>
          </a:p>
          <a:p>
            <a:r>
              <a:rPr lang="en-US" dirty="0" smtClean="0"/>
              <a:t>Good debt can include anything you can not afford to buy without wiping out all cash reserves. However, make sure you can afford the monthly loan payment.</a:t>
            </a:r>
          </a:p>
          <a:p>
            <a:pPr lvl="1"/>
            <a:r>
              <a:rPr lang="en-US" dirty="0" smtClean="0"/>
              <a:t>Buying a home</a:t>
            </a:r>
          </a:p>
          <a:p>
            <a:pPr lvl="1"/>
            <a:r>
              <a:rPr lang="en-US" dirty="0" smtClean="0"/>
              <a:t>Paying for college</a:t>
            </a:r>
          </a:p>
          <a:p>
            <a:r>
              <a:rPr lang="en-US" dirty="0" smtClean="0"/>
              <a:t>Bad debt includes going into debt for things you do not need. Credit card debt is the worst type of debt because it frequently has the highest interest rate.</a:t>
            </a:r>
          </a:p>
        </p:txBody>
      </p:sp>
      <p:pic>
        <p:nvPicPr>
          <p:cNvPr id="20482" name="Picture 2" descr="Image result for credi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6" y="107576"/>
            <a:ext cx="2299854" cy="153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4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402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Having </a:t>
            </a:r>
            <a:r>
              <a:rPr lang="en-US" dirty="0"/>
              <a:t>a good credit score can help you get a better interest rate on your </a:t>
            </a:r>
            <a:r>
              <a:rPr lang="en-US" dirty="0" smtClean="0"/>
              <a:t>mortgage</a:t>
            </a:r>
            <a:r>
              <a:rPr lang="en-US" dirty="0"/>
              <a:t> </a:t>
            </a:r>
            <a:r>
              <a:rPr lang="en-US" dirty="0" smtClean="0"/>
              <a:t>or other long term loans.</a:t>
            </a:r>
          </a:p>
          <a:p>
            <a:r>
              <a:rPr lang="en-US" dirty="0" smtClean="0"/>
              <a:t>Some loans require collateral</a:t>
            </a:r>
          </a:p>
          <a:p>
            <a:pPr lvl="1"/>
            <a:r>
              <a:rPr lang="en-US" b="1" dirty="0" smtClean="0"/>
              <a:t>Collateral</a:t>
            </a:r>
            <a:r>
              <a:rPr lang="en-US" dirty="0" smtClean="0"/>
              <a:t>: something </a:t>
            </a:r>
            <a:r>
              <a:rPr lang="en-US" dirty="0"/>
              <a:t>pledged as security for repayment of a loan, to be forfeited in the event of a default.</a:t>
            </a:r>
            <a:endParaRPr lang="en-US" dirty="0" smtClean="0"/>
          </a:p>
          <a:p>
            <a:r>
              <a:rPr lang="en-US" dirty="0" smtClean="0"/>
              <a:t>When obtaining a loan, the Annual Percentage Rate (APR) is the best indicator of the cost a loan. </a:t>
            </a:r>
          </a:p>
          <a:p>
            <a:pPr lvl="1"/>
            <a:r>
              <a:rPr lang="en-US" b="1" dirty="0" smtClean="0"/>
              <a:t>APR</a:t>
            </a:r>
            <a:r>
              <a:rPr lang="en-US" dirty="0" smtClean="0"/>
              <a:t>: rate </a:t>
            </a:r>
            <a:r>
              <a:rPr lang="en-US" dirty="0"/>
              <a:t>that is charged for borrowing </a:t>
            </a:r>
            <a:r>
              <a:rPr lang="en-US" dirty="0" smtClean="0"/>
              <a:t>expressed </a:t>
            </a:r>
            <a:r>
              <a:rPr lang="en-US" dirty="0"/>
              <a:t>as a single percentage number that represents the actual yearly cost of funds over the term of a </a:t>
            </a:r>
            <a:r>
              <a:rPr lang="en-US" dirty="0" smtClean="0"/>
              <a:t>loan.</a:t>
            </a:r>
          </a:p>
          <a:p>
            <a:pPr lvl="1"/>
            <a:r>
              <a:rPr lang="en-US" dirty="0" smtClean="0"/>
              <a:t>Calculation is determined by the Truth in Lending Act</a:t>
            </a:r>
          </a:p>
          <a:p>
            <a:pPr lvl="1"/>
            <a:r>
              <a:rPr lang="en-US" dirty="0"/>
              <a:t>By law, credit card companies and loan issuers must show customers the APR to facilitate a clear understanding of the actual rates applicable to their agreements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074" name="Picture 2" descr="Image result for annual percentage ra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185" y="155668"/>
            <a:ext cx="1357570" cy="144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3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redit re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06" y="107576"/>
            <a:ext cx="2825794" cy="1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35" y="1819306"/>
            <a:ext cx="8042276" cy="49971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credit report </a:t>
            </a:r>
            <a:r>
              <a:rPr lang="en-US" dirty="0" smtClean="0"/>
              <a:t>is a record of one’s financial transactions.</a:t>
            </a:r>
          </a:p>
          <a:p>
            <a:pPr lvl="1"/>
            <a:r>
              <a:rPr lang="en-US" dirty="0"/>
              <a:t>A credit report contains your credit payment </a:t>
            </a:r>
            <a:r>
              <a:rPr lang="en-US" dirty="0" smtClean="0"/>
              <a:t>history, loan amounts, credit you have, </a:t>
            </a:r>
            <a:r>
              <a:rPr lang="en-US" dirty="0"/>
              <a:t>and </a:t>
            </a:r>
            <a:r>
              <a:rPr lang="en-US" dirty="0" smtClean="0"/>
              <a:t>identification </a:t>
            </a:r>
            <a:r>
              <a:rPr lang="en-US" dirty="0"/>
              <a:t>information such as your name, addresses, </a:t>
            </a:r>
            <a:r>
              <a:rPr lang="en-US" dirty="0" smtClean="0"/>
              <a:t>and </a:t>
            </a:r>
            <a:r>
              <a:rPr lang="en-US" dirty="0"/>
              <a:t>year of birth. </a:t>
            </a:r>
            <a:endParaRPr lang="en-US" dirty="0" smtClean="0"/>
          </a:p>
          <a:p>
            <a:pPr lvl="1"/>
            <a:r>
              <a:rPr lang="en-US" dirty="0"/>
              <a:t>You can obtain a free credit report each year through </a:t>
            </a:r>
            <a:r>
              <a:rPr lang="en-US" dirty="0" smtClean="0">
                <a:hlinkClick r:id="rId3"/>
              </a:rPr>
              <a:t>annualcreditreport.com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credit score is a score compiled by </a:t>
            </a:r>
            <a:r>
              <a:rPr lang="en-US" dirty="0" smtClean="0"/>
              <a:t>lenders to determine your creditworthiness</a:t>
            </a:r>
          </a:p>
          <a:p>
            <a:pPr lvl="1"/>
            <a:r>
              <a:rPr lang="en-US" dirty="0" smtClean="0"/>
              <a:t>Credit </a:t>
            </a:r>
            <a:r>
              <a:rPr lang="en-US" dirty="0"/>
              <a:t>scores are used for lending money and </a:t>
            </a:r>
            <a:r>
              <a:rPr lang="en-US" dirty="0" smtClean="0"/>
              <a:t>typically range </a:t>
            </a:r>
            <a:r>
              <a:rPr lang="en-US" dirty="0"/>
              <a:t>from </a:t>
            </a:r>
            <a:r>
              <a:rPr lang="en-US" dirty="0" smtClean="0"/>
              <a:t>300-850. </a:t>
            </a:r>
            <a:r>
              <a:rPr lang="en-US" dirty="0"/>
              <a:t>The higher your score, the less risk you represent to lenders and the more favorably they’ll view your application.  </a:t>
            </a:r>
            <a:endParaRPr lang="en-US" dirty="0" smtClean="0"/>
          </a:p>
          <a:p>
            <a:r>
              <a:rPr lang="en-US" dirty="0" smtClean="0"/>
              <a:t>Proper </a:t>
            </a:r>
            <a:r>
              <a:rPr lang="en-US" dirty="0"/>
              <a:t>use of a credit card and payment of bills can help establish a good credit score. </a:t>
            </a:r>
            <a:endParaRPr lang="en-US" dirty="0" smtClean="0"/>
          </a:p>
          <a:p>
            <a:r>
              <a:rPr lang="en-US" dirty="0" smtClean="0"/>
              <a:t>Your credit score can be hurt by making late payments, bouncing checks, and having many credit cards and loans.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credit re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1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Rewards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risks and rewards associated with credit?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</p:spPr>
        <p:txBody>
          <a:bodyPr/>
          <a:lstStyle/>
          <a:p>
            <a:r>
              <a:rPr lang="en-US" sz="4400" dirty="0" smtClean="0"/>
              <a:t>“It takes money to make money”</a:t>
            </a:r>
          </a:p>
          <a:p>
            <a:r>
              <a:rPr lang="en-US" dirty="0" smtClean="0"/>
              <a:t>What does this saying mean?</a:t>
            </a:r>
          </a:p>
          <a:p>
            <a:r>
              <a:rPr lang="en-US" dirty="0" smtClean="0"/>
              <a:t>What are some ways to turn $100 into $200?</a:t>
            </a:r>
            <a:endParaRPr lang="en-US" dirty="0"/>
          </a:p>
        </p:txBody>
      </p:sp>
      <p:pic>
        <p:nvPicPr>
          <p:cNvPr id="2050" name="Picture 2" descr="Image result for saving and invest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19" y="4403534"/>
            <a:ext cx="5818910" cy="218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2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4325" y="107576"/>
            <a:ext cx="8042276" cy="1336956"/>
          </a:xfrm>
        </p:spPr>
        <p:txBody>
          <a:bodyPr/>
          <a:lstStyle/>
          <a:p>
            <a:r>
              <a:rPr lang="en-US" dirty="0" smtClean="0"/>
              <a:t>Life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40255"/>
          </a:xfrm>
        </p:spPr>
        <p:txBody>
          <a:bodyPr>
            <a:normAutofit/>
          </a:bodyPr>
          <a:lstStyle/>
          <a:p>
            <a:r>
              <a:rPr lang="en-US" dirty="0" smtClean="0"/>
              <a:t>The choices that people make have benefits, costs, risks, and future consequences.</a:t>
            </a:r>
          </a:p>
          <a:p>
            <a:pPr lvl="1"/>
            <a:r>
              <a:rPr lang="en-US" dirty="0" smtClean="0"/>
              <a:t>Benefits: a good or helpful result </a:t>
            </a:r>
          </a:p>
          <a:p>
            <a:pPr lvl="1"/>
            <a:r>
              <a:rPr lang="en-US" b="1" dirty="0" smtClean="0"/>
              <a:t>Costs</a:t>
            </a:r>
            <a:r>
              <a:rPr lang="en-US" dirty="0" smtClean="0"/>
              <a:t>: cost of the next best use of your time or money when you chose to do one thing rather than another</a:t>
            </a:r>
          </a:p>
          <a:p>
            <a:pPr lvl="1"/>
            <a:r>
              <a:rPr lang="en-US" dirty="0" smtClean="0"/>
              <a:t>Risks: higher expenditures than expected</a:t>
            </a:r>
          </a:p>
          <a:p>
            <a:r>
              <a:rPr lang="en-US" dirty="0" smtClean="0"/>
              <a:t>An individual’s financial plan and goals are affected by many different factors. </a:t>
            </a:r>
          </a:p>
          <a:p>
            <a:r>
              <a:rPr lang="en-US" dirty="0" smtClean="0"/>
              <a:t>These factors include: education, income, career, and life choices. </a:t>
            </a:r>
          </a:p>
        </p:txBody>
      </p:sp>
      <p:pic>
        <p:nvPicPr>
          <p:cNvPr id="9218" name="Picture 2" descr="Image result for benefit co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79" y="60034"/>
            <a:ext cx="2881744" cy="160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Disposable v. Discretionary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Disposable and discretionary income are tools used to analyze the spending habits of individuals and families.</a:t>
            </a:r>
          </a:p>
          <a:p>
            <a:r>
              <a:rPr lang="en-US" dirty="0" smtClean="0"/>
              <a:t>Disposable Income</a:t>
            </a:r>
          </a:p>
          <a:p>
            <a:pPr lvl="1"/>
            <a:r>
              <a:rPr lang="en-US" dirty="0" smtClean="0"/>
              <a:t>Income that is left after tax deductions</a:t>
            </a:r>
          </a:p>
          <a:p>
            <a:pPr lvl="1"/>
            <a:r>
              <a:rPr lang="en-US" dirty="0" smtClean="0"/>
              <a:t>Similar to net pay </a:t>
            </a:r>
          </a:p>
          <a:p>
            <a:r>
              <a:rPr lang="en-US" dirty="0" smtClean="0"/>
              <a:t>Discretionary Income</a:t>
            </a:r>
          </a:p>
          <a:p>
            <a:pPr lvl="1"/>
            <a:r>
              <a:rPr lang="en-US" dirty="0"/>
              <a:t>The amount of an individual's income available for spending after the (necessary) essentials (such as food, clothing, and </a:t>
            </a:r>
            <a:r>
              <a:rPr lang="en-US" dirty="0" smtClean="0"/>
              <a:t>shelter) </a:t>
            </a:r>
            <a:r>
              <a:rPr lang="en-US" dirty="0"/>
              <a:t>have been taken care </a:t>
            </a:r>
            <a:r>
              <a:rPr lang="en-US" dirty="0" smtClean="0"/>
              <a:t>of</a:t>
            </a:r>
            <a:endParaRPr lang="en-US" dirty="0"/>
          </a:p>
        </p:txBody>
      </p:sp>
      <p:pic>
        <p:nvPicPr>
          <p:cNvPr id="1026" name="Picture 2" descr="Image result for disposable incom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900" y="2424546"/>
            <a:ext cx="1368262" cy="189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and Investing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301998" cy="49279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financial investment plan is blueprint that allows a person to live within their income, identify financial priorities, and invest and save for the future.</a:t>
            </a:r>
          </a:p>
          <a:p>
            <a:pPr lvl="1"/>
            <a:r>
              <a:rPr lang="en-US" dirty="0" smtClean="0"/>
              <a:t>Pay yourself first </a:t>
            </a:r>
          </a:p>
          <a:p>
            <a:r>
              <a:rPr lang="en-US" dirty="0" smtClean="0"/>
              <a:t>Short term goals are those to be reached within a year. These can include paying off a credit card, saving a new TV,</a:t>
            </a:r>
            <a:r>
              <a:rPr lang="en-US" dirty="0"/>
              <a:t> </a:t>
            </a:r>
            <a:r>
              <a:rPr lang="en-US" dirty="0" smtClean="0"/>
              <a:t>or building a holiday gift fund.</a:t>
            </a:r>
          </a:p>
          <a:p>
            <a:r>
              <a:rPr lang="en-US" dirty="0" smtClean="0"/>
              <a:t>Average term goals are usually within the one to five year range, such as saving and investing for a first home, college expenses, and starting a family.</a:t>
            </a:r>
          </a:p>
          <a:p>
            <a:r>
              <a:rPr lang="en-US" dirty="0" smtClean="0"/>
              <a:t>Long term goals are those that may not be reached for five-to-ten or more years and may include financing a new business or saving for retirement.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retirement saving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5" y="444853"/>
            <a:ext cx="9134760" cy="571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v. Investing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Saving is what people often do to meet </a:t>
            </a:r>
            <a:r>
              <a:rPr lang="en-US" b="1" dirty="0" smtClean="0"/>
              <a:t>shorter term </a:t>
            </a:r>
            <a:r>
              <a:rPr lang="en-US" dirty="0" smtClean="0"/>
              <a:t>goals. Money is put aside for use later, but is accessible when it is needed. </a:t>
            </a:r>
          </a:p>
          <a:p>
            <a:r>
              <a:rPr lang="en-US" dirty="0" smtClean="0"/>
              <a:t>Investing is what people do to meet </a:t>
            </a:r>
            <a:r>
              <a:rPr lang="en-US" b="1" dirty="0" smtClean="0"/>
              <a:t>longer-term</a:t>
            </a:r>
            <a:r>
              <a:rPr lang="en-US" dirty="0" smtClean="0"/>
              <a:t> goals. Money is put aside for use far into the future and is typically not accessible for a specified period of time.</a:t>
            </a:r>
          </a:p>
          <a:p>
            <a:r>
              <a:rPr lang="en-US" dirty="0" smtClean="0"/>
              <a:t>Investing involves a higher degree of risk than saving because there is no guarantee that money invested will grow. However, investments have the potential to grow.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long term saving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24" y="0"/>
            <a:ext cx="3532904" cy="703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Interest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063977"/>
          </a:xfrm>
        </p:spPr>
        <p:txBody>
          <a:bodyPr/>
          <a:lstStyle/>
          <a:p>
            <a:r>
              <a:rPr lang="en-US" sz="2000" dirty="0" smtClean="0"/>
              <a:t>Compound interest is interest calculated </a:t>
            </a:r>
            <a:r>
              <a:rPr lang="en-US" sz="2000" dirty="0"/>
              <a:t>on the initial principal and also on the accumulated interest of previous periods of a deposit or </a:t>
            </a:r>
            <a:r>
              <a:rPr lang="en-US" sz="2000" dirty="0" smtClean="0"/>
              <a:t>loan.</a:t>
            </a:r>
          </a:p>
          <a:p>
            <a:r>
              <a:rPr lang="en-US" sz="2000" dirty="0" smtClean="0"/>
              <a:t>The Rule of 72 allows you to make a quick estimate of the amount of time it will take to double your money.</a:t>
            </a:r>
          </a:p>
          <a:p>
            <a:pPr lvl="1"/>
            <a:r>
              <a:rPr lang="en-US" sz="2000" dirty="0" smtClean="0"/>
              <a:t>Formula: 72/ Interest Rate </a:t>
            </a:r>
          </a:p>
          <a:p>
            <a:pPr lvl="1"/>
            <a:r>
              <a:rPr lang="en-US" sz="2000" dirty="0" smtClean="0"/>
              <a:t>Example: $10,000 @ 6% Interest = 12 years to double investment</a:t>
            </a:r>
          </a:p>
          <a:p>
            <a:r>
              <a:rPr lang="en-US" sz="2000" dirty="0" smtClean="0"/>
              <a:t>Formula for compound interest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4-04-21 at 6.49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43" y="5079682"/>
            <a:ext cx="6537908" cy="177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21 at 6.59.5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648" b="-43648"/>
          <a:stretch>
            <a:fillRect/>
          </a:stretch>
        </p:blipFill>
        <p:spPr>
          <a:xfrm>
            <a:off x="549275" y="330200"/>
            <a:ext cx="8042275" cy="6086475"/>
          </a:xfrm>
        </p:spPr>
      </p:pic>
    </p:spTree>
    <p:extLst>
      <p:ext uri="{BB962C8B-B14F-4D97-AF65-F5344CB8AC3E}">
        <p14:creationId xmlns:p14="http://schemas.microsoft.com/office/powerpoint/2010/main" val="25167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21 at 6.58.3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73" r="-19473"/>
          <a:stretch>
            <a:fillRect/>
          </a:stretch>
        </p:blipFill>
        <p:spPr>
          <a:xfrm>
            <a:off x="549275" y="461963"/>
            <a:ext cx="8042275" cy="6119812"/>
          </a:xfrm>
        </p:spPr>
      </p:pic>
    </p:spTree>
    <p:extLst>
      <p:ext uri="{BB962C8B-B14F-4D97-AF65-F5344CB8AC3E}">
        <p14:creationId xmlns:p14="http://schemas.microsoft.com/office/powerpoint/2010/main" val="22612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and investing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5027132"/>
          </a:xfrm>
        </p:spPr>
        <p:txBody>
          <a:bodyPr/>
          <a:lstStyle/>
          <a:p>
            <a:r>
              <a:rPr lang="en-US" dirty="0" smtClean="0"/>
              <a:t>Saving </a:t>
            </a:r>
            <a:r>
              <a:rPr lang="en-US" dirty="0"/>
              <a:t>and investing are basic ways of preparing for one’s future financial goals and financial security. </a:t>
            </a:r>
          </a:p>
          <a:p>
            <a:r>
              <a:rPr lang="en-US" dirty="0"/>
              <a:t>There are different methods of saving and investing. There are also different risks and benefits to various investments. </a:t>
            </a:r>
          </a:p>
          <a:p>
            <a:r>
              <a:rPr lang="en-US" dirty="0"/>
              <a:t>Investment strategies differ in their potential rate of return, liquidity, and level of risk.</a:t>
            </a:r>
          </a:p>
          <a:p>
            <a:r>
              <a:rPr lang="en-US" dirty="0" smtClean="0"/>
              <a:t>When should you save and when should you invest?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and Investing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50729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Key things to keep in mind when setting up an investment plan:</a:t>
            </a:r>
          </a:p>
          <a:p>
            <a:pPr lvl="1"/>
            <a:r>
              <a:rPr lang="en-US" dirty="0" smtClean="0"/>
              <a:t>Risk tolerance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Diversification</a:t>
            </a:r>
          </a:p>
          <a:p>
            <a:pPr lvl="1"/>
            <a:r>
              <a:rPr lang="en-US" dirty="0" smtClean="0"/>
              <a:t>Asset allocation</a:t>
            </a:r>
          </a:p>
          <a:p>
            <a:r>
              <a:rPr lang="en-US" dirty="0" smtClean="0"/>
              <a:t>Methods include: </a:t>
            </a:r>
          </a:p>
          <a:p>
            <a:pPr lvl="1"/>
            <a:r>
              <a:rPr lang="en-US" dirty="0" smtClean="0"/>
              <a:t>Saving accounts</a:t>
            </a:r>
          </a:p>
          <a:p>
            <a:pPr lvl="1"/>
            <a:r>
              <a:rPr lang="en-US" dirty="0" smtClean="0"/>
              <a:t>Stocks</a:t>
            </a:r>
          </a:p>
          <a:p>
            <a:pPr lvl="1"/>
            <a:r>
              <a:rPr lang="en-US" dirty="0" smtClean="0"/>
              <a:t>CDs</a:t>
            </a:r>
          </a:p>
          <a:p>
            <a:pPr lvl="1"/>
            <a:r>
              <a:rPr lang="en-US" dirty="0" smtClean="0"/>
              <a:t>Bonds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utual funds</a:t>
            </a:r>
          </a:p>
          <a:p>
            <a:pPr lvl="1"/>
            <a:r>
              <a:rPr lang="en-US" dirty="0" smtClean="0"/>
              <a:t>Money market accounts.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Decisions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50776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individual’s actions affect them through both intended and unintended consequences. </a:t>
            </a:r>
          </a:p>
          <a:p>
            <a:r>
              <a:rPr lang="en-US" dirty="0" smtClean="0"/>
              <a:t>A person’s choices will frequently include tradeoffs.</a:t>
            </a:r>
          </a:p>
          <a:p>
            <a:pPr lvl="1"/>
            <a:r>
              <a:rPr lang="en-US" dirty="0" smtClean="0"/>
              <a:t>Tradeoff: the alternative you face if you decide to do one thing rather than another.</a:t>
            </a:r>
          </a:p>
          <a:p>
            <a:r>
              <a:rPr lang="en-US" dirty="0" smtClean="0"/>
              <a:t>Such decisions include:</a:t>
            </a:r>
          </a:p>
          <a:p>
            <a:pPr lvl="1"/>
            <a:r>
              <a:rPr lang="en-US" dirty="0" smtClean="0"/>
              <a:t>Job – white collar/blue collar </a:t>
            </a:r>
          </a:p>
          <a:p>
            <a:pPr lvl="1"/>
            <a:r>
              <a:rPr lang="en-US" dirty="0" smtClean="0"/>
              <a:t>College/university/community college</a:t>
            </a:r>
          </a:p>
          <a:p>
            <a:pPr lvl="1"/>
            <a:r>
              <a:rPr lang="en-US" dirty="0" smtClean="0"/>
              <a:t>Workforce/military </a:t>
            </a:r>
          </a:p>
          <a:p>
            <a:pPr lvl="1"/>
            <a:r>
              <a:rPr lang="en-US" dirty="0" smtClean="0"/>
              <a:t>Rent/mortgage </a:t>
            </a:r>
          </a:p>
          <a:p>
            <a:r>
              <a:rPr lang="en-US" dirty="0" smtClean="0"/>
              <a:t>An individual’s attitude and values also affect financial decisions.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0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/>
              <a:t>Many Americans set aside a regular amount in a savings account each week or each month.</a:t>
            </a:r>
          </a:p>
          <a:p>
            <a:r>
              <a:rPr lang="en-US" sz="2200" dirty="0" smtClean="0"/>
              <a:t>If </a:t>
            </a:r>
            <a:r>
              <a:rPr lang="en-US" sz="2200" dirty="0"/>
              <a:t>you save your money in a savings account, the bank or credit union will pay you interest, and you can easily get your money whenever you want it. </a:t>
            </a:r>
            <a:endParaRPr lang="en-US" sz="2200" dirty="0" smtClean="0"/>
          </a:p>
          <a:p>
            <a:r>
              <a:rPr lang="en-US" sz="2200" dirty="0" smtClean="0"/>
              <a:t>At </a:t>
            </a:r>
            <a:r>
              <a:rPr lang="en-US" sz="2200" dirty="0"/>
              <a:t>most banks, your savings account will be insured by the Federal Deposit Insurance </a:t>
            </a:r>
            <a:r>
              <a:rPr lang="en-US" sz="2200" dirty="0" smtClean="0"/>
              <a:t>Corporation.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 of Deposit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8674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certificate of deposit </a:t>
            </a:r>
            <a:r>
              <a:rPr lang="en-US" dirty="0" smtClean="0"/>
              <a:t>is a </a:t>
            </a:r>
            <a:r>
              <a:rPr lang="en-US" dirty="0"/>
              <a:t>certificate issued by a bank to a person depositing money for a specified length of </a:t>
            </a:r>
            <a:r>
              <a:rPr lang="en-US" dirty="0" smtClean="0"/>
              <a:t>time.</a:t>
            </a:r>
          </a:p>
          <a:p>
            <a:pPr lvl="1"/>
            <a:r>
              <a:rPr lang="en-US" dirty="0" smtClean="0"/>
              <a:t>Banks </a:t>
            </a:r>
            <a:r>
              <a:rPr lang="en-US" dirty="0"/>
              <a:t>and other financial institutions offer </a:t>
            </a:r>
            <a:r>
              <a:rPr lang="en-US" dirty="0" smtClean="0"/>
              <a:t>CDs.</a:t>
            </a:r>
          </a:p>
          <a:p>
            <a:r>
              <a:rPr lang="en-US" dirty="0" smtClean="0"/>
              <a:t>Savers </a:t>
            </a:r>
            <a:r>
              <a:rPr lang="en-US" dirty="0"/>
              <a:t>that use CDs invest a certain amount of money for a specified amount of </a:t>
            </a:r>
            <a:r>
              <a:rPr lang="en-US" dirty="0" smtClean="0"/>
              <a:t>time.</a:t>
            </a:r>
          </a:p>
          <a:p>
            <a:pPr lvl="1"/>
            <a:r>
              <a:rPr lang="en-US" dirty="0" smtClean="0"/>
              <a:t>You agree to keep your money there for a set time (not available upon demand). If you try to withdraw before the end of the period, you may have to pay a penalty.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interest to be paid </a:t>
            </a:r>
            <a:r>
              <a:rPr lang="en-US" dirty="0" smtClean="0"/>
              <a:t>is </a:t>
            </a:r>
            <a:r>
              <a:rPr lang="en-US" dirty="0"/>
              <a:t>set at the time of purchase and usually remains </a:t>
            </a:r>
            <a:r>
              <a:rPr lang="en-US" dirty="0" smtClean="0"/>
              <a:t>constant.</a:t>
            </a:r>
          </a:p>
          <a:p>
            <a:r>
              <a:rPr lang="en-US" dirty="0" smtClean="0"/>
              <a:t>CDs are </a:t>
            </a:r>
            <a:r>
              <a:rPr lang="en-US" dirty="0"/>
              <a:t>also protected by the </a:t>
            </a:r>
            <a:r>
              <a:rPr lang="en-US" dirty="0" smtClean="0"/>
              <a:t>FDIC</a:t>
            </a:r>
            <a:r>
              <a:rPr lang="en-US" dirty="0"/>
              <a:t> </a:t>
            </a:r>
            <a:r>
              <a:rPr lang="en-US" dirty="0" smtClean="0"/>
              <a:t>allowing for relatively little risk.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92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7451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</a:t>
            </a:r>
            <a:r>
              <a:rPr lang="en-US" dirty="0"/>
              <a:t>companies borrow money so they can become even bigger and more successful. One way they borrow money is by selling bonds</a:t>
            </a:r>
            <a:r>
              <a:rPr lang="en-US" dirty="0" smtClean="0"/>
              <a:t>.</a:t>
            </a:r>
          </a:p>
          <a:p>
            <a:r>
              <a:rPr lang="en-US" dirty="0"/>
              <a:t>Bonds are certificates of debt issued by governments and corporations to people who lend them money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you buy a bond, you're lending your money to the company so it can grow. The company promises to pay you interest and to return your money on a date in the future.</a:t>
            </a:r>
          </a:p>
          <a:p>
            <a:r>
              <a:rPr lang="en-US" dirty="0"/>
              <a:t>Most bonds pay interest regularly. When the bond reaches maturity, bond holders get back the amount of their original investment. </a:t>
            </a:r>
            <a:endParaRPr lang="en-US" dirty="0" smtClean="0"/>
          </a:p>
          <a:p>
            <a:r>
              <a:rPr lang="en-US" dirty="0" smtClean="0"/>
              <a:t>Bonds </a:t>
            </a:r>
            <a:r>
              <a:rPr lang="en-US" dirty="0"/>
              <a:t>generally provide higher returns (with higher risk) than savings accounts, but lower returns (with lower risk) than stocks.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795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7670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you buy stock in a </a:t>
            </a:r>
            <a:r>
              <a:rPr lang="en-US" dirty="0" smtClean="0"/>
              <a:t>company you </a:t>
            </a:r>
            <a:r>
              <a:rPr lang="en-US" dirty="0"/>
              <a:t>become one of the owners. Your share of the company depends on how many shares of the company's stock </a:t>
            </a:r>
            <a:r>
              <a:rPr lang="en-US" dirty="0" smtClean="0"/>
              <a:t>you own.</a:t>
            </a:r>
          </a:p>
          <a:p>
            <a:r>
              <a:rPr lang="en-US" dirty="0" smtClean="0"/>
              <a:t>Millions </a:t>
            </a:r>
            <a:r>
              <a:rPr lang="en-US" dirty="0"/>
              <a:t>of shares of stock are bought and sold every working day at a </a:t>
            </a:r>
            <a:r>
              <a:rPr lang="en-US" b="1" dirty="0"/>
              <a:t>stock </a:t>
            </a:r>
            <a:r>
              <a:rPr lang="en-US" b="1" dirty="0" smtClean="0"/>
              <a:t>exchange</a:t>
            </a:r>
            <a:r>
              <a:rPr lang="en-US" dirty="0"/>
              <a:t> </a:t>
            </a:r>
            <a:r>
              <a:rPr lang="en-US" dirty="0" smtClean="0"/>
              <a:t>– the market where stocks are bought and sold.</a:t>
            </a:r>
          </a:p>
          <a:p>
            <a:pPr lvl="1"/>
            <a:r>
              <a:rPr lang="en-US" dirty="0" smtClean="0"/>
              <a:t>You can make money from stocks through capital gains or dividends. </a:t>
            </a:r>
          </a:p>
          <a:p>
            <a:r>
              <a:rPr lang="en-US" dirty="0"/>
              <a:t>Stock prices depend on expectations of how a company will perform in the future, making stocks a relatively risky investment</a:t>
            </a:r>
            <a:r>
              <a:rPr lang="en-US" dirty="0" smtClean="0"/>
              <a:t>. However, stocks have provided the highest return rate over the past 70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849536"/>
          </a:xfrm>
        </p:spPr>
        <p:txBody>
          <a:bodyPr>
            <a:normAutofit/>
          </a:bodyPr>
          <a:lstStyle/>
          <a:p>
            <a:r>
              <a:rPr lang="en-US" dirty="0"/>
              <a:t>To reduce risk, many people buy shares in a mutual </a:t>
            </a:r>
            <a:r>
              <a:rPr lang="en-US" dirty="0" smtClean="0"/>
              <a:t>fund. Stocks </a:t>
            </a:r>
            <a:r>
              <a:rPr lang="en-US" dirty="0"/>
              <a:t>and bonds can be purchased individually, or you can buy them by buying shares of a mutual fund.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mutual fund is a pool of money run by a professional or group of professionals who have experience in picking investments. After researching many companies, these professionals select the stocks or bonds of companies and put them into a fund. </a:t>
            </a:r>
            <a:endParaRPr lang="en-US" dirty="0" smtClean="0"/>
          </a:p>
          <a:p>
            <a:r>
              <a:rPr lang="en-US" dirty="0" smtClean="0"/>
              <a:t>Investors </a:t>
            </a:r>
            <a:r>
              <a:rPr lang="en-US" dirty="0"/>
              <a:t>can buy shares of the fund, and their shares rise or fall in value as the values of the stocks and bonds in the fund rise and </a:t>
            </a:r>
            <a:r>
              <a:rPr lang="en-US" dirty="0" smtClean="0"/>
              <a:t>fall</a:t>
            </a:r>
          </a:p>
        </p:txBody>
      </p:sp>
    </p:spTree>
    <p:extLst>
      <p:ext uri="{BB962C8B-B14F-4D97-AF65-F5344CB8AC3E}">
        <p14:creationId xmlns:p14="http://schemas.microsoft.com/office/powerpoint/2010/main" val="35003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Market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/>
              <a:t>A money market fund's purpose is to provide investors with a safe place to invest easily accessible, cash-equivalent </a:t>
            </a:r>
            <a:r>
              <a:rPr lang="en-US" dirty="0" smtClean="0"/>
              <a:t>assets.</a:t>
            </a:r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/>
              <a:t>It is a type of mutual fund characterized as a low-risk, low-return investment</a:t>
            </a:r>
            <a:endParaRPr lang="en-US" dirty="0" smtClean="0"/>
          </a:p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Money </a:t>
            </a:r>
            <a:r>
              <a:rPr lang="en-US" dirty="0"/>
              <a:t>market funds are mutual funds that buy short term bonds.</a:t>
            </a:r>
          </a:p>
          <a:p>
            <a:pPr lvl="1"/>
            <a:r>
              <a:rPr lang="en-US" dirty="0"/>
              <a:t>Can withdraw money at any time.</a:t>
            </a:r>
          </a:p>
          <a:p>
            <a:pPr lvl="1"/>
            <a:r>
              <a:rPr lang="en-US" dirty="0"/>
              <a:t>Interest rates may rise or fall</a:t>
            </a:r>
          </a:p>
          <a:p>
            <a:pPr lvl="1"/>
            <a:r>
              <a:rPr lang="en-US" dirty="0"/>
              <a:t>Not guaranteed by the </a:t>
            </a:r>
            <a:r>
              <a:rPr lang="en-US" dirty="0" smtClean="0"/>
              <a:t>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4-21 at 6.58.1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5" r="-15935"/>
          <a:stretch>
            <a:fillRect/>
          </a:stretch>
        </p:blipFill>
        <p:spPr>
          <a:xfrm>
            <a:off x="549275" y="544513"/>
            <a:ext cx="8042275" cy="6086475"/>
          </a:xfrm>
        </p:spPr>
      </p:pic>
    </p:spTree>
    <p:extLst>
      <p:ext uri="{BB962C8B-B14F-4D97-AF65-F5344CB8AC3E}">
        <p14:creationId xmlns:p14="http://schemas.microsoft.com/office/powerpoint/2010/main" val="37889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 descr="Screen shot 2014-04-21 at 7.04.5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164" b="-108164"/>
          <a:stretch>
            <a:fillRect/>
          </a:stretch>
        </p:blipFill>
        <p:spPr>
          <a:xfrm>
            <a:off x="263908" y="1600201"/>
            <a:ext cx="8642987" cy="4453644"/>
          </a:xfrm>
        </p:spPr>
      </p:pic>
    </p:spTree>
    <p:extLst>
      <p:ext uri="{BB962C8B-B14F-4D97-AF65-F5344CB8AC3E}">
        <p14:creationId xmlns:p14="http://schemas.microsoft.com/office/powerpoint/2010/main" val="16409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 descr="Screen shot 2014-04-21 at 7.06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59" b="-90059"/>
          <a:stretch>
            <a:fillRect/>
          </a:stretch>
        </p:blipFill>
        <p:spPr>
          <a:xfrm>
            <a:off x="285750" y="1600200"/>
            <a:ext cx="8670925" cy="4343400"/>
          </a:xfrm>
        </p:spPr>
      </p:pic>
    </p:spTree>
    <p:extLst>
      <p:ext uri="{BB962C8B-B14F-4D97-AF65-F5344CB8AC3E}">
        <p14:creationId xmlns:p14="http://schemas.microsoft.com/office/powerpoint/2010/main" val="34412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 descr="Screen shot 2014-04-21 at 7.06.3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526" b="-58526"/>
          <a:stretch>
            <a:fillRect/>
          </a:stretch>
        </p:blipFill>
        <p:spPr>
          <a:xfrm>
            <a:off x="247650" y="1600200"/>
            <a:ext cx="8691563" cy="4343400"/>
          </a:xfrm>
        </p:spPr>
      </p:pic>
    </p:spTree>
    <p:extLst>
      <p:ext uri="{BB962C8B-B14F-4D97-AF65-F5344CB8AC3E}">
        <p14:creationId xmlns:p14="http://schemas.microsoft.com/office/powerpoint/2010/main" val="33456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Decisions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9212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person’s income and wealth is mostly dependent upon the kind of human capital that they possess. </a:t>
            </a:r>
          </a:p>
          <a:p>
            <a:pPr lvl="1"/>
            <a:r>
              <a:rPr lang="en-US" dirty="0"/>
              <a:t>Human capital: </a:t>
            </a:r>
            <a:r>
              <a:rPr lang="en-US" dirty="0" smtClean="0"/>
              <a:t>People, including their skills, abilities, education, training, health care, and motivation, and their ability to be economically productive. </a:t>
            </a:r>
          </a:p>
          <a:p>
            <a:r>
              <a:rPr lang="en-US" dirty="0" smtClean="0"/>
              <a:t>Personal values and qualifications play a large role in making career choices. </a:t>
            </a:r>
          </a:p>
          <a:p>
            <a:r>
              <a:rPr lang="en-US" dirty="0" smtClean="0"/>
              <a:t>One of the most important qualifications for a job is education.</a:t>
            </a:r>
          </a:p>
          <a:p>
            <a:pPr lvl="1"/>
            <a:r>
              <a:rPr lang="en-US" dirty="0" smtClean="0"/>
              <a:t>On average, the more education you have, the higher your income during your lifetime.</a:t>
            </a:r>
          </a:p>
          <a:p>
            <a:pPr lvl="1"/>
            <a:r>
              <a:rPr lang="en-US" dirty="0" smtClean="0"/>
              <a:t>Educated people have demonstrated that they are able to learn and can meet the challenges of new situations.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42" name="Picture 2" descr="Image result for human capita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56" y="155668"/>
            <a:ext cx="2269979" cy="144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2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 descr="Screen shot 2014-04-21 at 7.06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628" b="-896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5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and Investing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people pay themselves first by having money immediately taken from their paycheck be deposited into a savings or investment fund.</a:t>
            </a:r>
          </a:p>
          <a:p>
            <a:r>
              <a:rPr lang="en-US" dirty="0" smtClean="0"/>
              <a:t>Some people people </a:t>
            </a:r>
            <a:r>
              <a:rPr lang="en-US" dirty="0"/>
              <a:t>pay themselves first by having money automatically deposited into an employer-sponsored retirement savings account, such as a 401(k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for Retirement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Employer-sponsored retirements plans are saving and investment plans that allow employees to place funds in an account for funding retirement.</a:t>
            </a:r>
          </a:p>
          <a:p>
            <a:pPr lvl="1"/>
            <a:r>
              <a:rPr lang="en-US" dirty="0" smtClean="0"/>
              <a:t>A 401(k) is an example; 401(k) contributions are automatically deducted from an employee’s paycheck before taxes; contributions are invested in one or more mutual-fund like options.</a:t>
            </a:r>
          </a:p>
          <a:p>
            <a:r>
              <a:rPr lang="en-US" dirty="0" smtClean="0"/>
              <a:t>An employee may set up their own Individual Retirement Account (IRA). This allows the employee to put aside up to $5500 of yearly earnings.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education and inc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5227"/>
            <a:ext cx="9180077" cy="49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6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97190"/>
          </a:xfrm>
        </p:spPr>
        <p:txBody>
          <a:bodyPr/>
          <a:lstStyle/>
          <a:p>
            <a:r>
              <a:rPr lang="en-US" dirty="0" smtClean="0"/>
              <a:t>Budgeting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175386"/>
            <a:ext cx="8227449" cy="56826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People that  are fiscally responsible create and manage a personal budget.</a:t>
            </a:r>
          </a:p>
          <a:p>
            <a:pPr lvl="1"/>
            <a:r>
              <a:rPr lang="en-US" b="1" dirty="0" smtClean="0"/>
              <a:t>Budget</a:t>
            </a:r>
            <a:r>
              <a:rPr lang="en-US" dirty="0" smtClean="0"/>
              <a:t>: an estimate of income and expenditure for a set period of time.</a:t>
            </a:r>
          </a:p>
          <a:p>
            <a:r>
              <a:rPr lang="en-US" dirty="0" smtClean="0"/>
              <a:t>This budget should be inclusive of income, taxes, gross and net pay, fixed and variable expenses, and retirement. </a:t>
            </a:r>
          </a:p>
          <a:p>
            <a:pPr lvl="1"/>
            <a:r>
              <a:rPr lang="en-US" b="1" dirty="0" smtClean="0"/>
              <a:t>Gross pay</a:t>
            </a:r>
            <a:r>
              <a:rPr lang="en-US" dirty="0" smtClean="0"/>
              <a:t>: total amount of wages earned before deductions</a:t>
            </a:r>
          </a:p>
          <a:p>
            <a:pPr lvl="1"/>
            <a:r>
              <a:rPr lang="en-US" b="1" dirty="0" smtClean="0"/>
              <a:t>Net pay</a:t>
            </a:r>
            <a:r>
              <a:rPr lang="en-US" dirty="0" smtClean="0"/>
              <a:t>: amount actually paid to employee after deductions</a:t>
            </a:r>
          </a:p>
          <a:p>
            <a:pPr lvl="1"/>
            <a:r>
              <a:rPr lang="en-US" b="1" dirty="0" smtClean="0"/>
              <a:t>Fixed expenses</a:t>
            </a:r>
            <a:r>
              <a:rPr lang="en-US" dirty="0" smtClean="0"/>
              <a:t>: cost the same each month </a:t>
            </a:r>
          </a:p>
          <a:p>
            <a:pPr lvl="1"/>
            <a:r>
              <a:rPr lang="en-US" b="1" dirty="0" smtClean="0"/>
              <a:t>Variable expenses</a:t>
            </a:r>
            <a:r>
              <a:rPr lang="en-US" dirty="0" smtClean="0"/>
              <a:t>: expenses that change; based on daily decisions</a:t>
            </a:r>
          </a:p>
          <a:p>
            <a:r>
              <a:rPr lang="en-US" dirty="0" smtClean="0"/>
              <a:t>Creating a budget requires three things:</a:t>
            </a:r>
          </a:p>
          <a:p>
            <a:pPr lvl="1"/>
            <a:r>
              <a:rPr lang="en-US" dirty="0" smtClean="0"/>
              <a:t>Knowing how much money you spend</a:t>
            </a:r>
          </a:p>
          <a:p>
            <a:pPr lvl="1"/>
            <a:r>
              <a:rPr lang="en-US" dirty="0" smtClean="0"/>
              <a:t>Knowing your saving goals</a:t>
            </a:r>
          </a:p>
          <a:p>
            <a:pPr lvl="1"/>
            <a:r>
              <a:rPr lang="en-US" dirty="0" smtClean="0"/>
              <a:t>Managing your money </a:t>
            </a:r>
            <a:endParaRPr lang="en-US" dirty="0"/>
          </a:p>
        </p:txBody>
      </p:sp>
      <p:pic>
        <p:nvPicPr>
          <p:cNvPr id="11266" name="Picture 2" descr="Image result for bud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23" y="428105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2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Bellwork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factors that affect </a:t>
            </a:r>
            <a:r>
              <a:rPr lang="en-US" smtClean="0"/>
              <a:t>career choices?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17765</TotalTime>
  <Words>3245</Words>
  <Application>Microsoft Office PowerPoint</Application>
  <PresentationFormat>On-screen Show (4:3)</PresentationFormat>
  <Paragraphs>281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Breeze</vt:lpstr>
      <vt:lpstr>Financial Responsibility </vt:lpstr>
      <vt:lpstr>Bellwork</vt:lpstr>
      <vt:lpstr>Economics</vt:lpstr>
      <vt:lpstr>Life Decisions</vt:lpstr>
      <vt:lpstr>Life Decisions </vt:lpstr>
      <vt:lpstr>Life Decisions </vt:lpstr>
      <vt:lpstr>PowerPoint Presentation</vt:lpstr>
      <vt:lpstr>Budgeting</vt:lpstr>
      <vt:lpstr>Bellwork</vt:lpstr>
      <vt:lpstr>Budgeting</vt:lpstr>
      <vt:lpstr>Questions to consider…</vt:lpstr>
      <vt:lpstr>Financial Planning </vt:lpstr>
      <vt:lpstr>Wants vs. Needs</vt:lpstr>
      <vt:lpstr>PowerPoint Presentation</vt:lpstr>
      <vt:lpstr>Financial Planning</vt:lpstr>
      <vt:lpstr>Currency</vt:lpstr>
      <vt:lpstr>Banking System</vt:lpstr>
      <vt:lpstr>The Banking System</vt:lpstr>
      <vt:lpstr>Banking Transactions</vt:lpstr>
      <vt:lpstr>Checks and Debit Cards</vt:lpstr>
      <vt:lpstr>PowerPoint Presentation</vt:lpstr>
      <vt:lpstr>Exit Ticket </vt:lpstr>
      <vt:lpstr>Select a lifestyle</vt:lpstr>
      <vt:lpstr>Bellwork</vt:lpstr>
      <vt:lpstr>Bellwork</vt:lpstr>
      <vt:lpstr>Bellringer</vt:lpstr>
      <vt:lpstr>Credit</vt:lpstr>
      <vt:lpstr>Credit </vt:lpstr>
      <vt:lpstr>PowerPoint Presentation</vt:lpstr>
      <vt:lpstr>Credit Cards</vt:lpstr>
      <vt:lpstr>PowerPoint Presentation</vt:lpstr>
      <vt:lpstr>Credit Cards</vt:lpstr>
      <vt:lpstr>Good debt vs. Bad debt</vt:lpstr>
      <vt:lpstr>Credit </vt:lpstr>
      <vt:lpstr>Credit</vt:lpstr>
      <vt:lpstr>PowerPoint Presentation</vt:lpstr>
      <vt:lpstr>Credit </vt:lpstr>
      <vt:lpstr>Bellringer</vt:lpstr>
      <vt:lpstr>Consider…</vt:lpstr>
      <vt:lpstr>Disposable v. Discretionary </vt:lpstr>
      <vt:lpstr>Saving and Investing</vt:lpstr>
      <vt:lpstr>PowerPoint Presentation</vt:lpstr>
      <vt:lpstr>Saving v. Investing</vt:lpstr>
      <vt:lpstr>PowerPoint Presentation</vt:lpstr>
      <vt:lpstr>Compound Interest </vt:lpstr>
      <vt:lpstr>PowerPoint Presentation</vt:lpstr>
      <vt:lpstr>PowerPoint Presentation</vt:lpstr>
      <vt:lpstr>Saving and investing</vt:lpstr>
      <vt:lpstr>Saving and Investing</vt:lpstr>
      <vt:lpstr>Savings Account</vt:lpstr>
      <vt:lpstr>Certificates of Deposit </vt:lpstr>
      <vt:lpstr>Bond</vt:lpstr>
      <vt:lpstr>Stocks</vt:lpstr>
      <vt:lpstr>Mutual Funds</vt:lpstr>
      <vt:lpstr>Money Market Funds</vt:lpstr>
      <vt:lpstr>PowerPoint Presentation</vt:lpstr>
      <vt:lpstr>Examples</vt:lpstr>
      <vt:lpstr>Examples</vt:lpstr>
      <vt:lpstr>Examples</vt:lpstr>
      <vt:lpstr>Examples</vt:lpstr>
      <vt:lpstr>Saving and Investing</vt:lpstr>
      <vt:lpstr>Saving for Retirement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Responsibility</dc:title>
  <dc:creator>April Baxter</dc:creator>
  <cp:lastModifiedBy>Ryan Fuller</cp:lastModifiedBy>
  <cp:revision>260</cp:revision>
  <cp:lastPrinted>2014-04-20T23:49:34Z</cp:lastPrinted>
  <dcterms:created xsi:type="dcterms:W3CDTF">2013-11-11T19:59:22Z</dcterms:created>
  <dcterms:modified xsi:type="dcterms:W3CDTF">2017-05-01T11:22:50Z</dcterms:modified>
</cp:coreProperties>
</file>