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55" r:id="rId1"/>
  </p:sldMasterIdLst>
  <p:notesMasterIdLst>
    <p:notesMasterId r:id="rId55"/>
  </p:notesMasterIdLst>
  <p:handoutMasterIdLst>
    <p:handoutMasterId r:id="rId56"/>
  </p:handoutMasterIdLst>
  <p:sldIdLst>
    <p:sldId id="357" r:id="rId2"/>
    <p:sldId id="358" r:id="rId3"/>
    <p:sldId id="1152" r:id="rId4"/>
    <p:sldId id="1138" r:id="rId5"/>
    <p:sldId id="1153" r:id="rId6"/>
    <p:sldId id="1145" r:id="rId7"/>
    <p:sldId id="1142" r:id="rId8"/>
    <p:sldId id="1143" r:id="rId9"/>
    <p:sldId id="1151" r:id="rId10"/>
    <p:sldId id="1181" r:id="rId11"/>
    <p:sldId id="1196" r:id="rId12"/>
    <p:sldId id="1200" r:id="rId13"/>
    <p:sldId id="1198" r:id="rId14"/>
    <p:sldId id="1148" r:id="rId15"/>
    <p:sldId id="1149" r:id="rId16"/>
    <p:sldId id="1199" r:id="rId17"/>
    <p:sldId id="1115" r:id="rId18"/>
    <p:sldId id="1150" r:id="rId19"/>
    <p:sldId id="995" r:id="rId20"/>
    <p:sldId id="993" r:id="rId21"/>
    <p:sldId id="1176" r:id="rId22"/>
    <p:sldId id="1120" r:id="rId23"/>
    <p:sldId id="1193" r:id="rId24"/>
    <p:sldId id="1195" r:id="rId25"/>
    <p:sldId id="1123" r:id="rId26"/>
    <p:sldId id="1178" r:id="rId27"/>
    <p:sldId id="1125" r:id="rId28"/>
    <p:sldId id="1126" r:id="rId29"/>
    <p:sldId id="1127" r:id="rId30"/>
    <p:sldId id="1180" r:id="rId31"/>
    <p:sldId id="1113" r:id="rId32"/>
    <p:sldId id="1130" r:id="rId33"/>
    <p:sldId id="1083" r:id="rId34"/>
    <p:sldId id="996" r:id="rId35"/>
    <p:sldId id="994" r:id="rId36"/>
    <p:sldId id="1156" r:id="rId37"/>
    <p:sldId id="1157" r:id="rId38"/>
    <p:sldId id="1158" r:id="rId39"/>
    <p:sldId id="1159" r:id="rId40"/>
    <p:sldId id="1160" r:id="rId41"/>
    <p:sldId id="1111" r:id="rId42"/>
    <p:sldId id="1171" r:id="rId43"/>
    <p:sldId id="1163" r:id="rId44"/>
    <p:sldId id="1172" r:id="rId45"/>
    <p:sldId id="1165" r:id="rId46"/>
    <p:sldId id="1112" r:id="rId47"/>
    <p:sldId id="1173" r:id="rId48"/>
    <p:sldId id="1114" r:id="rId49"/>
    <p:sldId id="1116" r:id="rId50"/>
    <p:sldId id="1117" r:id="rId51"/>
    <p:sldId id="1168" r:id="rId52"/>
    <p:sldId id="1118" r:id="rId53"/>
    <p:sldId id="111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737" autoAdjust="0"/>
  </p:normalViewPr>
  <p:slideViewPr>
    <p:cSldViewPr snapToGrid="0" snapToObjects="1">
      <p:cViewPr varScale="1">
        <p:scale>
          <a:sx n="51" d="100"/>
          <a:sy n="51" d="100"/>
        </p:scale>
        <p:origin x="-96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1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E38D5-147A-D34D-A26A-AAFD010C3C5B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146E0-2E2A-854E-BFA8-39F0C4133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3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663E-5ED1-47B2-8DFB-BADDA486BF96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>
            <a:noAutofit/>
          </a:bodyPr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1132"/>
            <a:ext cx="2133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2541"/>
            <a:ext cx="2895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2541"/>
            <a:ext cx="2133600" cy="300318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F663E-5ED1-47B2-8DFB-BADDA486BF96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4/9/2015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</p:sldLayoutIdLst>
  <p:txStyles>
    <p:titleStyle>
      <a:lvl1pPr algn="ctr" defTabSz="91440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youtube.com/watch?v=IKqXu-5jw60&amp;list=PLel7pp5p-lMYogDyUXLG7RweVDcIGjjDm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youtube.com/watch?v=G1pL0wxvH5c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youtube.com/watch?v=a-dFueHpRY8" TargetMode="Externa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youtube.com/watch?v=8U8SMuZd8aQ" TargetMode="Externa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FtAOltn7iw" TargetMode="External"/><Relationship Id="rId7" Type="http://schemas.openxmlformats.org/officeDocument/2006/relationships/image" Target="../media/image61.png"/><Relationship Id="rId2" Type="http://schemas.openxmlformats.org/officeDocument/2006/relationships/hyperlink" Target="http://www.youtube.com/watch?v=-Cg_4keMt08&amp;list=PLel7pp5p-lMYogDyUXLG7RweVDcIGjjDm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26\huspwafd_video.m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2558713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Postwar America: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The Eisenhower Era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Vietnam divided into northern and southern halves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Communists in the north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Anti-Communists in the south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U.S. concerned about the spread of communism in Vietnam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535252"/>
                </a:solidFill>
              </a:rPr>
              <a:t>Vietnam and the Seeds of War</a:t>
            </a:r>
            <a:endParaRPr lang="en-US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293" y="4082020"/>
            <a:ext cx="2775980" cy="277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The U.S. and its anti-Communist allies created the Southeast Asia Treaty Organization, or </a:t>
            </a:r>
            <a:r>
              <a:rPr lang="en-US" sz="2800" b="1" dirty="0" smtClean="0">
                <a:solidFill>
                  <a:srgbClr val="FF0000"/>
                </a:solidFill>
              </a:rPr>
              <a:t>SEATO</a:t>
            </a:r>
            <a:endParaRPr lang="en-US" sz="2800" dirty="0" smtClean="0">
              <a:solidFill>
                <a:srgbClr val="003300"/>
              </a:solidFill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Resisted Communist aggression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Supported the creation of an anti-Communist government in South Vietnam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Vietnam and the Seeds of War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729" y="4197016"/>
            <a:ext cx="3998827" cy="2660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Israel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In 1948 Israel declared its independence.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UN partitioned (divided) Palestine into a Jewish state and an Arab state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/>
              <a:t>Trouble in the Middle East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32" y="3636709"/>
            <a:ext cx="3910569" cy="3221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Israel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Arab Egypt, Syria, Jordan, Lebanon, and Iraq attacked Israel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Israel won the war and the land of Palestine came under the control of Israel, Jordan, and Egypt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Trouble in the Middle East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16" y="3232834"/>
            <a:ext cx="5351202" cy="3625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Egypt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err="1" smtClean="0">
                <a:solidFill>
                  <a:srgbClr val="000000"/>
                </a:solidFill>
              </a:rPr>
              <a:t>Gamal</a:t>
            </a:r>
            <a:r>
              <a:rPr lang="en-US" sz="2800" dirty="0" smtClean="0">
                <a:solidFill>
                  <a:srgbClr val="000000"/>
                </a:solidFill>
              </a:rPr>
              <a:t> Abdel Nasser wanted to unite the Arab nations and sought the support of the Soviet Union</a:t>
            </a:r>
          </a:p>
          <a:p>
            <a:pPr marL="57150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U.S. leaders take away their support for the Aswan High Dam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In retaliation, Nasser seized the Suez canal and almost started a war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535252"/>
                </a:solidFill>
              </a:rPr>
              <a:t>Trouble in the Middle East</a:t>
            </a:r>
            <a:endParaRPr lang="en-US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660" y="3683000"/>
            <a:ext cx="3810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45222"/>
            <a:ext cx="9144000" cy="561277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Eisenhower Doctrine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57150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U.S. would aid any Nation in the Middle East trying to resist communism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535252"/>
                </a:solidFill>
              </a:rPr>
              <a:t>Trouble in the Middle East</a:t>
            </a:r>
            <a:endParaRPr lang="en-US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98" y="2984776"/>
            <a:ext cx="6271982" cy="3873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69" name="Picture 5" descr="16-500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220000"/>
              </a:lnSpc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PAGE 853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/>
              <a:t>2A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/>
              <a:t>2C</a:t>
            </a:r>
          </a:p>
          <a:p>
            <a:pPr lvl="1" algn="ctr">
              <a:lnSpc>
                <a:spcPct val="220000"/>
              </a:lnSpc>
              <a:buNone/>
            </a:pPr>
            <a:r>
              <a:rPr lang="en-US" sz="3200" dirty="0" smtClean="0"/>
              <a:t>3A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3366FF"/>
                </a:solidFill>
              </a:rPr>
              <a:t>Chapter Questions</a:t>
            </a:r>
            <a:endParaRPr lang="en-US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2558713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Postwar America: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Atomic Anxiety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The presidency of Dwight D. Eisenhower was shaped in large part by the Cold War and related conflicts</a:t>
            </a:r>
            <a:endParaRPr lang="en-US" sz="3600" b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</a:t>
            </a:r>
            <a:r>
              <a:rPr lang="en-US" sz="3600" dirty="0" smtClean="0">
                <a:solidFill>
                  <a:srgbClr val="000000"/>
                </a:solidFill>
              </a:rPr>
              <a:t>The growing power of, and military reliance on, nuclear weapons helped create significant anxiety in the American public in the 1950s</a:t>
            </a:r>
            <a:endParaRPr lang="en-US" sz="3600" b="1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sz="3600" b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Successful Soviet test of an atomic bomb</a:t>
            </a:r>
          </a:p>
          <a:p>
            <a:pPr lvl="1">
              <a:lnSpc>
                <a:spcPct val="150000"/>
              </a:lnSpc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U.S. military advantage gone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Hydrogen  bombs</a:t>
            </a:r>
          </a:p>
          <a:p>
            <a:pPr lvl="1">
              <a:lnSpc>
                <a:spcPct val="150000"/>
              </a:lnSpc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Fusion powered</a:t>
            </a:r>
          </a:p>
          <a:p>
            <a:pPr lvl="1">
              <a:lnSpc>
                <a:spcPct val="150000"/>
              </a:lnSpc>
              <a:spcAft>
                <a:spcPts val="24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Could produce a much larger explosion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The Hydrogen Bomb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913" y="2713101"/>
            <a:ext cx="3874087" cy="246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Arms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race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An international contest between the U.S. and the U.S.S.R. in which each side was seeking a military advantage over the other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Increased stockpiling of nuclear weapons</a:t>
            </a:r>
          </a:p>
          <a:p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Arms Race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96" y="4634536"/>
            <a:ext cx="6826729" cy="222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rgbClr val="003300"/>
                </a:solidFill>
              </a:rPr>
              <a:t>New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003300"/>
                </a:solidFill>
              </a:rPr>
              <a:t>military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003300"/>
                </a:solidFill>
              </a:rPr>
              <a:t>strategies</a:t>
            </a:r>
            <a:endParaRPr lang="en-US" sz="2800" dirty="0" smtClean="0">
              <a:solidFill>
                <a:srgbClr val="003300"/>
              </a:solidFill>
            </a:endParaRPr>
          </a:p>
          <a:p>
            <a:r>
              <a:rPr lang="en-US" sz="2800" dirty="0" smtClean="0">
                <a:solidFill>
                  <a:srgbClr val="003300"/>
                </a:solidFill>
              </a:rPr>
              <a:t>More reliance on nuclear weapons, brinkmanship, and massive retaliation</a:t>
            </a:r>
            <a:endParaRPr lang="en-US" sz="1000" dirty="0" smtClean="0">
              <a:solidFill>
                <a:srgbClr val="003300"/>
              </a:solidFill>
            </a:endParaRPr>
          </a:p>
          <a:p>
            <a:r>
              <a:rPr lang="en-US" sz="2800" dirty="0" smtClean="0">
                <a:solidFill>
                  <a:srgbClr val="003300"/>
                </a:solidFill>
              </a:rPr>
              <a:t>Made keeping the lead in the arms race very important</a:t>
            </a:r>
          </a:p>
          <a:p>
            <a:pPr>
              <a:buNone/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Arms Race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09" y="3683955"/>
            <a:ext cx="5334531" cy="3174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rgbClr val="003300"/>
                </a:solidFill>
              </a:rPr>
              <a:t>New bombs and</a:t>
            </a:r>
            <a:r>
              <a:rPr lang="en-US" sz="2800" dirty="0" smtClean="0">
                <a:solidFill>
                  <a:srgbClr val="003300"/>
                </a:solidFill>
              </a:rPr>
              <a:t> </a:t>
            </a:r>
            <a:r>
              <a:rPr lang="en-US" sz="2800" b="1" dirty="0" smtClean="0">
                <a:solidFill>
                  <a:srgbClr val="003300"/>
                </a:solidFill>
              </a:rPr>
              <a:t>technology</a:t>
            </a:r>
            <a:endParaRPr lang="en-US" sz="2800" dirty="0" smtClean="0">
              <a:solidFill>
                <a:srgbClr val="003300"/>
              </a:solidFill>
            </a:endParaRPr>
          </a:p>
          <a:p>
            <a:r>
              <a:rPr lang="en-US" sz="2800" dirty="0" smtClean="0">
                <a:solidFill>
                  <a:srgbClr val="003300"/>
                </a:solidFill>
              </a:rPr>
              <a:t>Nuclear weapons promoted research and development</a:t>
            </a:r>
          </a:p>
          <a:p>
            <a:pPr lvl="1"/>
            <a:r>
              <a:rPr lang="en-US" sz="2800" dirty="0" smtClean="0">
                <a:solidFill>
                  <a:srgbClr val="003300"/>
                </a:solidFill>
              </a:rPr>
              <a:t>Needed:</a:t>
            </a:r>
          </a:p>
          <a:p>
            <a:pPr lvl="2"/>
            <a:r>
              <a:rPr lang="en-US" sz="2800" dirty="0" smtClean="0">
                <a:solidFill>
                  <a:srgbClr val="003300"/>
                </a:solidFill>
              </a:rPr>
              <a:t>Smaller and more reliable bombs</a:t>
            </a:r>
          </a:p>
          <a:p>
            <a:pPr lvl="2"/>
            <a:r>
              <a:rPr lang="en-US" sz="2800" dirty="0" smtClean="0">
                <a:solidFill>
                  <a:srgbClr val="003300"/>
                </a:solidFill>
              </a:rPr>
              <a:t>Reliable ways to deliver bombs</a:t>
            </a:r>
          </a:p>
          <a:p>
            <a:pPr lvl="2"/>
            <a:r>
              <a:rPr lang="en-US" sz="2800" dirty="0" smtClean="0">
                <a:solidFill>
                  <a:srgbClr val="003300"/>
                </a:solidFill>
              </a:rPr>
              <a:t>Bombs able to travel longer distances</a:t>
            </a:r>
          </a:p>
          <a:p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Arms Race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02" y="4439784"/>
            <a:ext cx="3922661" cy="2418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New Technology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Nuclear submarines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Bombs smaller and more easily delivered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ICBM</a:t>
            </a:r>
            <a:r>
              <a:rPr lang="en-US" sz="2800" dirty="0" smtClean="0">
                <a:solidFill>
                  <a:srgbClr val="000000"/>
                </a:solidFill>
              </a:rPr>
              <a:t>s (intercontinental ballistic missiles)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Nuclear power plants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</a:t>
            </a:r>
            <a:r>
              <a:rPr lang="en-US" u="sng" smtClean="0"/>
              <a:t>Arms Race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87" y="4394200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3441700"/>
            <a:ext cx="2387600" cy="341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131" y="4394200"/>
            <a:ext cx="3231085" cy="246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Soviets launch </a:t>
            </a:r>
            <a:r>
              <a:rPr lang="en-US" sz="3000" b="1" dirty="0" smtClean="0">
                <a:solidFill>
                  <a:srgbClr val="FF0000"/>
                </a:solidFill>
              </a:rPr>
              <a:t>Sputnik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History’s first artificial </a:t>
            </a:r>
            <a:r>
              <a:rPr lang="en-US" sz="2800" b="1" dirty="0" smtClean="0">
                <a:solidFill>
                  <a:srgbClr val="FF0000"/>
                </a:solidFill>
              </a:rPr>
              <a:t>satellite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U.S. fears Soviet military technology had leaped ahead of their own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U.S. established the National Aeronautics and Space Administration (</a:t>
            </a:r>
            <a:r>
              <a:rPr lang="en-US" sz="3000" b="1" dirty="0" smtClean="0">
                <a:solidFill>
                  <a:srgbClr val="FF0000"/>
                </a:solidFill>
              </a:rPr>
              <a:t>NASA</a:t>
            </a:r>
            <a:r>
              <a:rPr lang="en-US" sz="30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b="1" u="sng" dirty="0" smtClean="0">
                <a:solidFill>
                  <a:schemeClr val="tx2"/>
                </a:solidFill>
              </a:rPr>
              <a:t>Soviet Advances in Technology</a:t>
            </a:r>
            <a:endParaRPr lang="en-US" sz="52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987" y="1088539"/>
            <a:ext cx="2270544" cy="1544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334" y="5274858"/>
            <a:ext cx="1841925" cy="1583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97827"/>
            <a:ext cx="9144000" cy="586017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The Fear of Nuclear War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Americans knew they could be attacked at any time by a foreign enemy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Entire cities could be destroyed by nukes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849390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535252"/>
                </a:solidFill>
              </a:rPr>
              <a:t>American Reactions</a:t>
            </a:r>
            <a:endParaRPr lang="en-US" sz="48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3276600"/>
            <a:ext cx="25400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57637"/>
            <a:ext cx="9144000" cy="600036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The Fear of Nuclear Fallout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Many feared the streams of radioactive particles produced by nuclear explosions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Exposure can cause burns, cancer, and birth defects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535252"/>
                </a:solidFill>
              </a:rPr>
              <a:t>American Reactions</a:t>
            </a:r>
            <a:endParaRPr lang="en-US" sz="48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03" y="4177586"/>
            <a:ext cx="4648114" cy="2680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91665"/>
            <a:ext cx="9144000" cy="606633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The Marshall Islands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Used as a testing site of H-bomb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Bad weather spread the nuclear fallout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Forced many to leave their homes permanently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07116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rgbClr val="535252"/>
                </a:solidFill>
              </a:rPr>
              <a:t>American Reactions</a:t>
            </a:r>
            <a:endParaRPr lang="en-US" sz="4800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26" y="4397851"/>
            <a:ext cx="4678811" cy="2460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Adlai Stevenson (D) vs. Dwight “Ike” Eisenhower (R)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Eisenhower won on his campaign promise to end the war in Korea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Election of 1952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38" y="3110912"/>
            <a:ext cx="6485562" cy="3648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Building of bomb shelters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Air-raid sirens &amp; drills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Media talks on the dangers of nuclear war</a:t>
            </a:r>
            <a:r>
              <a:rPr lang="en-US" sz="2800" dirty="0" smtClean="0">
                <a:solidFill>
                  <a:schemeClr val="tx1"/>
                </a:solidFill>
                <a:hlinkClick r:id="rId2"/>
              </a:rPr>
              <a:t>*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Limited Test Ban Treaty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b="1" u="sng" dirty="0" smtClean="0">
                <a:solidFill>
                  <a:srgbClr val="535252"/>
                </a:solidFill>
              </a:rPr>
              <a:t>American Reactions</a:t>
            </a:r>
            <a:endParaRPr lang="en-US" b="1" u="sng" dirty="0">
              <a:solidFill>
                <a:srgbClr val="53525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838" y="3634277"/>
            <a:ext cx="4749162" cy="3223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16-507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57188"/>
            <a:ext cx="7772400" cy="5630862"/>
          </a:xfrm>
          <a:prstGeom prst="rect">
            <a:avLst/>
          </a:prstGeom>
          <a:noFill/>
        </p:spPr>
      </p:pic>
      <p:sp>
        <p:nvSpPr>
          <p:cNvPr id="64516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49301"/>
            <a:ext cx="9144000" cy="5208699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Military-Industrial Complex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Eisenhower warned Americans of the danger of the military-industrial complex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The potential misuse of power by the arms industry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95743"/>
          </a:xfrm>
        </p:spPr>
        <p:txBody>
          <a:bodyPr/>
          <a:lstStyle/>
          <a:p>
            <a:pPr algn="ctr"/>
            <a:r>
              <a:rPr lang="en-US" sz="4400" u="sng" dirty="0" smtClean="0">
                <a:solidFill>
                  <a:schemeClr val="tx2"/>
                </a:solidFill>
              </a:rPr>
              <a:t>American Reactions to the Threat of Nuclear War</a:t>
            </a:r>
            <a:endParaRPr lang="en-US" sz="44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36" y="3958323"/>
            <a:ext cx="3871218" cy="2899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PAGE 860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2B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2C</a:t>
            </a:r>
          </a:p>
          <a:p>
            <a:pPr algn="ctr">
              <a:lnSpc>
                <a:spcPct val="150000"/>
              </a:lnSpc>
              <a:buNone/>
            </a:pPr>
            <a:r>
              <a:rPr lang="en-US" sz="3200" dirty="0" smtClean="0"/>
              <a:t>3B</a:t>
            </a:r>
          </a:p>
          <a:p>
            <a:pPr lvl="1" algn="ctr">
              <a:lnSpc>
                <a:spcPct val="220000"/>
              </a:lnSpc>
              <a:buNone/>
            </a:pP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rgbClr val="3366FF"/>
                </a:solidFill>
              </a:rPr>
              <a:t>Chapter Questions</a:t>
            </a:r>
            <a:endParaRPr lang="en-US" b="1" u="sng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44" y="2902770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Postwar America:</a:t>
            </a:r>
            <a:br>
              <a:rPr lang="en-US" sz="6000" dirty="0" smtClean="0">
                <a:solidFill>
                  <a:srgbClr val="0000FF"/>
                </a:solidFill>
              </a:rPr>
            </a:br>
            <a:r>
              <a:rPr lang="en-US" sz="6000" dirty="0" smtClean="0">
                <a:solidFill>
                  <a:srgbClr val="0000FF"/>
                </a:solidFill>
              </a:rPr>
              <a:t>The Television Age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109400"/>
            <a:ext cx="8692471" cy="5748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>
                <a:solidFill>
                  <a:srgbClr val="003300"/>
                </a:solidFill>
              </a:rPr>
              <a:t>	Television was a major influence on American culture in the 1950s, mirroring larger changes in technology and culture</a:t>
            </a:r>
            <a:endParaRPr lang="en-US" sz="3600" b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Postwar consumers purchased TVs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1950 -  9% of U.S. households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1960 – 87%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Television had an immediate impact on American culture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Politics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Advertising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>
                <a:solidFill>
                  <a:schemeClr val="tx2"/>
                </a:solidFill>
              </a:rPr>
              <a:t>Television in the 1950s</a:t>
            </a:r>
            <a:endParaRPr lang="en-US" sz="4800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43" y="3913710"/>
            <a:ext cx="3543922" cy="2751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13023"/>
            <a:ext cx="9144000" cy="544497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4200"/>
              </a:spcAft>
            </a:pPr>
            <a:r>
              <a:rPr lang="en-US" sz="3200" dirty="0" smtClean="0">
                <a:solidFill>
                  <a:schemeClr val="tx1"/>
                </a:solidFill>
              </a:rPr>
              <a:t>P</a:t>
            </a:r>
            <a:r>
              <a:rPr lang="en-US" sz="3200" dirty="0" smtClean="0">
                <a:solidFill>
                  <a:srgbClr val="003300"/>
                </a:solidFill>
              </a:rPr>
              <a:t>oliticians quickly realized that TV had great power to change their relationship with voters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  <a:buNone/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Television Changes American Life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6" y="3637874"/>
            <a:ext cx="4143038" cy="2782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138" y="3520977"/>
            <a:ext cx="3941862" cy="320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Advertisers realized that TV’s combination of pictures and sound gave it more persuasive power than radio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Started buying one- or two-minute segments during a show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0033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Television Changes American Life</a:t>
            </a:r>
            <a:endParaRPr lang="en-US" sz="48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0045"/>
            <a:ext cx="2787528" cy="2087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792" y="3165033"/>
            <a:ext cx="2810208" cy="2112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498" y="3210662"/>
            <a:ext cx="2329409" cy="1744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867" y="4955471"/>
            <a:ext cx="2490318" cy="1902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Programming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chemeClr val="tx1"/>
                </a:solidFill>
              </a:rPr>
              <a:t>Comedies, soap operas, crime dramas, game shows 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i="1" dirty="0" smtClean="0">
                <a:solidFill>
                  <a:schemeClr val="tx1"/>
                </a:solidFill>
              </a:rPr>
              <a:t>I Love Lucy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i="1" dirty="0" smtClean="0">
                <a:solidFill>
                  <a:schemeClr val="tx1"/>
                </a:solidFill>
              </a:rPr>
              <a:t>American Bandstand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i="1" dirty="0" smtClean="0">
                <a:solidFill>
                  <a:srgbClr val="003300"/>
                </a:solidFill>
              </a:rPr>
              <a:t>The Milton Berle Show</a:t>
            </a:r>
            <a:endParaRPr lang="en-US" sz="26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Television Changes American Life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922" y="2626635"/>
            <a:ext cx="2592611" cy="1725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512" y="4498062"/>
            <a:ext cx="3861717" cy="2359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263" y="2590637"/>
            <a:ext cx="2510737" cy="17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Not just containment, but push communism back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Brinkmanship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chemeClr val="tx1"/>
                </a:solidFill>
              </a:rPr>
              <a:t>Going to the brink of war without actually getting into war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Advocated building more nukes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u="sng" dirty="0" smtClean="0"/>
              <a:t>Eisenhower’s Cold War Policies</a:t>
            </a:r>
            <a:endParaRPr lang="en-US" sz="52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13" y="4213964"/>
            <a:ext cx="3822703" cy="2644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Some were concerned about the effects of TV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</a:rPr>
              <a:t>Effects of violent content on young viewers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</a:rPr>
              <a:t>Game show scandal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Television Changes American Life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4000"/>
            <a:ext cx="3048000" cy="40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3759313"/>
            <a:ext cx="28829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16-511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408" y="0"/>
            <a:ext cx="6993561" cy="6858000"/>
          </a:xfrm>
          <a:prstGeom prst="rect">
            <a:avLst/>
          </a:prstGeom>
          <a:noFill/>
        </p:spPr>
      </p:pic>
      <p:sp>
        <p:nvSpPr>
          <p:cNvPr id="57352" name="Rectangle 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54511"/>
            <a:ext cx="9144000" cy="5703489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Transistors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Integrated Circuit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chemeClr val="tx1"/>
                </a:solidFill>
              </a:rPr>
              <a:t>Computer chip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Computers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Salk </a:t>
            </a:r>
            <a:r>
              <a:rPr lang="en-US" sz="2800" b="1" dirty="0" smtClean="0">
                <a:solidFill>
                  <a:srgbClr val="FF0000"/>
                </a:solidFill>
              </a:rPr>
              <a:t>Vaccine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Other Technologies in the 1950s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2960621"/>
            <a:ext cx="5689600" cy="3897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Boom Times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U.S. was the world’s greatest economic power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baby boom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More employment and higher wages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Rise in consumerism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American Culture in the 1950s</a:t>
            </a:r>
            <a:endParaRPr lang="en-US" sz="48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750" y="4318000"/>
            <a:ext cx="32004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0" y="4279936"/>
            <a:ext cx="4296772" cy="2578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The Critics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Criticized America for being overly focused on its own wealth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nation’s poor had been forgotten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A loss of individuality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American Culture in the 1950s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84" y="3712674"/>
            <a:ext cx="7548783" cy="3145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New Communities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Population shift in settlement to the “</a:t>
            </a:r>
            <a:r>
              <a:rPr lang="en-US" sz="2800" b="1" dirty="0" smtClean="0">
                <a:solidFill>
                  <a:srgbClr val="FF0000"/>
                </a:solidFill>
              </a:rPr>
              <a:t>Sunbelt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dirty="0" smtClean="0">
                <a:solidFill>
                  <a:schemeClr val="tx1"/>
                </a:solidFill>
              </a:rPr>
              <a:t>Southern and western parts of the country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chemeClr val="tx1"/>
                </a:solidFill>
              </a:rPr>
              <a:t>Levittown</a:t>
            </a:r>
            <a:r>
              <a:rPr lang="en-US" sz="2600" dirty="0" smtClean="0">
                <a:solidFill>
                  <a:schemeClr val="tx1"/>
                </a:solidFill>
                <a:hlinkClick r:id="rId2"/>
              </a:rPr>
              <a:t>*</a:t>
            </a:r>
            <a:endParaRPr lang="en-US" sz="26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Cultural Changes in the 1950s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67" y="3840389"/>
            <a:ext cx="4903618" cy="301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1" name="Picture 5" descr="16-514-515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1950s - the U.S. launched the </a:t>
            </a:r>
            <a:r>
              <a:rPr lang="en-US" sz="2800" b="1" dirty="0" smtClean="0">
                <a:solidFill>
                  <a:srgbClr val="FF0000"/>
                </a:solidFill>
              </a:rPr>
              <a:t>Interstate Highway System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</a:rPr>
              <a:t>Network of high-speed roads for interstate travel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Reinforced the U.S.’s commitment to cars and trucks</a:t>
            </a:r>
            <a:r>
              <a:rPr lang="en-US" sz="2800" dirty="0" smtClean="0">
                <a:solidFill>
                  <a:srgbClr val="0033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0033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Cultural Changes in the 1950s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269" y="3683000"/>
            <a:ext cx="49276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6-516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5713" y="355600"/>
            <a:ext cx="3875087" cy="5622925"/>
          </a:xfrm>
          <a:prstGeom prst="rect">
            <a:avLst/>
          </a:prstGeom>
          <a:noFill/>
        </p:spPr>
      </p:pic>
      <p:sp>
        <p:nvSpPr>
          <p:cNvPr id="6349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16-517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385763"/>
            <a:ext cx="5883275" cy="52085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massive retaliation</a:t>
            </a: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Promise that the U.S. would use overwhelming force against the Soviet Union to settle conflicts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The Central Intelligence Agency (</a:t>
            </a:r>
            <a:r>
              <a:rPr lang="en-US" sz="2800" b="1" dirty="0" smtClean="0">
                <a:solidFill>
                  <a:srgbClr val="FF0000"/>
                </a:solidFill>
              </a:rPr>
              <a:t>CIA</a:t>
            </a:r>
            <a:r>
              <a:rPr lang="en-US" sz="2800" dirty="0" smtClean="0">
                <a:solidFill>
                  <a:srgbClr val="0033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5200" u="sng" dirty="0" smtClean="0"/>
              <a:t>Eisenhower’s Cold War Policies</a:t>
            </a:r>
            <a:endParaRPr lang="en-US" sz="52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91" y="4175223"/>
            <a:ext cx="3577036" cy="2682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70" y="4175223"/>
            <a:ext cx="2548361" cy="254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21" name="Picture 5" descr="16-517b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8438" y="382588"/>
            <a:ext cx="5922962" cy="54848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4535"/>
            <a:ext cx="9144000" cy="582346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800" dirty="0" smtClean="0">
                <a:solidFill>
                  <a:srgbClr val="003300"/>
                </a:solidFill>
                <a:latin typeface="Verdana" charset="0"/>
              </a:rPr>
              <a:t>Art in the 1950s stressed rebellion against conformity (defied the social norms)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  <a:latin typeface="Verdana" charset="0"/>
              </a:rPr>
              <a:t>James Dean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  <a:latin typeface="Verdana" charset="0"/>
              </a:rPr>
              <a:t>Marlon Brando</a:t>
            </a:r>
            <a:r>
              <a:rPr lang="en-US" sz="2600" dirty="0" smtClean="0">
                <a:solidFill>
                  <a:srgbClr val="003300"/>
                </a:solidFill>
                <a:latin typeface="Verdana" charset="0"/>
                <a:hlinkClick r:id="rId2"/>
              </a:rPr>
              <a:t>*</a:t>
            </a:r>
            <a:endParaRPr lang="en-US" sz="2600" dirty="0" smtClean="0">
              <a:solidFill>
                <a:srgbClr val="003300"/>
              </a:solidFill>
              <a:latin typeface="Verdana" charset="0"/>
            </a:endParaRP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  <a:latin typeface="Verdana" charset="0"/>
              </a:rPr>
              <a:t>Jack Kerouac</a:t>
            </a:r>
          </a:p>
          <a:p>
            <a:pPr marL="571500" lvl="1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r>
              <a:rPr lang="en-US" sz="2600" dirty="0" smtClean="0">
                <a:solidFill>
                  <a:srgbClr val="003300"/>
                </a:solidFill>
                <a:latin typeface="Verdana" charset="0"/>
              </a:rPr>
              <a:t>Elvis Presley</a:t>
            </a:r>
            <a:r>
              <a:rPr lang="en-US" sz="2600" dirty="0" smtClean="0">
                <a:solidFill>
                  <a:srgbClr val="003300"/>
                </a:solidFill>
                <a:latin typeface="Verdana" charset="0"/>
                <a:hlinkClick r:id="rId3"/>
              </a:rPr>
              <a:t>*</a:t>
            </a:r>
            <a:endParaRPr lang="en-US" sz="2600" dirty="0" smtClean="0">
              <a:solidFill>
                <a:srgbClr val="003300"/>
              </a:solidFill>
              <a:latin typeface="Verdana" charset="0"/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600"/>
              </a:spcAft>
            </a:pP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sz="4800" u="sng" dirty="0" smtClean="0"/>
              <a:t>The Art of Rebellion</a:t>
            </a:r>
            <a:endParaRPr lang="en-US" sz="4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326" y="1904942"/>
            <a:ext cx="2312130" cy="2572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890" y="4263771"/>
            <a:ext cx="1960754" cy="2594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829" y="1904942"/>
            <a:ext cx="2035171" cy="213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895" y="4805449"/>
            <a:ext cx="1792561" cy="2052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16-518-v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9395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58374" name="Picture 6" descr="/Users/matthewhische/Desktop/Holt PP (MAC) - US II/Ch26/huspwafd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8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8208"/>
            <a:ext cx="9144000" cy="5579792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Changes in Leadership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When Joseph Stalin died </a:t>
            </a:r>
            <a:r>
              <a:rPr lang="en-US" sz="2800" b="1" dirty="0" smtClean="0">
                <a:solidFill>
                  <a:srgbClr val="FF0000"/>
                </a:solidFill>
              </a:rPr>
              <a:t>Nikita Khrushchev </a:t>
            </a:r>
            <a:r>
              <a:rPr lang="en-US" sz="2800" dirty="0" smtClean="0">
                <a:solidFill>
                  <a:srgbClr val="000000"/>
                </a:solidFill>
              </a:rPr>
              <a:t>emerged as the new leader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Soviet Union remained a Communist dictatorship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45" y="3900597"/>
            <a:ext cx="3948285" cy="2957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The Warsaw Pact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Soviets created the </a:t>
            </a:r>
            <a:r>
              <a:rPr lang="en-US" sz="2800" b="1" dirty="0" smtClean="0">
                <a:solidFill>
                  <a:srgbClr val="FF0000"/>
                </a:solidFill>
              </a:rPr>
              <a:t>Warsaw Pact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in 1955</a:t>
            </a:r>
          </a:p>
          <a:p>
            <a:pPr marL="57150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Military alliance with the Soviet-dominated countries of Eastern Europe.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Soviets made it clear that they were in control of Eastern Europe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The Soviet Union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050" y="3632200"/>
            <a:ext cx="2514600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1955 - The Geneva Summit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U.S. proposed an “open skies” treaty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Each side could fly over the other’s territory to learn more about its military abilities.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The Soviets rejected the proposal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2"/>
                </a:solidFill>
              </a:rPr>
              <a:t>U.S.-Soviet Relations</a:t>
            </a:r>
            <a:endParaRPr lang="en-US" b="1" u="sng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597400"/>
            <a:ext cx="3505200" cy="226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31863"/>
            <a:ext cx="9144000" cy="59261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The Spy Plane Incident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1960 - Soviets shot down an American U-2 spy plane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This incident greatly damaged U.S.–Soviet relations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1863"/>
          </a:xfrm>
        </p:spPr>
        <p:txBody>
          <a:bodyPr/>
          <a:lstStyle/>
          <a:p>
            <a:pPr algn="ctr"/>
            <a:r>
              <a:rPr lang="en-US" u="sng" dirty="0" smtClean="0"/>
              <a:t>U.S.-Soviet Relations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20" y="3695039"/>
            <a:ext cx="4847519" cy="3162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19991</TotalTime>
  <Words>1032</Words>
  <Application>Microsoft Office PowerPoint</Application>
  <PresentationFormat>On-screen Show (4:3)</PresentationFormat>
  <Paragraphs>187</Paragraphs>
  <Slides>53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Studio</vt:lpstr>
      <vt:lpstr>Postwar America: The Eisenhower Era</vt:lpstr>
      <vt:lpstr>Main Idea</vt:lpstr>
      <vt:lpstr>The Election of 1952</vt:lpstr>
      <vt:lpstr>Eisenhower’s Cold War Policies</vt:lpstr>
      <vt:lpstr>Eisenhower’s Cold War Policies</vt:lpstr>
      <vt:lpstr>The Soviet Union</vt:lpstr>
      <vt:lpstr>The Soviet Union</vt:lpstr>
      <vt:lpstr>U.S.-Soviet Relations</vt:lpstr>
      <vt:lpstr>U.S.-Soviet Relations</vt:lpstr>
      <vt:lpstr>Vietnam and the Seeds of War</vt:lpstr>
      <vt:lpstr>Vietnam and the Seeds of War</vt:lpstr>
      <vt:lpstr>PowerPoint Presentation</vt:lpstr>
      <vt:lpstr>Trouble in the Middle East</vt:lpstr>
      <vt:lpstr>Trouble in the Middle East</vt:lpstr>
      <vt:lpstr>Trouble in the Middle East</vt:lpstr>
      <vt:lpstr>Trouble in the Middle East</vt:lpstr>
      <vt:lpstr>PowerPoint Presentation</vt:lpstr>
      <vt:lpstr>Chapter Questions</vt:lpstr>
      <vt:lpstr>Postwar America: Atomic Anxiety</vt:lpstr>
      <vt:lpstr>Main Idea</vt:lpstr>
      <vt:lpstr>The Hydrogen Bomb</vt:lpstr>
      <vt:lpstr>The Arms Race</vt:lpstr>
      <vt:lpstr>The Arms Race</vt:lpstr>
      <vt:lpstr>The Arms Race</vt:lpstr>
      <vt:lpstr>The Arms Race</vt:lpstr>
      <vt:lpstr>Soviet Advances in Technology</vt:lpstr>
      <vt:lpstr>American Reactions</vt:lpstr>
      <vt:lpstr>American Reactions</vt:lpstr>
      <vt:lpstr>American Reactions</vt:lpstr>
      <vt:lpstr>American Reactions</vt:lpstr>
      <vt:lpstr>PowerPoint Presentation</vt:lpstr>
      <vt:lpstr>American Reactions to the Threat of Nuclear War</vt:lpstr>
      <vt:lpstr>Chapter Questions</vt:lpstr>
      <vt:lpstr>Postwar America: The Television Age</vt:lpstr>
      <vt:lpstr>Main Idea</vt:lpstr>
      <vt:lpstr>Television in the 1950s</vt:lpstr>
      <vt:lpstr>Television Changes American Life</vt:lpstr>
      <vt:lpstr>Television Changes American Life</vt:lpstr>
      <vt:lpstr>Television Changes American Life</vt:lpstr>
      <vt:lpstr>Television Changes American Life</vt:lpstr>
      <vt:lpstr>PowerPoint Presentation</vt:lpstr>
      <vt:lpstr>Other Technologies in the 1950s</vt:lpstr>
      <vt:lpstr>American Culture in the 1950s</vt:lpstr>
      <vt:lpstr>American Culture in the 1950s</vt:lpstr>
      <vt:lpstr>Cultural Changes in the 1950s</vt:lpstr>
      <vt:lpstr>PowerPoint Presentation</vt:lpstr>
      <vt:lpstr>Cultural Changes in the 1950s</vt:lpstr>
      <vt:lpstr>PowerPoint Presentation</vt:lpstr>
      <vt:lpstr>PowerPoint Presentation</vt:lpstr>
      <vt:lpstr>PowerPoint Presentation</vt:lpstr>
      <vt:lpstr>The Art of Rebellion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Teacher</cp:lastModifiedBy>
  <cp:revision>448</cp:revision>
  <cp:lastPrinted>2013-11-21T00:45:47Z</cp:lastPrinted>
  <dcterms:created xsi:type="dcterms:W3CDTF">2014-04-28T03:43:53Z</dcterms:created>
  <dcterms:modified xsi:type="dcterms:W3CDTF">2015-04-13T00:51:52Z</dcterms:modified>
</cp:coreProperties>
</file>