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handoutMasterIdLst>
    <p:handoutMasterId r:id="rId38"/>
  </p:handoutMasterIdLst>
  <p:sldIdLst>
    <p:sldId id="360" r:id="rId2"/>
    <p:sldId id="361" r:id="rId3"/>
    <p:sldId id="366" r:id="rId4"/>
    <p:sldId id="453" r:id="rId5"/>
    <p:sldId id="454" r:id="rId6"/>
    <p:sldId id="404" r:id="rId7"/>
    <p:sldId id="456" r:id="rId8"/>
    <p:sldId id="455" r:id="rId9"/>
    <p:sldId id="457" r:id="rId10"/>
    <p:sldId id="458" r:id="rId11"/>
    <p:sldId id="405" r:id="rId12"/>
    <p:sldId id="462" r:id="rId13"/>
    <p:sldId id="449" r:id="rId14"/>
    <p:sldId id="459" r:id="rId15"/>
    <p:sldId id="460" r:id="rId16"/>
    <p:sldId id="450" r:id="rId17"/>
    <p:sldId id="406" r:id="rId18"/>
    <p:sldId id="451" r:id="rId19"/>
    <p:sldId id="463" r:id="rId20"/>
    <p:sldId id="461" r:id="rId21"/>
    <p:sldId id="364" r:id="rId22"/>
    <p:sldId id="365" r:id="rId23"/>
    <p:sldId id="362" r:id="rId24"/>
    <p:sldId id="476" r:id="rId25"/>
    <p:sldId id="465" r:id="rId26"/>
    <p:sldId id="472" r:id="rId27"/>
    <p:sldId id="471" r:id="rId28"/>
    <p:sldId id="473" r:id="rId29"/>
    <p:sldId id="475" r:id="rId30"/>
    <p:sldId id="402" r:id="rId31"/>
    <p:sldId id="479" r:id="rId32"/>
    <p:sldId id="478" r:id="rId33"/>
    <p:sldId id="467" r:id="rId34"/>
    <p:sldId id="403" r:id="rId35"/>
    <p:sldId id="468" r:id="rId36"/>
    <p:sldId id="47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Renaissance and Reformation: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 fontScale="92500"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The Protestant Reformation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27071"/>
            <a:ext cx="9144001" cy="407910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Edict of Worms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Decree declared Luther an outlaw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Condemned his writings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1530 – Lutheranism formally recognized branch of Christianity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Term Protestant comes into being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2707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Reactions to Martin Luther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791" y="4755869"/>
            <a:ext cx="5135751" cy="2102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294701"/>
            <a:ext cx="914400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Luther’s stand opened door for others to criticize church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New ideas on religious matters emerge throughout Europe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Spread of Protestantism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294701"/>
            <a:ext cx="914400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Humanist values led people to question church authority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Some clergy were corrupt, worldly, or poorly educated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Martin Luther posted his Ninety-five Theses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Printing press helped spread Reformation ideas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THE REFORMATION: CAUSES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294701"/>
            <a:ext cx="914400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Ulrich Zwingli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Switzerland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Reforms considered radical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Theocracy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Government in which church and state are joined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Officials are considered to be divinely inspired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Spread of Protestantism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739" y="1143000"/>
            <a:ext cx="3144261" cy="327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418417"/>
            <a:ext cx="9144001" cy="54395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John Calvin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Predestination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God knows who will be saved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Nothing you can do to change your predestined end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People sinful  by nature</a:t>
            </a:r>
          </a:p>
          <a:p>
            <a:pPr>
              <a:lnSpc>
                <a:spcPct val="150000"/>
              </a:lnSpc>
              <a:buNone/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Spread of Protestantism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277" y="1001234"/>
            <a:ext cx="2968723" cy="2968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294701"/>
            <a:ext cx="914400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Calvinism - Calvinists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Very strict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Sense of mission and discipline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Laws regulating behavior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Church attendance mandatory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Amusements forbidden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Spread of Protestantism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349" y="1937577"/>
            <a:ext cx="3164651" cy="2883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294701"/>
            <a:ext cx="914400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Other reformers adapted their own religion/beliefs: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Presbyterian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Anabaptists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Mennonites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Amish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Spread of Protestantism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98" y="4018458"/>
            <a:ext cx="2287976" cy="2839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818" y="2254618"/>
            <a:ext cx="1999025" cy="199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74" y="2254618"/>
            <a:ext cx="1703156" cy="2316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880717"/>
            <a:ext cx="9144001" cy="59772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Henry VIII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Originally a devout Catholic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Opposed Luther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Married to Catherine of Aragon – only had one child, a girl (Mary)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Wants a male heir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1525 - Wanted his marriage </a:t>
            </a:r>
            <a:r>
              <a:rPr lang="en-US" sz="3200" dirty="0" smtClean="0">
                <a:solidFill>
                  <a:srgbClr val="FF0000"/>
                </a:solidFill>
              </a:rPr>
              <a:t>annulled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01236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Protestantism Spreads to England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807" y="1001236"/>
            <a:ext cx="3526193" cy="245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143001"/>
            <a:ext cx="9144001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Henry and Parliament declare England no longer under the authority of the pope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Names himself head of the Church of England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Closed Catholic monasteries &amp; convents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Distributes land to nobles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Act of Supremacy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Reformation Parliament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6341"/>
            <a:ext cx="9144001" cy="59216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Had six wives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Edward VI</a:t>
            </a:r>
            <a:r>
              <a:rPr lang="en-US" sz="3000" dirty="0" smtClean="0"/>
              <a:t> takes throne at age 9 – dies at 16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Mary – Bloody Mary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Returns England to authority of the pope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Burns Protestants at the stake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Died at 25</a:t>
            </a:r>
          </a:p>
          <a:p>
            <a:pPr lvl="2">
              <a:lnSpc>
                <a:spcPct val="150000"/>
              </a:lnSpc>
            </a:pPr>
            <a:r>
              <a:rPr lang="en-US" sz="2600" dirty="0" smtClean="0"/>
              <a:t>Elizabeth becomes queen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6341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Henry’s Heirs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051" y="4320147"/>
            <a:ext cx="3414950" cy="2537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Criticism of the Roman Catholic Church led to a religious movement called the Protestant Reformation and brought changes in religion and politics across Europe.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019777"/>
            <a:ext cx="6302413" cy="58382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Elizabeth I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1559 – Drafts new Supremacy Act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England again splits from Rome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Persecutes Catholics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Firmly establishes the Church of England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Protestantism Spreads to England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412" y="1891223"/>
            <a:ext cx="2841588" cy="3395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Renaissance and Reformation: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Counter Reformation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Catholics at all levels recognized the need for reform in the church. Their work turned back the tide of Protestantism in some areas and renewed the zeal of Catholics everywhere.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9144000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Counter-Reformation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Many Catholics dissatisfied with the Church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Church begins a series of reforms to counter the criticisms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Reforming the Catholic Church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908" y="3694435"/>
            <a:ext cx="4835793" cy="3163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58837"/>
            <a:ext cx="9144000" cy="58991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Jesuits</a:t>
            </a:r>
            <a:r>
              <a:rPr lang="en-US" sz="3200" dirty="0" smtClean="0"/>
              <a:t> – The Society of Jesus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New religious order – worked to reform the church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Ignatius of Loyola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Emphasis on spiritually, service, and obedience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Concentrated on education to combat Reformation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58837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Reforming the Catholic Church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370" y="4255892"/>
            <a:ext cx="1919629" cy="2602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0813"/>
            <a:ext cx="9144000" cy="58271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The Council of Trent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Pope Paul III sees the need to redefine the doctrines of the Catholic faith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Retrain priests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Stop financial abuse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End indulgences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Council of Trent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307" y="3616667"/>
            <a:ext cx="4442693" cy="3241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No compromise between Catholicism and Protestantism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Rejected Protestant’s emphasis on self-discipline and individual faith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Help believers achieve salvation using ceremonies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Renewed energy and confidence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Council of Trent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184" y="3669695"/>
            <a:ext cx="1883816" cy="3188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Built new school for education of priests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Began to bring Calvinist converts back to the Catholic Church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Allowed women (nuns) to take a more prominent role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Help the poor, orphaned, sick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Network of schools for girls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Reforming the Catholic Church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684" y="4359204"/>
            <a:ext cx="3307315" cy="2498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42185"/>
            <a:ext cx="9144000" cy="61158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Roman Inquisition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Established to counter the Reformation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Tried people who were accused of being Protestants, of practicing witchcraft, or of breaking church laws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Index of Forbidden Books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Inquisition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44" y="3949816"/>
            <a:ext cx="3816356" cy="2908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42185"/>
            <a:ext cx="6038530" cy="61158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Spanish Inquisition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Set up by Spanish monarchs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Harsh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Imposed religious uniformity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Attacked Jews, Muslims, Protestants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Accounts of torture and executions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Inquisition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712" y="2186822"/>
            <a:ext cx="3450288" cy="3973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294701"/>
            <a:ext cx="914400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Roman Catholic Church had great power and wealth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As church grew – people thought it strayed too far from its spiritual roots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Triggered the </a:t>
            </a:r>
            <a:r>
              <a:rPr lang="en-US" sz="3200" dirty="0" smtClean="0">
                <a:solidFill>
                  <a:srgbClr val="FF0000"/>
                </a:solidFill>
              </a:rPr>
              <a:t>Protestant Reformation </a:t>
            </a:r>
            <a:r>
              <a:rPr lang="en-US" sz="3200" dirty="0" smtClean="0"/>
              <a:t>in the early 1500s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Catholicism in the 1400s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61715"/>
            <a:ext cx="9144000" cy="55962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Spread religion to other continents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North America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Softened the harsh colonial rule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Religious turmoil increased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Church split into numerous factions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29771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Changes in Religion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418" y="1904943"/>
            <a:ext cx="2455581" cy="4548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08159"/>
            <a:ext cx="9144000" cy="60498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Catholics &amp; Protestants viewed Jews and Muslims as heretics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Forced to convert or leave Spain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Resettled in eastern &amp; southern Europe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Forced to live in sections of city called a ghetto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Walled and gated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Closed at certain time each evening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7116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Persecution and Hysteria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697" y="4799466"/>
            <a:ext cx="2398303" cy="2058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4461"/>
            <a:ext cx="9144000" cy="61735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Feared witches roaming the land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Killing children &amp; cattle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Working with the devil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Fears increased during poor harvests &amp; hardships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Accused rounded up, tried, and executed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9062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Persecution and Hysteria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702" y="4766480"/>
            <a:ext cx="4711700" cy="2091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97827"/>
            <a:ext cx="9144000" cy="58601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400" smtClean="0"/>
              <a:t>Rising sense of national identity</a:t>
            </a:r>
          </a:p>
          <a:p>
            <a:pPr>
              <a:lnSpc>
                <a:spcPct val="150000"/>
              </a:lnSpc>
            </a:pPr>
            <a:r>
              <a:rPr lang="en-US" sz="3400" smtClean="0"/>
              <a:t>Formation of independent states and nations</a:t>
            </a:r>
          </a:p>
          <a:p>
            <a:pPr>
              <a:lnSpc>
                <a:spcPct val="150000"/>
              </a:lnSpc>
            </a:pPr>
            <a:r>
              <a:rPr lang="en-US" sz="3400" smtClean="0"/>
              <a:t>Many wanted Church less involved in state and business affairs</a:t>
            </a:r>
          </a:p>
          <a:p>
            <a:pPr>
              <a:lnSpc>
                <a:spcPct val="150000"/>
              </a:lnSpc>
            </a:pPr>
            <a:r>
              <a:rPr lang="en-US" sz="3400" smtClean="0"/>
              <a:t>Political power became separated from churches</a:t>
            </a:r>
            <a:endParaRPr lang="en-US" sz="3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Political</a:t>
            </a:r>
            <a:r>
              <a:rPr lang="en-US" b="1" u="sng" dirty="0" smtClean="0"/>
              <a:t> Effects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22567"/>
            <a:ext cx="9144000" cy="58354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The Italian Wars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Series of wars between France and Spain for control over Italy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Expanded the Renaissance throughout Europe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Religious </a:t>
            </a:r>
            <a:r>
              <a:rPr lang="en-US" u="sng" dirty="0" smtClean="0"/>
              <a:t>Wars and Unrest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21" y="4215598"/>
            <a:ext cx="4997758" cy="2642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42185"/>
            <a:ext cx="9144000" cy="61158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Peasants’ War (Germany)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Peasants becoming unhappy with high taxes and lack of power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Reformation preachers fostering ideas of freedom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Thousands storm castles and monasteries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Harshly suppressed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7413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Religious </a:t>
            </a:r>
            <a:r>
              <a:rPr lang="en-US" u="sng" dirty="0" smtClean="0"/>
              <a:t>Wars and Unrest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830" y="4708459"/>
            <a:ext cx="3966531" cy="2149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294701"/>
            <a:ext cx="914400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Many Protestant sects developed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Church leaders reformed the Catholic Church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Religious intolerance and anti-Semitism increased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Religious conflicts spread across Europe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THE REFORMATION: EFFECTS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294701"/>
            <a:ext cx="914400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Financial corruption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Indulgences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Pardons issued by the pope that people could buy to reduce time in purgatory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Abuse of power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Taxes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Dissatisfaction with the Church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892" y="3717551"/>
            <a:ext cx="3763107" cy="3140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143001"/>
            <a:ext cx="9144001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Immorality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Respect for priests, monks, popes weakened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Growth of nationalism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Devotion to state/nation instead of the church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Dissatisfaction with the Church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294701"/>
            <a:ext cx="914400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1517 – Beginning of Protestant Reformation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Started when </a:t>
            </a:r>
            <a:r>
              <a:rPr lang="en-US" sz="3200" dirty="0" smtClean="0">
                <a:solidFill>
                  <a:srgbClr val="FF0000"/>
                </a:solidFill>
              </a:rPr>
              <a:t>Martin Luther </a:t>
            </a:r>
            <a:r>
              <a:rPr lang="en-US" sz="3200" dirty="0" smtClean="0"/>
              <a:t>made public his complaints about the church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Martin Luther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554" y="3254016"/>
            <a:ext cx="3404446" cy="3603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715079"/>
            <a:ext cx="9144001" cy="51429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The Ninety-five Theses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Indulgences sinful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Criticized power of the pope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Criticized the wealth of the church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en-US" sz="3200" dirty="0" smtClean="0"/>
              <a:t>Spread by the newly invented printing press</a:t>
            </a: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Martin Luther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294" y="1143000"/>
            <a:ext cx="3303705" cy="3121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64153"/>
            <a:ext cx="6016431" cy="58938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Continued spreading message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Translated Bible into German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Public debates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Insisted faith alone was needed (not good works)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Only head of church is Jesus himself, not pope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64153"/>
          </a:xfrm>
        </p:spPr>
        <p:txBody>
          <a:bodyPr/>
          <a:lstStyle/>
          <a:p>
            <a:r>
              <a:rPr lang="en-US" b="1" u="sng" dirty="0" smtClean="0"/>
              <a:t>Martin Luther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430" y="1588996"/>
            <a:ext cx="3127569" cy="385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143001"/>
            <a:ext cx="9144001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1520 – Pope Leo X – excommunicated Luther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Luther summoned to appear in front of Emperor Charles V and German Diet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Luther refused to change opinion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Reactions to Martin Luther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486" y="3420888"/>
            <a:ext cx="2645514" cy="3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10374</TotalTime>
  <Words>987</Words>
  <Application>Microsoft Office PowerPoint</Application>
  <PresentationFormat>On-screen Show (4:3)</PresentationFormat>
  <Paragraphs>187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Focus</vt:lpstr>
      <vt:lpstr>Renaissance and Reformation:</vt:lpstr>
      <vt:lpstr>Main Idea</vt:lpstr>
      <vt:lpstr>Catholicism in the 1400s</vt:lpstr>
      <vt:lpstr>Dissatisfaction with the Church</vt:lpstr>
      <vt:lpstr>Dissatisfaction with the Church</vt:lpstr>
      <vt:lpstr>Martin Luther</vt:lpstr>
      <vt:lpstr>Martin Luther</vt:lpstr>
      <vt:lpstr>Martin Luther</vt:lpstr>
      <vt:lpstr>Reactions to Martin Luther</vt:lpstr>
      <vt:lpstr>Reactions to Martin Luther</vt:lpstr>
      <vt:lpstr>The Spread of Protestantism</vt:lpstr>
      <vt:lpstr>THE REFORMATION: CAUSES</vt:lpstr>
      <vt:lpstr>The Spread of Protestantism</vt:lpstr>
      <vt:lpstr>The Spread of Protestantism</vt:lpstr>
      <vt:lpstr>The Spread of Protestantism</vt:lpstr>
      <vt:lpstr>The Spread of Protestantism</vt:lpstr>
      <vt:lpstr>Protestantism Spreads to England</vt:lpstr>
      <vt:lpstr>The Reformation Parliament</vt:lpstr>
      <vt:lpstr>Henry’s Heirs</vt:lpstr>
      <vt:lpstr>Protestantism Spreads to England</vt:lpstr>
      <vt:lpstr>Renaissance and Reformation:</vt:lpstr>
      <vt:lpstr>Main Idea</vt:lpstr>
      <vt:lpstr>Reforming the Catholic Church</vt:lpstr>
      <vt:lpstr>Reforming the Catholic Church</vt:lpstr>
      <vt:lpstr>The Council of Trent</vt:lpstr>
      <vt:lpstr>The Council of Trent</vt:lpstr>
      <vt:lpstr>Reforming the Catholic Church</vt:lpstr>
      <vt:lpstr>The Inquisition</vt:lpstr>
      <vt:lpstr>The Inquisition</vt:lpstr>
      <vt:lpstr>Changes in Religion</vt:lpstr>
      <vt:lpstr>Persecution and Hysteria</vt:lpstr>
      <vt:lpstr>Persecution and Hysteria</vt:lpstr>
      <vt:lpstr>Political Effects</vt:lpstr>
      <vt:lpstr>Religious Wars and Unrest</vt:lpstr>
      <vt:lpstr>Religious Wars and Unrest</vt:lpstr>
      <vt:lpstr>THE REFORMATION: EFFECTS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240</cp:revision>
  <cp:lastPrinted>2013-10-22T01:59:04Z</cp:lastPrinted>
  <dcterms:created xsi:type="dcterms:W3CDTF">2013-10-31T23:24:26Z</dcterms:created>
  <dcterms:modified xsi:type="dcterms:W3CDTF">2016-10-07T13:07:30Z</dcterms:modified>
</cp:coreProperties>
</file>