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90" r:id="rId1"/>
  </p:sldMasterIdLst>
  <p:notesMasterIdLst>
    <p:notesMasterId r:id="rId44"/>
  </p:notesMasterIdLst>
  <p:handoutMasterIdLst>
    <p:handoutMasterId r:id="rId45"/>
  </p:handoutMasterIdLst>
  <p:sldIdLst>
    <p:sldId id="357" r:id="rId2"/>
    <p:sldId id="867" r:id="rId3"/>
    <p:sldId id="1066" r:id="rId4"/>
    <p:sldId id="1170" r:id="rId5"/>
    <p:sldId id="1173" r:id="rId6"/>
    <p:sldId id="1148" r:id="rId7"/>
    <p:sldId id="1206" r:id="rId8"/>
    <p:sldId id="1172" r:id="rId9"/>
    <p:sldId id="1174" r:id="rId10"/>
    <p:sldId id="1176" r:id="rId11"/>
    <p:sldId id="1205" r:id="rId12"/>
    <p:sldId id="1178" r:id="rId13"/>
    <p:sldId id="1202" r:id="rId14"/>
    <p:sldId id="1203" r:id="rId15"/>
    <p:sldId id="983" r:id="rId16"/>
    <p:sldId id="917" r:id="rId17"/>
    <p:sldId id="1207" r:id="rId18"/>
    <p:sldId id="1151" r:id="rId19"/>
    <p:sldId id="1180" r:id="rId20"/>
    <p:sldId id="1182" r:id="rId21"/>
    <p:sldId id="1181" r:id="rId22"/>
    <p:sldId id="1183" r:id="rId23"/>
    <p:sldId id="1188" r:id="rId24"/>
    <p:sldId id="1184" r:id="rId25"/>
    <p:sldId id="1187" r:id="rId26"/>
    <p:sldId id="1185" r:id="rId27"/>
    <p:sldId id="1186" r:id="rId28"/>
    <p:sldId id="1146" r:id="rId29"/>
    <p:sldId id="936" r:id="rId30"/>
    <p:sldId id="937" r:id="rId31"/>
    <p:sldId id="1199" r:id="rId32"/>
    <p:sldId id="1200" r:id="rId33"/>
    <p:sldId id="1189" r:id="rId34"/>
    <p:sldId id="1198" r:id="rId35"/>
    <p:sldId id="1191" r:id="rId36"/>
    <p:sldId id="1192" r:id="rId37"/>
    <p:sldId id="1149" r:id="rId38"/>
    <p:sldId id="1195" r:id="rId39"/>
    <p:sldId id="1193" r:id="rId40"/>
    <p:sldId id="1194" r:id="rId41"/>
    <p:sldId id="1152" r:id="rId42"/>
    <p:sldId id="115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1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A10A8-A425-B947-8D99-EF74B4892153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DF081-53F5-2F49-A6DA-1ED218E2DB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8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A19B3-BC6D-4E56-93BC-B9B0EF1523FC}" type="datetime1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90BA-A4A1-41C2-9DD3-1F9AED156E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C359912-2B03-C647-B549-D94E3CB8CA0D}" type="datetimeFigureOut">
              <a:rPr lang="en-US" smtClean="0"/>
              <a:pPr/>
              <a:t>3/16/2016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  <p:sldLayoutId id="2147484402" r:id="rId12"/>
    <p:sldLayoutId id="2147484403" r:id="rId13"/>
    <p:sldLayoutId id="2147484404" r:id="rId14"/>
    <p:sldLayoutId id="2147484405" r:id="rId15"/>
    <p:sldLayoutId id="214748440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tthewhische\Desktop\Holt%20PP%20(MAC)%20-%20US%20II\Ch20\hustrtfd_video.m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9764"/>
            <a:ext cx="7924800" cy="2484548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Roaring Twenties: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American Life Changes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8425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The Scopes Trial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47750"/>
            <a:ext cx="9144000" cy="581025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Fundamentalism came into conflict with the teachings of modern science</a:t>
            </a:r>
          </a:p>
          <a:p>
            <a:pPr lvl="1">
              <a:spcBef>
                <a:spcPct val="50000"/>
              </a:spcBef>
            </a:pPr>
            <a:r>
              <a:rPr lang="en-US" sz="1800" dirty="0" smtClean="0"/>
              <a:t>Thought evolution undermined the biblical account of how God created humans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Worked to pass laws preventing </a:t>
            </a:r>
            <a:r>
              <a:rPr lang="en-US" sz="2000" b="1" dirty="0" smtClean="0">
                <a:solidFill>
                  <a:srgbClr val="FF0000"/>
                </a:solidFill>
              </a:rPr>
              <a:t>evolution</a:t>
            </a:r>
            <a:r>
              <a:rPr lang="en-US" sz="2000" dirty="0" smtClean="0">
                <a:solidFill>
                  <a:srgbClr val="003300"/>
                </a:solidFill>
              </a:rPr>
              <a:t> </a:t>
            </a:r>
            <a:r>
              <a:rPr lang="en-US" sz="2000" dirty="0" smtClean="0"/>
              <a:t>from being taught in schools</a:t>
            </a:r>
          </a:p>
          <a:p>
            <a:pPr marL="350838" indent="-233363">
              <a:spcAft>
                <a:spcPts val="2400"/>
              </a:spcAft>
              <a:buFont typeface="Times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377" y="2861537"/>
            <a:ext cx="2992893" cy="3996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8425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The Scopes Trial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47750"/>
            <a:ext cx="9144000" cy="581025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In Tennessee - Science teacher John Scopes violated the law, was arrested, and went to trial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Obviously guilty, but trial about larger issues</a:t>
            </a:r>
          </a:p>
          <a:p>
            <a:pPr lvl="1">
              <a:spcBef>
                <a:spcPct val="50000"/>
              </a:spcBef>
            </a:pPr>
            <a:r>
              <a:rPr lang="en-US" sz="2000" dirty="0" smtClean="0"/>
              <a:t>Competing ideas of science and religion</a:t>
            </a:r>
          </a:p>
          <a:p>
            <a:pPr lvl="1">
              <a:spcBef>
                <a:spcPct val="50000"/>
              </a:spcBef>
            </a:pPr>
            <a:r>
              <a:rPr lang="en-US" sz="2000" dirty="0" smtClean="0"/>
              <a:t>Freedom of speech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Clarence Darrow &amp;</a:t>
            </a:r>
            <a:r>
              <a:rPr lang="en-US" sz="2000" dirty="0" smtClean="0">
                <a:solidFill>
                  <a:srgbClr val="0033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William Jennings Bryan</a:t>
            </a:r>
            <a:endParaRPr lang="en-US" sz="2000" dirty="0" smtClean="0">
              <a:solidFill>
                <a:srgbClr val="0033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dirty="0" smtClean="0"/>
              <a:t>Scopes was convicted and fined $100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Never got a chance to appeal because the conviction was overturned due to a technical violation by the judge</a:t>
            </a:r>
          </a:p>
          <a:p>
            <a:pPr marL="350838" indent="-233363">
              <a:spcAft>
                <a:spcPts val="2400"/>
              </a:spcAft>
              <a:buFont typeface="Times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378" y="2831911"/>
            <a:ext cx="3057622" cy="2405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8425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Prohibition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47750"/>
            <a:ext cx="9144000" cy="5810250"/>
          </a:xfrm>
        </p:spPr>
        <p:txBody>
          <a:bodyPr>
            <a:normAutofit/>
          </a:bodyPr>
          <a:lstStyle/>
          <a:p>
            <a:pPr>
              <a:spcBef>
                <a:spcPct val="40000"/>
              </a:spcBef>
            </a:pPr>
            <a:r>
              <a:rPr lang="en-US" dirty="0" smtClean="0"/>
              <a:t>Many saw alcohol as a source of unhappiness</a:t>
            </a:r>
          </a:p>
          <a:p>
            <a:pPr lvl="1">
              <a:spcBef>
                <a:spcPct val="40000"/>
              </a:spcBef>
            </a:pPr>
            <a:r>
              <a:rPr lang="en-US" dirty="0" smtClean="0"/>
              <a:t>Hurt families &amp; promoted crime</a:t>
            </a:r>
          </a:p>
          <a:p>
            <a:pPr>
              <a:spcBef>
                <a:spcPct val="40000"/>
              </a:spcBef>
            </a:pPr>
            <a:r>
              <a:rPr lang="en-US" dirty="0" smtClean="0"/>
              <a:t>Prohibition movement gained strength with the support of:</a:t>
            </a:r>
          </a:p>
          <a:p>
            <a:pPr lvl="1">
              <a:spcBef>
                <a:spcPct val="40000"/>
              </a:spcBef>
            </a:pPr>
            <a:r>
              <a:rPr lang="en-US" dirty="0" smtClean="0"/>
              <a:t>Religious groups, women, conservatives, Progressives, the conservation movement during WWI, and bias against immigrants (portrayed as alcoholics)</a:t>
            </a:r>
          </a:p>
          <a:p>
            <a:pPr>
              <a:spcBef>
                <a:spcPct val="40000"/>
              </a:spcBef>
            </a:pPr>
            <a:r>
              <a:rPr lang="en-US" dirty="0" smtClean="0"/>
              <a:t>1919 - The Eighteenth Amendment</a:t>
            </a:r>
          </a:p>
          <a:p>
            <a:pPr>
              <a:spcBef>
                <a:spcPct val="40000"/>
              </a:spcBef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842" y="4609149"/>
            <a:ext cx="3837158" cy="2248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60109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Prohibition in Practice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47750"/>
            <a:ext cx="9144000" cy="5810250"/>
          </a:xfrm>
        </p:spPr>
        <p:txBody>
          <a:bodyPr>
            <a:norm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/>
              <a:t>Enforcing the new Prohibition law proved to be virtually impossible </a:t>
            </a:r>
          </a:p>
          <a:p>
            <a:pPr lvl="1" eaLnBrk="0" hangingPunct="0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/>
              <a:t>Making, transporting, and selling alcohol was illegal, but drinking it was not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/>
              <a:t>Prohibition gave rise to huge smuggling operations</a:t>
            </a:r>
          </a:p>
          <a:p>
            <a:pPr lvl="1" eaLnBrk="0" hangingPunct="0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/>
              <a:t>Foundation of numerous criminal empires</a:t>
            </a:r>
          </a:p>
          <a:p>
            <a:pPr lvl="2" eaLnBrk="0" hangingPunct="0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/>
              <a:t>Al Capone</a:t>
            </a:r>
          </a:p>
          <a:p>
            <a:pPr marL="350838" indent="-233363">
              <a:spcAft>
                <a:spcPts val="2400"/>
              </a:spcAft>
              <a:buFont typeface="Times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080" y="4057281"/>
            <a:ext cx="3918104" cy="2800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27123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Prohibition in Practice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47750"/>
            <a:ext cx="9144000" cy="5810250"/>
          </a:xfrm>
        </p:spPr>
        <p:txBody>
          <a:bodyPr>
            <a:norm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Bootleggers</a:t>
            </a:r>
            <a:r>
              <a:rPr lang="en-US" dirty="0" smtClean="0">
                <a:solidFill>
                  <a:srgbClr val="003300"/>
                </a:solidFill>
              </a:rPr>
              <a:t> </a:t>
            </a:r>
          </a:p>
          <a:p>
            <a:pPr lvl="1" eaLnBrk="0" hangingPunct="0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3300"/>
                </a:solidFill>
              </a:rPr>
              <a:t>Liquor smugglers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3300"/>
                </a:solidFill>
              </a:rPr>
              <a:t>Many people also made their own liquor 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3300"/>
                </a:solidFill>
              </a:rPr>
              <a:t>Doctors could prescribe alcohol as medicine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Speakeasies</a:t>
            </a:r>
          </a:p>
          <a:p>
            <a:pPr lvl="1" eaLnBrk="0" hangingPunct="0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3300"/>
                </a:solidFill>
              </a:rPr>
              <a:t>Illegal bars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3300"/>
                </a:solidFill>
              </a:rPr>
              <a:t>Millions of Americans violated the laws</a:t>
            </a:r>
          </a:p>
          <a:p>
            <a:pPr marL="350838" indent="-233363">
              <a:spcAft>
                <a:spcPts val="2400"/>
              </a:spcAft>
              <a:buFont typeface="Times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640" y="4420127"/>
            <a:ext cx="3266359" cy="2437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769" y="1047750"/>
            <a:ext cx="2744230" cy="1884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17675"/>
            <a:ext cx="9144000" cy="2002471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Roaring Twenties: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The Harlem Renaissance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446229"/>
            <a:ext cx="8692471" cy="54117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Transformations in the African American community contributed to a blossoming of black culture centered in Harlem, New York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02383"/>
          </a:xfrm>
        </p:spPr>
        <p:txBody>
          <a:bodyPr/>
          <a:lstStyle/>
          <a:p>
            <a:r>
              <a:rPr lang="en-US" sz="4800" u="sng" dirty="0" smtClean="0">
                <a:solidFill>
                  <a:srgbClr val="0000FF"/>
                </a:solidFill>
              </a:rPr>
              <a:t>The Great Migration</a:t>
            </a:r>
            <a:endParaRPr lang="en-US" sz="48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81335"/>
            <a:ext cx="9144000" cy="5876666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Southern life was difficult for African Americans</a:t>
            </a:r>
          </a:p>
          <a:p>
            <a:pPr lvl="1">
              <a:spcBef>
                <a:spcPct val="50000"/>
              </a:spcBef>
            </a:pPr>
            <a:r>
              <a:rPr lang="en-US" dirty="0" smtClean="0"/>
              <a:t>Worked low-paying jobs and often faced racial violence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The</a:t>
            </a:r>
            <a:r>
              <a:rPr lang="en-US" dirty="0" smtClean="0">
                <a:solidFill>
                  <a:srgbClr val="0033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Great Migration</a:t>
            </a:r>
          </a:p>
          <a:p>
            <a:pPr lvl="1">
              <a:spcBef>
                <a:spcPct val="50000"/>
              </a:spcBef>
            </a:pPr>
            <a:r>
              <a:rPr lang="en-US" dirty="0" smtClean="0"/>
              <a:t>The major relocation of African Americans from 1910 into the 1920s into northern cities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Looked to the North to find freedom and economic opportunities</a:t>
            </a:r>
          </a:p>
          <a:p>
            <a:pPr lvl="1">
              <a:spcBef>
                <a:spcPct val="50000"/>
              </a:spcBef>
            </a:pPr>
            <a:r>
              <a:rPr lang="en-US" dirty="0" smtClean="0"/>
              <a:t>Harlem, New York a favorite destination</a:t>
            </a:r>
          </a:p>
          <a:p>
            <a:pPr>
              <a:spcBef>
                <a:spcPct val="50000"/>
              </a:spcBef>
            </a:pPr>
            <a:endParaRPr lang="en-US" dirty="0" smtClean="0">
              <a:solidFill>
                <a:srgbClr val="FF0000"/>
              </a:solidFill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b="1" dirty="0" smtClean="0">
              <a:solidFill>
                <a:schemeClr val="hlink"/>
              </a:solidFill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402" y="4733494"/>
            <a:ext cx="3123598" cy="2124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10-303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7891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39813"/>
          </a:xfrm>
        </p:spPr>
        <p:txBody>
          <a:bodyPr/>
          <a:lstStyle/>
          <a:p>
            <a:r>
              <a:rPr lang="en-US" sz="4800" u="sng" dirty="0" smtClean="0">
                <a:solidFill>
                  <a:srgbClr val="0000FF"/>
                </a:solidFill>
              </a:rPr>
              <a:t>African Americans After WWI</a:t>
            </a:r>
            <a:endParaRPr lang="en-US" sz="48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60475"/>
            <a:ext cx="9144000" cy="559752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dirty="0" smtClean="0"/>
              <a:t>Many found opportunities in the North but also racism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dirty="0" smtClean="0"/>
              <a:t>Shortage of jobs created a rift between whites and African American workers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dirty="0" smtClean="0"/>
              <a:t>1919 - Wave of racial </a:t>
            </a:r>
            <a:r>
              <a:rPr lang="en-US" dirty="0" smtClean="0"/>
              <a:t>violence/Chicago</a:t>
            </a:r>
            <a:endParaRPr lang="en-US" dirty="0" smtClean="0"/>
          </a:p>
          <a:p>
            <a:pPr marL="68580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dirty="0" smtClean="0"/>
              <a:t>About 2 dozen cities </a:t>
            </a: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b="1" dirty="0" smtClean="0">
              <a:solidFill>
                <a:schemeClr val="hlink"/>
              </a:solidFill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836" y="2469533"/>
            <a:ext cx="2853163" cy="2227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7343"/>
            <a:ext cx="9144000" cy="2160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409146"/>
            <a:ext cx="8692471" cy="544885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United States experienced many social changes during the 1920s. Decade became known as the Roaring Twenties for the speedy social change it brought to the United States.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39813"/>
          </a:xfrm>
        </p:spPr>
        <p:txBody>
          <a:bodyPr/>
          <a:lstStyle/>
          <a:p>
            <a:r>
              <a:rPr lang="en-US" sz="4800" u="sng" dirty="0" smtClean="0">
                <a:solidFill>
                  <a:srgbClr val="0000FF"/>
                </a:solidFill>
              </a:rPr>
              <a:t>African Americans After WWI</a:t>
            </a:r>
            <a:endParaRPr lang="en-US" sz="48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60475"/>
            <a:ext cx="9144000" cy="559752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Changing expectations of African Americans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Many believed they had earned greater freedom for helping fight for freedom overseas in WWI</a:t>
            </a:r>
          </a:p>
          <a:p>
            <a:pPr marL="685800" lvl="1" indent="-228600">
              <a:lnSpc>
                <a:spcPct val="9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Unfortunately, not everyone agreed</a:t>
            </a:r>
            <a:endParaRPr lang="en-US" dirty="0" smtClean="0">
              <a:solidFill>
                <a:schemeClr val="tx1"/>
              </a:solidFill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b="1" dirty="0" smtClean="0">
              <a:solidFill>
                <a:schemeClr val="hlink"/>
              </a:solidFill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93" y="3692365"/>
            <a:ext cx="5189099" cy="3165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39813"/>
          </a:xfrm>
        </p:spPr>
        <p:txBody>
          <a:bodyPr/>
          <a:lstStyle/>
          <a:p>
            <a:r>
              <a:rPr lang="en-US" sz="4500" u="sng" dirty="0" smtClean="0">
                <a:solidFill>
                  <a:srgbClr val="0000FF"/>
                </a:solidFill>
              </a:rPr>
              <a:t>Marcus Garvey and W.E.B. Du Bois</a:t>
            </a:r>
            <a:endParaRPr lang="en-US" sz="45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03313"/>
            <a:ext cx="9144000" cy="5754687"/>
          </a:xfrm>
        </p:spPr>
        <p:txBody>
          <a:bodyPr>
            <a:normAutofit/>
          </a:bodyPr>
          <a:lstStyle/>
          <a:p>
            <a:pPr>
              <a:spcBef>
                <a:spcPct val="40000"/>
              </a:spcBef>
            </a:pPr>
            <a:r>
              <a:rPr lang="en-US" dirty="0" smtClean="0"/>
              <a:t>A key figure in Harlem’s rise was W.E.B. Du Bois</a:t>
            </a:r>
          </a:p>
          <a:p>
            <a:pPr lvl="1">
              <a:spcBef>
                <a:spcPct val="40000"/>
              </a:spcBef>
            </a:pPr>
            <a:r>
              <a:rPr lang="en-US" dirty="0" smtClean="0"/>
              <a:t>Well-educated</a:t>
            </a:r>
          </a:p>
          <a:p>
            <a:pPr lvl="1">
              <a:spcBef>
                <a:spcPct val="40000"/>
              </a:spcBef>
            </a:pPr>
            <a:r>
              <a:rPr lang="en-US" dirty="0" smtClean="0"/>
              <a:t>Helped found the National Association for the Advancement of Colored People (NAACP)</a:t>
            </a:r>
          </a:p>
          <a:p>
            <a:pPr lvl="1">
              <a:spcBef>
                <a:spcPct val="40000"/>
              </a:spcBef>
            </a:pPr>
            <a:r>
              <a:rPr lang="en-US" dirty="0" smtClean="0"/>
              <a:t>Editor of a magazine called </a:t>
            </a:r>
            <a:r>
              <a:rPr lang="en-US" i="1" dirty="0" smtClean="0"/>
              <a:t>The Crisis</a:t>
            </a:r>
          </a:p>
          <a:p>
            <a:pPr lvl="2">
              <a:spcBef>
                <a:spcPct val="40000"/>
              </a:spcBef>
            </a:pPr>
            <a:r>
              <a:rPr lang="en-US" dirty="0" smtClean="0"/>
              <a:t>Promoted African American arts </a:t>
            </a:r>
            <a:r>
              <a:rPr lang="en-US" dirty="0" smtClean="0"/>
              <a:t>movement</a:t>
            </a:r>
          </a:p>
          <a:p>
            <a:pPr>
              <a:spcBef>
                <a:spcPct val="40000"/>
              </a:spcBef>
            </a:pPr>
            <a:endParaRPr lang="en-US" dirty="0" smtClean="0">
              <a:solidFill>
                <a:srgbClr val="003300"/>
              </a:solidFill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b="1" dirty="0" smtClean="0">
              <a:solidFill>
                <a:schemeClr val="hlink"/>
              </a:solidFill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0" y="3911600"/>
            <a:ext cx="2755900" cy="294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39813"/>
          </a:xfrm>
        </p:spPr>
        <p:txBody>
          <a:bodyPr/>
          <a:lstStyle/>
          <a:p>
            <a:r>
              <a:rPr lang="en-US" sz="4500" u="sng" dirty="0" smtClean="0">
                <a:solidFill>
                  <a:srgbClr val="0000FF"/>
                </a:solidFill>
              </a:rPr>
              <a:t>Marcus Garvey and W.E.B. Du Bois</a:t>
            </a:r>
            <a:endParaRPr lang="en-US" sz="45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03313"/>
            <a:ext cx="6688069" cy="5754687"/>
          </a:xfrm>
        </p:spPr>
        <p:txBody>
          <a:bodyPr>
            <a:normAutofit/>
          </a:bodyPr>
          <a:lstStyle/>
          <a:p>
            <a:pPr marL="166688" indent="-166688">
              <a:spcBef>
                <a:spcPct val="40000"/>
              </a:spcBef>
              <a:buFontTx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Marcus Garvey</a:t>
            </a:r>
            <a:endParaRPr lang="en-US" sz="2800" dirty="0" smtClean="0"/>
          </a:p>
          <a:p>
            <a:pPr marL="627063" lvl="1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Formed the Universal Negro Improvement Association (UNIA) </a:t>
            </a:r>
          </a:p>
          <a:p>
            <a:pPr marL="1084263" lvl="2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Promoted self-reliance for African Americans without white involvement</a:t>
            </a:r>
          </a:p>
          <a:p>
            <a:pPr marL="627063" lvl="1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Wanted American blacks to go back to Africa to create a new empire</a:t>
            </a:r>
          </a:p>
          <a:p>
            <a:pPr marL="627063" lvl="1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Wanted African Americans to have economic success</a:t>
            </a: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sz="3200" dirty="0" smtClean="0">
              <a:solidFill>
                <a:srgbClr val="003300"/>
              </a:solidFill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sz="3000" dirty="0" smtClean="0">
              <a:solidFill>
                <a:schemeClr val="tx1"/>
              </a:solidFill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b="1" dirty="0" smtClean="0">
              <a:solidFill>
                <a:schemeClr val="hlink"/>
              </a:solidFill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069" y="1707027"/>
            <a:ext cx="2455931" cy="3059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39813"/>
          </a:xfrm>
        </p:spPr>
        <p:txBody>
          <a:bodyPr/>
          <a:lstStyle/>
          <a:p>
            <a:r>
              <a:rPr lang="en-US" sz="4500" u="sng" dirty="0" smtClean="0">
                <a:solidFill>
                  <a:srgbClr val="0000FF"/>
                </a:solidFill>
              </a:rPr>
              <a:t>Marcus Garvey and W.E.B. Du Bois</a:t>
            </a:r>
            <a:endParaRPr lang="en-US" sz="45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03313"/>
            <a:ext cx="9144000" cy="5754687"/>
          </a:xfrm>
        </p:spPr>
        <p:txBody>
          <a:bodyPr>
            <a:normAutofit/>
          </a:bodyPr>
          <a:lstStyle/>
          <a:p>
            <a:pPr marL="119063" indent="-119063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Garvey thought the NAACP discouraged African American self-confidence</a:t>
            </a:r>
          </a:p>
          <a:p>
            <a:pPr marL="576263" lvl="1" indent="-119063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Threatened African racial purity</a:t>
            </a:r>
          </a:p>
          <a:p>
            <a:pPr marL="119063" indent="-119063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i="1" dirty="0" smtClean="0"/>
              <a:t>The Crisis</a:t>
            </a:r>
            <a:r>
              <a:rPr lang="en-US" sz="2800" dirty="0" smtClean="0"/>
              <a:t> published an investigation of UNIA</a:t>
            </a:r>
          </a:p>
          <a:p>
            <a:pPr marL="576263" lvl="1" indent="-119063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The FBI charged UNIA</a:t>
            </a:r>
          </a:p>
          <a:p>
            <a:pPr marL="119063" indent="-119063">
              <a:lnSpc>
                <a:spcPct val="8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/>
              <a:t>UNIA collapsed when Garvey went to prison and then left the country upon release</a:t>
            </a: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sz="3000" dirty="0" smtClean="0">
              <a:solidFill>
                <a:schemeClr val="tx1"/>
              </a:solidFill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b="1" dirty="0" smtClean="0">
              <a:solidFill>
                <a:schemeClr val="hlink"/>
              </a:solidFill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1"/>
            <a:ext cx="9144000" cy="678684"/>
          </a:xfrm>
        </p:spPr>
        <p:txBody>
          <a:bodyPr/>
          <a:lstStyle/>
          <a:p>
            <a:r>
              <a:rPr lang="en-US" sz="4800" u="sng" dirty="0" smtClean="0">
                <a:solidFill>
                  <a:srgbClr val="0000FF"/>
                </a:solidFill>
              </a:rPr>
              <a:t>A Renaissance in Harlem</a:t>
            </a:r>
            <a:endParaRPr lang="en-US" sz="48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07117"/>
            <a:ext cx="9144000" cy="5950884"/>
          </a:xfrm>
        </p:spPr>
        <p:txBody>
          <a:bodyPr>
            <a:normAutofit/>
          </a:bodyPr>
          <a:lstStyle/>
          <a:p>
            <a:pPr marL="166688" indent="-166688">
              <a:spcBef>
                <a:spcPct val="40000"/>
              </a:spcBef>
              <a:buFontTx/>
              <a:buChar char="•"/>
            </a:pPr>
            <a:r>
              <a:rPr lang="en-US" dirty="0" smtClean="0"/>
              <a:t>Harlem became the unofficial capital of African American culture and activism in the U.S.</a:t>
            </a:r>
          </a:p>
          <a:p>
            <a:pPr marL="623888" lvl="1" indent="-166688">
              <a:spcBef>
                <a:spcPct val="40000"/>
              </a:spcBef>
              <a:buFontTx/>
              <a:buChar char="•"/>
            </a:pPr>
            <a:r>
              <a:rPr lang="en-US" dirty="0" smtClean="0"/>
              <a:t>Home to tens of thousands of African Americans</a:t>
            </a:r>
          </a:p>
          <a:p>
            <a:pPr marL="623888" lvl="1" indent="-166688">
              <a:spcBef>
                <a:spcPct val="40000"/>
              </a:spcBef>
              <a:buFontTx/>
              <a:buChar char="•"/>
            </a:pPr>
            <a:r>
              <a:rPr lang="en-US" dirty="0" smtClean="0"/>
              <a:t>Felt a strong sense of racial pride and identity</a:t>
            </a:r>
          </a:p>
          <a:p>
            <a:pPr marL="166688" indent="-166688">
              <a:spcBef>
                <a:spcPct val="40000"/>
              </a:spcBef>
              <a:buFontTx/>
              <a:buChar char="•"/>
            </a:pPr>
            <a:r>
              <a:rPr lang="en-US" dirty="0" smtClean="0"/>
              <a:t>Attracted talented writers, thinkers, musicians, and artists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spcBef>
                <a:spcPct val="400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Harlem Renaissance</a:t>
            </a:r>
            <a:endParaRPr lang="en-US" dirty="0" smtClean="0">
              <a:solidFill>
                <a:srgbClr val="FF0000"/>
              </a:solidFill>
            </a:endParaRPr>
          </a:p>
          <a:p>
            <a:pPr lvl="1">
              <a:spcBef>
                <a:spcPct val="40000"/>
              </a:spcBef>
            </a:pPr>
            <a:r>
              <a:rPr lang="en-US" dirty="0" smtClean="0"/>
              <a:t>Blossoming of African American art and literature that began in the 1920s</a:t>
            </a: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b="1" dirty="0" smtClean="0">
              <a:solidFill>
                <a:schemeClr val="hlink"/>
              </a:solidFill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166" y="5165418"/>
            <a:ext cx="1960521" cy="1692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39813"/>
          </a:xfrm>
        </p:spPr>
        <p:txBody>
          <a:bodyPr/>
          <a:lstStyle/>
          <a:p>
            <a:r>
              <a:rPr lang="en-US" sz="4800" u="sng" dirty="0" smtClean="0">
                <a:solidFill>
                  <a:srgbClr val="0000FF"/>
                </a:solidFill>
              </a:rPr>
              <a:t>A Renaissance </a:t>
            </a:r>
            <a:r>
              <a:rPr lang="en-US" sz="4800" u="sng" smtClean="0">
                <a:solidFill>
                  <a:srgbClr val="0000FF"/>
                </a:solidFill>
              </a:rPr>
              <a:t>in Harlem</a:t>
            </a:r>
            <a:endParaRPr lang="en-US" sz="48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60475"/>
            <a:ext cx="9144000" cy="5597525"/>
          </a:xfrm>
        </p:spPr>
        <p:txBody>
          <a:bodyPr>
            <a:normAutofit/>
          </a:bodyPr>
          <a:lstStyle/>
          <a:p>
            <a:pPr marL="169863" indent="-169863" algn="just">
              <a:spcBef>
                <a:spcPct val="50000"/>
              </a:spcBef>
            </a:pPr>
            <a:r>
              <a:rPr lang="en-US" dirty="0" smtClean="0"/>
              <a:t>Little </a:t>
            </a:r>
            <a:r>
              <a:rPr lang="en-US" dirty="0" smtClean="0">
                <a:solidFill>
                  <a:srgbClr val="000000"/>
                </a:solidFill>
              </a:rPr>
              <a:t>African American literature was published before that era</a:t>
            </a:r>
          </a:p>
          <a:p>
            <a:pPr marL="169863" indent="-169863" algn="just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Black artists won fame during this era, often focusing on the experiences of African Americans</a:t>
            </a:r>
          </a:p>
          <a:p>
            <a:pPr marL="169863" indent="-169863" algn="just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Recorded the distinctive culture of Harlem in the 1920s</a:t>
            </a:r>
          </a:p>
          <a:p>
            <a:pPr marL="627063" lvl="1" indent="-169863" algn="just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Langston Hughes</a:t>
            </a:r>
          </a:p>
          <a:p>
            <a:pPr marL="627063" lvl="1" indent="-169863" algn="just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Facing </a:t>
            </a:r>
            <a:r>
              <a:rPr lang="en-US" dirty="0" smtClean="0">
                <a:solidFill>
                  <a:srgbClr val="000000"/>
                </a:solidFill>
              </a:rPr>
              <a:t>white </a:t>
            </a:r>
            <a:r>
              <a:rPr lang="en-US" dirty="0" smtClean="0">
                <a:solidFill>
                  <a:srgbClr val="000000"/>
                </a:solidFill>
              </a:rPr>
              <a:t>prejudice</a:t>
            </a:r>
            <a:endParaRPr lang="en-US" dirty="0" smtClean="0">
              <a:solidFill>
                <a:srgbClr val="000000"/>
              </a:solidFill>
            </a:endParaRPr>
          </a:p>
          <a:p>
            <a:pPr marL="627063" lvl="1" indent="-169863" algn="just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Black defiance and hope</a:t>
            </a:r>
          </a:p>
          <a:p>
            <a:pPr marL="169863" indent="-169863">
              <a:spcBef>
                <a:spcPct val="50000"/>
              </a:spcBef>
              <a:buFontTx/>
              <a:buChar char="•"/>
            </a:pPr>
            <a:endParaRPr lang="en-US" dirty="0" smtClean="0"/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b="1" dirty="0" smtClean="0">
              <a:solidFill>
                <a:schemeClr val="hlink"/>
              </a:solidFill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787" y="3714150"/>
            <a:ext cx="2390324" cy="3143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39813"/>
          </a:xfrm>
        </p:spPr>
        <p:txBody>
          <a:bodyPr/>
          <a:lstStyle/>
          <a:p>
            <a:r>
              <a:rPr lang="en-US" sz="4800" u="sng" dirty="0" smtClean="0">
                <a:solidFill>
                  <a:srgbClr val="0000FF"/>
                </a:solidFill>
              </a:rPr>
              <a:t>Harlem Performers and Musicians</a:t>
            </a:r>
            <a:endParaRPr lang="en-US" sz="48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60475"/>
            <a:ext cx="9144000" cy="5597525"/>
          </a:xfrm>
        </p:spPr>
        <p:txBody>
          <a:bodyPr>
            <a:normAutofit/>
          </a:bodyPr>
          <a:lstStyle/>
          <a:p>
            <a:pPr marL="166688" indent="-166688">
              <a:spcBef>
                <a:spcPct val="4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Harlem Renaissance helped create new opportunities for African American stage performers</a:t>
            </a:r>
          </a:p>
          <a:p>
            <a:pPr marL="169863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Josephine Baker</a:t>
            </a:r>
          </a:p>
          <a:p>
            <a:pPr marL="169863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Paul Robeson</a:t>
            </a: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b="1" dirty="0" smtClean="0">
              <a:solidFill>
                <a:schemeClr val="hlink"/>
              </a:solidFill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851" y="2088895"/>
            <a:ext cx="2552700" cy="317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0" y="3429000"/>
            <a:ext cx="2501900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1039813"/>
          </a:xfrm>
        </p:spPr>
        <p:txBody>
          <a:bodyPr/>
          <a:lstStyle/>
          <a:p>
            <a:r>
              <a:rPr lang="en-US" sz="4800" u="sng" dirty="0" smtClean="0">
                <a:solidFill>
                  <a:srgbClr val="0000FF"/>
                </a:solidFill>
              </a:rPr>
              <a:t>Harlem Performers and Musicians</a:t>
            </a:r>
            <a:endParaRPr lang="en-US" sz="4800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03313"/>
            <a:ext cx="9144000" cy="5754687"/>
          </a:xfrm>
        </p:spPr>
        <p:txBody>
          <a:bodyPr>
            <a:normAutofit lnSpcReduction="10000"/>
          </a:bodyPr>
          <a:lstStyle/>
          <a:p>
            <a:pPr marL="119063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/>
              <a:t>Harlem was a vital center for </a:t>
            </a:r>
            <a:r>
              <a:rPr lang="en-US" b="1" dirty="0" smtClean="0">
                <a:solidFill>
                  <a:srgbClr val="FF0000"/>
                </a:solidFill>
              </a:rPr>
              <a:t>jazz</a:t>
            </a:r>
            <a:endParaRPr lang="en-US" dirty="0" smtClean="0"/>
          </a:p>
          <a:p>
            <a:pPr marL="576263" lvl="1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/>
              <a:t>Musical blend of several different forms from the Lower South with new innovations in sound.</a:t>
            </a:r>
          </a:p>
          <a:p>
            <a:pPr marL="576263" lvl="1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/>
              <a:t>Often improvised</a:t>
            </a:r>
          </a:p>
          <a:p>
            <a:pPr marL="119063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Louis Armstrong</a:t>
            </a:r>
          </a:p>
          <a:p>
            <a:pPr marL="119063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Bessie Smith</a:t>
            </a:r>
          </a:p>
          <a:p>
            <a:pPr marL="119063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Cab Calloway</a:t>
            </a:r>
          </a:p>
          <a:p>
            <a:pPr marL="119063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Duke Ellington</a:t>
            </a:r>
          </a:p>
          <a:p>
            <a:pPr marL="119063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Fats Waller</a:t>
            </a: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b="1" dirty="0" smtClean="0">
              <a:solidFill>
                <a:schemeClr val="hlink"/>
              </a:solidFill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937" y="3282109"/>
            <a:ext cx="4030291" cy="3140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10-306-close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113" y="0"/>
            <a:ext cx="6758054" cy="6857999"/>
          </a:xfrm>
          <a:prstGeom prst="rect">
            <a:avLst/>
          </a:prstGeom>
          <a:noFill/>
        </p:spPr>
      </p:pic>
      <p:sp>
        <p:nvSpPr>
          <p:cNvPr id="35845" name="Rectangle 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9344"/>
            <a:ext cx="9144000" cy="2018695"/>
          </a:xfrm>
        </p:spPr>
        <p:txBody>
          <a:bodyPr>
            <a:noAutofit/>
          </a:bodyPr>
          <a:lstStyle/>
          <a:p>
            <a:pPr algn="ctr"/>
            <a:r>
              <a:rPr lang="en-US" sz="5200" dirty="0" smtClean="0">
                <a:solidFill>
                  <a:srgbClr val="FF0000"/>
                </a:solidFill>
              </a:rPr>
              <a:t>The Roaring Twenties:</a:t>
            </a:r>
            <a:br>
              <a:rPr lang="en-US" sz="5200" dirty="0" smtClean="0">
                <a:solidFill>
                  <a:srgbClr val="FF0000"/>
                </a:solidFill>
              </a:rPr>
            </a:br>
            <a:r>
              <a:rPr lang="en-US" sz="5200" dirty="0" smtClean="0">
                <a:solidFill>
                  <a:srgbClr val="FF0000"/>
                </a:solidFill>
              </a:rPr>
              <a:t>A New Popular Culture is Born</a:t>
            </a:r>
            <a:endParaRPr lang="en-US" sz="5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8425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New Roles for Women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47750"/>
            <a:ext cx="9144000" cy="5810250"/>
          </a:xfrm>
        </p:spPr>
        <p:txBody>
          <a:bodyPr>
            <a:normAutofit/>
          </a:bodyPr>
          <a:lstStyle/>
          <a:p>
            <a:pPr marL="169863" indent="-169863"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19th Amendment</a:t>
            </a:r>
          </a:p>
          <a:p>
            <a:pPr marL="169863" indent="-169863"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Some elected to state and local office</a:t>
            </a:r>
          </a:p>
          <a:p>
            <a:pPr marL="169863" indent="-169863"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Joined the workforce in large numbers</a:t>
            </a:r>
          </a:p>
          <a:p>
            <a:pPr marL="627063" lvl="1" indent="-169863"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Mostly low paying professions</a:t>
            </a:r>
          </a:p>
          <a:p>
            <a:pPr marL="169863" indent="-169863"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Attended college in greater numbers</a:t>
            </a:r>
          </a:p>
          <a:p>
            <a:pPr marL="169863" indent="-169863"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 better sense of equality </a:t>
            </a:r>
          </a:p>
          <a:p>
            <a:pPr marL="169863" indent="-169863">
              <a:spcBef>
                <a:spcPct val="50000"/>
              </a:spcBef>
              <a:buFont typeface="Times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50838" indent="-233363">
              <a:spcAft>
                <a:spcPts val="2400"/>
              </a:spcAft>
              <a:buFont typeface="Times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0" y="1496147"/>
            <a:ext cx="3289300" cy="246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522" y="3959946"/>
            <a:ext cx="2752477" cy="2898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>
            <a:noAutofit/>
          </a:bodyPr>
          <a:lstStyle/>
          <a:p>
            <a:pPr algn="ctr"/>
            <a:r>
              <a:rPr lang="en-US" sz="5400" u="sng" dirty="0" smtClean="0"/>
              <a:t>Main Idea</a:t>
            </a:r>
            <a:endParaRPr lang="en-US" sz="5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372064"/>
            <a:ext cx="8692471" cy="54859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New technologies helped produce a new mass culture in the 1920s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Radio Drives Popular Culture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95388"/>
            <a:ext cx="9144000" cy="5662612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During the 1920s, the radio went from being a little-known novelty to being standard equipment in every American home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Guglielmo Marconi</a:t>
            </a:r>
          </a:p>
          <a:p>
            <a:pPr marL="68580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Invented the radio in the late 1800s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Early 1900s – military used radio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1920 - Most Americans didn’t own radios</a:t>
            </a:r>
          </a:p>
          <a:p>
            <a:pPr marL="68580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No programming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>
              <a:solidFill>
                <a:srgbClr val="003300"/>
              </a:solidFill>
              <a:latin typeface="Verdana" charset="0"/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190750"/>
            <a:ext cx="3276600" cy="247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Radio Drives Popular Culture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195388"/>
            <a:ext cx="5428409" cy="5662612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000" dirty="0" smtClean="0">
                <a:solidFill>
                  <a:srgbClr val="000000"/>
                </a:solidFill>
              </a:rPr>
              <a:t>1920 -  KDKA</a:t>
            </a:r>
          </a:p>
          <a:p>
            <a:pPr marL="68580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000" dirty="0" smtClean="0">
                <a:solidFill>
                  <a:srgbClr val="000000"/>
                </a:solidFill>
              </a:rPr>
              <a:t>First radio station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000" dirty="0" smtClean="0">
                <a:solidFill>
                  <a:srgbClr val="000000"/>
                </a:solidFill>
              </a:rPr>
              <a:t>1922 -  U.S. had 570 stations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000" dirty="0" smtClean="0">
                <a:solidFill>
                  <a:srgbClr val="000000"/>
                </a:solidFill>
              </a:rPr>
              <a:t>Technical improvements in sound and size helped popularity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000" dirty="0" smtClean="0">
                <a:solidFill>
                  <a:srgbClr val="000000"/>
                </a:solidFill>
              </a:rPr>
              <a:t>Americans now had a shared experience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>
              <a:solidFill>
                <a:srgbClr val="003300"/>
              </a:solidFill>
              <a:latin typeface="Verdana" charset="0"/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409" y="2243510"/>
            <a:ext cx="3715591" cy="3521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Movies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95388"/>
            <a:ext cx="9144000" cy="5662612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dirty="0" smtClean="0"/>
              <a:t>Movies exploded in popularity during the 1920s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dirty="0" smtClean="0"/>
              <a:t>In early years movies were short, simple pieces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D. W. Griffith</a:t>
            </a:r>
            <a:endParaRPr lang="en-US" dirty="0" smtClean="0"/>
          </a:p>
          <a:p>
            <a:pPr marL="68580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400" i="1" dirty="0" smtClean="0"/>
              <a:t>The Birth of a Nation</a:t>
            </a:r>
            <a:r>
              <a:rPr lang="en-US" sz="2400" dirty="0" smtClean="0"/>
              <a:t> </a:t>
            </a:r>
          </a:p>
          <a:p>
            <a:pPr marL="1143000" lvl="2" indent="-228600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Controversial</a:t>
            </a:r>
          </a:p>
          <a:p>
            <a:pPr marL="1143000" lvl="2" indent="-228600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Introduced innovative movie techniques</a:t>
            </a:r>
          </a:p>
          <a:p>
            <a:pPr marL="1143000" lvl="2" indent="-228600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Helped establish film as an art form and widened its audience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>
              <a:solidFill>
                <a:srgbClr val="003300"/>
              </a:solidFill>
              <a:latin typeface="Verdana" charset="0"/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541277"/>
            <a:ext cx="2362200" cy="344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Movies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95388"/>
            <a:ext cx="9144000" cy="5662612"/>
          </a:xfrm>
        </p:spPr>
        <p:txBody>
          <a:bodyPr>
            <a:normAutofit fontScale="92500" lnSpcReduction="10000"/>
          </a:bodyPr>
          <a:lstStyle/>
          <a:p>
            <a:pPr marL="228600" indent="-228600">
              <a:spcBef>
                <a:spcPct val="50000"/>
              </a:spcBef>
            </a:pPr>
            <a:r>
              <a:rPr lang="en-US" dirty="0" smtClean="0"/>
              <a:t>Introduction of films with sound, or “talkies.”</a:t>
            </a:r>
          </a:p>
          <a:p>
            <a:pPr marL="228600" indent="-228600">
              <a:spcBef>
                <a:spcPct val="50000"/>
              </a:spcBef>
            </a:pPr>
            <a:r>
              <a:rPr lang="en-US" dirty="0" smtClean="0"/>
              <a:t>1927 - </a:t>
            </a:r>
            <a:r>
              <a:rPr lang="en-US" i="1" dirty="0" smtClean="0"/>
              <a:t>The Jazz Singer</a:t>
            </a:r>
            <a:endParaRPr lang="en-US" dirty="0" smtClean="0"/>
          </a:p>
          <a:p>
            <a:pPr marL="685800" lvl="1" indent="-228600">
              <a:spcBef>
                <a:spcPct val="50000"/>
              </a:spcBef>
            </a:pPr>
            <a:r>
              <a:rPr lang="en-US" sz="2400" dirty="0" smtClean="0"/>
              <a:t>Incorporated dialogue</a:t>
            </a:r>
          </a:p>
          <a:p>
            <a:pPr marL="685800" lvl="1" indent="-228600">
              <a:spcBef>
                <a:spcPct val="50000"/>
              </a:spcBef>
            </a:pPr>
            <a:r>
              <a:rPr lang="en-US" sz="2400" dirty="0" smtClean="0"/>
              <a:t>Hugely successful</a:t>
            </a:r>
          </a:p>
          <a:p>
            <a:pPr marL="228600" indent="-228600">
              <a:spcBef>
                <a:spcPct val="50000"/>
              </a:spcBef>
            </a:pPr>
            <a:r>
              <a:rPr lang="en-US" dirty="0" smtClean="0"/>
              <a:t>1928 – </a:t>
            </a:r>
            <a:r>
              <a:rPr lang="en-US" i="1" dirty="0" smtClean="0"/>
              <a:t>Steamboat Willie</a:t>
            </a:r>
          </a:p>
          <a:p>
            <a:pPr marL="685800" lvl="1" indent="-228600">
              <a:spcBef>
                <a:spcPct val="50000"/>
              </a:spcBef>
            </a:pPr>
            <a:r>
              <a:rPr lang="en-US" sz="2400" dirty="0" smtClean="0"/>
              <a:t>Animated film</a:t>
            </a:r>
          </a:p>
          <a:p>
            <a:pPr marL="685800" lvl="1" indent="-228600">
              <a:spcBef>
                <a:spcPct val="50000"/>
              </a:spcBef>
            </a:pPr>
            <a:r>
              <a:rPr lang="en-US" sz="2400" dirty="0" smtClean="0"/>
              <a:t>Introduced Mickey Mouse and cartoons</a:t>
            </a:r>
          </a:p>
          <a:p>
            <a:pPr marL="228600" indent="-228600">
              <a:spcBef>
                <a:spcPct val="50000"/>
              </a:spcBef>
            </a:pPr>
            <a:r>
              <a:rPr lang="en-US" dirty="0" smtClean="0"/>
              <a:t>By the end of the 1920s, Americans bought 100 million movie tickets a week</a:t>
            </a:r>
            <a:endParaRPr lang="en-US" b="1" dirty="0" smtClean="0"/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>
              <a:solidFill>
                <a:srgbClr val="003300"/>
              </a:solidFill>
              <a:latin typeface="Verdana" charset="0"/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535" y="2027815"/>
            <a:ext cx="3878465" cy="278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Film Star Heroes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95388"/>
            <a:ext cx="9144000" cy="5662612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/>
              <a:t>The great popularity of movies in the 1920s gave rise to a new kind of celebrity—the movie star</a:t>
            </a:r>
          </a:p>
          <a:p>
            <a:pPr marL="68580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</a:rPr>
              <a:t>Charlie Chaplin</a:t>
            </a:r>
            <a:endParaRPr lang="en-US" sz="3200" dirty="0" smtClean="0">
              <a:solidFill>
                <a:srgbClr val="003300"/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612" y="2333037"/>
            <a:ext cx="3618758" cy="4524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692" y="3556000"/>
            <a:ext cx="2463800" cy="330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Pilot Heroes of the Twenties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95388"/>
            <a:ext cx="9144000" cy="5662612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50000"/>
              </a:spcBef>
            </a:pPr>
            <a:r>
              <a:rPr lang="en-US" sz="2800" dirty="0" smtClean="0"/>
              <a:t>Charles Lindbergh “Lucky Lindy”</a:t>
            </a:r>
          </a:p>
          <a:p>
            <a:pPr marL="685800" lvl="1" indent="-228600">
              <a:spcBef>
                <a:spcPct val="50000"/>
              </a:spcBef>
            </a:pPr>
            <a:r>
              <a:rPr lang="en-US" sz="2600" dirty="0" smtClean="0"/>
              <a:t>Most beloved American hero of the time</a:t>
            </a:r>
          </a:p>
          <a:p>
            <a:pPr marL="685800" lvl="1" indent="-228600">
              <a:spcBef>
                <a:spcPct val="50000"/>
              </a:spcBef>
            </a:pPr>
            <a:r>
              <a:rPr lang="en-US" sz="2800" dirty="0" smtClean="0"/>
              <a:t>First to achieve a </a:t>
            </a:r>
            <a:r>
              <a:rPr lang="en-US" sz="2800" b="1" dirty="0" smtClean="0">
                <a:solidFill>
                  <a:srgbClr val="FF0000"/>
                </a:solidFill>
              </a:rPr>
              <a:t>transatlantic</a:t>
            </a:r>
            <a:r>
              <a:rPr lang="en-US" sz="2800" dirty="0" smtClean="0"/>
              <a:t> flight</a:t>
            </a:r>
          </a:p>
          <a:p>
            <a:pPr marL="1143000" lvl="2" indent="-228600">
              <a:spcBef>
                <a:spcPct val="50000"/>
              </a:spcBef>
            </a:pPr>
            <a:r>
              <a:rPr lang="en-US" sz="2800" dirty="0" smtClean="0"/>
              <a:t>Flight across the Atlantic Ocean</a:t>
            </a:r>
          </a:p>
          <a:p>
            <a:pPr marL="1600200" lvl="3" indent="-228600">
              <a:spcBef>
                <a:spcPct val="50000"/>
              </a:spcBef>
            </a:pPr>
            <a:r>
              <a:rPr lang="en-US" sz="2800" dirty="0" smtClean="0"/>
              <a:t>Flew from NYC to Paris</a:t>
            </a:r>
          </a:p>
          <a:p>
            <a:pPr marL="2057400" lvl="4" indent="-228600">
              <a:spcBef>
                <a:spcPct val="50000"/>
              </a:spcBef>
            </a:pPr>
            <a:r>
              <a:rPr lang="en-US" sz="2800" i="1" dirty="0" smtClean="0"/>
              <a:t>Spirit of St. Louis </a:t>
            </a:r>
          </a:p>
          <a:p>
            <a:pPr marL="166688" indent="-166688">
              <a:lnSpc>
                <a:spcPct val="90000"/>
              </a:lnSpc>
              <a:spcBef>
                <a:spcPct val="40000"/>
              </a:spcBef>
              <a:buNone/>
            </a:pPr>
            <a:endParaRPr lang="en-US" sz="1600" dirty="0" smtClean="0"/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34" y="3439430"/>
            <a:ext cx="2762765" cy="3418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10-311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89028" cy="68579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1"/>
            <a:ext cx="9144000" cy="726722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Pilot Heroes of the Twenties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" y="997185"/>
            <a:ext cx="5277555" cy="586081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Amelia Earhart</a:t>
            </a:r>
            <a:endParaRPr lang="en-US" sz="2800" dirty="0" smtClean="0">
              <a:solidFill>
                <a:srgbClr val="003300"/>
              </a:solidFill>
            </a:endParaRPr>
          </a:p>
          <a:p>
            <a:pPr marL="68580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/>
              <a:t>First woman to fly across the Atlantic </a:t>
            </a:r>
          </a:p>
          <a:p>
            <a:pPr marL="1143000" lvl="2" indent="-228600">
              <a:lnSpc>
                <a:spcPct val="80000"/>
              </a:lnSpc>
              <a:spcBef>
                <a:spcPct val="50000"/>
              </a:spcBef>
            </a:pPr>
            <a:r>
              <a:rPr lang="en-US" sz="2400" dirty="0" smtClean="0"/>
              <a:t>Returned to the U.S. as a hero.</a:t>
            </a:r>
          </a:p>
          <a:p>
            <a:pPr marL="68580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/>
              <a:t>Set numerous speed and distance records</a:t>
            </a:r>
          </a:p>
          <a:p>
            <a:pPr marL="68580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/>
              <a:t>1937 on a record-breaking flight around the world, she disappeared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2800" dirty="0" smtClean="0"/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259" y="1778001"/>
            <a:ext cx="3988741" cy="3631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Sports Heroes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95388"/>
            <a:ext cx="9144000" cy="5662612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/>
              <a:t>Radio helped inflame the public passion for sports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000" dirty="0" smtClean="0"/>
              <a:t>Millions of Americans tuned in to broadcasts of ballgames and prize fights featuring their favorite athletes</a:t>
            </a:r>
          </a:p>
          <a:p>
            <a:pPr lvl="1" fontAlgn="base"/>
            <a:r>
              <a:rPr lang="en-US" sz="2000" b="1" dirty="0" smtClean="0"/>
              <a:t>Helen Wills</a:t>
            </a:r>
            <a:endParaRPr lang="en-US" sz="2000" dirty="0" smtClean="0"/>
          </a:p>
          <a:p>
            <a:pPr lvl="1" fontAlgn="base"/>
            <a:r>
              <a:rPr lang="en-US" sz="2000" b="1" dirty="0" smtClean="0"/>
              <a:t>Red Grange</a:t>
            </a:r>
            <a:r>
              <a:rPr lang="en-US" sz="2000" dirty="0" smtClean="0"/>
              <a:t> “Galloping Ghost”</a:t>
            </a:r>
          </a:p>
          <a:p>
            <a:pPr lvl="1" fontAlgn="base"/>
            <a:r>
              <a:rPr lang="en-US" sz="2000" b="1" dirty="0" smtClean="0"/>
              <a:t>Babe Ruth</a:t>
            </a:r>
            <a:r>
              <a:rPr lang="en-US" sz="2000" dirty="0" smtClean="0"/>
              <a:t>:  </a:t>
            </a:r>
          </a:p>
          <a:p>
            <a:pPr lvl="1" fontAlgn="base"/>
            <a:r>
              <a:rPr lang="en-US" sz="2000" b="1" dirty="0" smtClean="0"/>
              <a:t>Bobby Jones</a:t>
            </a:r>
            <a:endParaRPr lang="en-US" sz="2000" dirty="0" smtClean="0">
              <a:solidFill>
                <a:srgbClr val="003300"/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296" y="4024258"/>
            <a:ext cx="2417704" cy="2833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489" y="4352337"/>
            <a:ext cx="2006905" cy="2505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394" y="4352337"/>
            <a:ext cx="2218902" cy="2505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296" y="2283888"/>
            <a:ext cx="2417704" cy="1740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09" y="4476379"/>
            <a:ext cx="1881480" cy="2381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8425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The Flapper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1047750"/>
            <a:ext cx="6020402" cy="5810250"/>
          </a:xfrm>
        </p:spPr>
        <p:txBody>
          <a:bodyPr>
            <a:normAutofit lnSpcReduction="10000"/>
          </a:bodyPr>
          <a:lstStyle/>
          <a:p>
            <a:pPr marL="350838" indent="-233363">
              <a:spcAft>
                <a:spcPts val="2400"/>
              </a:spcAft>
              <a:buFont typeface="Times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Flapper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marL="808038" lvl="1" indent="-233363">
              <a:spcAft>
                <a:spcPts val="2400"/>
              </a:spcAft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Young women of the era who defied traditional ideas of proper dress and behavior</a:t>
            </a:r>
          </a:p>
          <a:p>
            <a:pPr marL="808038" lvl="1" indent="-233363">
              <a:spcAft>
                <a:spcPts val="2400"/>
              </a:spcAft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Independent, free lifestyle </a:t>
            </a:r>
          </a:p>
          <a:p>
            <a:pPr marL="808038" lvl="1" indent="-233363">
              <a:spcAft>
                <a:spcPts val="2400"/>
              </a:spcAft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Shocked society by cutting hair, raising hemlines, wearing makeup, smoking, drinking, and dancing</a:t>
            </a:r>
          </a:p>
          <a:p>
            <a:pPr marL="808038" lvl="1" indent="-233363">
              <a:spcAft>
                <a:spcPts val="2400"/>
              </a:spcAft>
              <a:buFont typeface="Times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Mostly in cities</a:t>
            </a:r>
          </a:p>
          <a:p>
            <a:pPr marL="166688" indent="-166688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/>
              <a:t>Many disapproved of flappers</a:t>
            </a:r>
          </a:p>
          <a:p>
            <a:pPr marL="623888" lvl="1" indent="-166688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/>
              <a:t>Thought only interested in fun</a:t>
            </a:r>
          </a:p>
          <a:p>
            <a:pPr marL="808038" lvl="1" indent="-233363">
              <a:spcAft>
                <a:spcPts val="2400"/>
              </a:spcAft>
              <a:buFont typeface="Times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50838" indent="-233363">
              <a:spcAft>
                <a:spcPts val="2400"/>
              </a:spcAft>
              <a:buNone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pPr marL="350838" indent="-233363">
              <a:spcAft>
                <a:spcPts val="2400"/>
              </a:spcAft>
              <a:buFont typeface="Times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804" y="1484371"/>
            <a:ext cx="3293195" cy="3001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804" y="4486099"/>
            <a:ext cx="3293195" cy="2371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873125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Arts of the 1920s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95388"/>
            <a:ext cx="9144000" cy="56626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000" dirty="0" smtClean="0"/>
              <a:t>The great economic and social changes of the 1920s offered novelists a rich source of materials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F. Scott Fitzgerald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2000" dirty="0" smtClean="0"/>
              <a:t>Sinclair Lewis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2000" dirty="0" smtClean="0"/>
              <a:t>Ernest Hemingway</a:t>
            </a:r>
          </a:p>
          <a:p>
            <a:pPr lvl="2">
              <a:lnSpc>
                <a:spcPct val="90000"/>
              </a:lnSpc>
              <a:spcBef>
                <a:spcPct val="40000"/>
              </a:spcBef>
            </a:pPr>
            <a:r>
              <a:rPr lang="en-US" dirty="0" smtClean="0"/>
              <a:t>The “Lost Generation”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2000" dirty="0" smtClean="0"/>
              <a:t>Bruce Barton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US" sz="2000" dirty="0" smtClean="0"/>
              <a:t>George Gershwin</a:t>
            </a:r>
            <a:endParaRPr lang="en-US" sz="2000" dirty="0" smtClean="0">
              <a:solidFill>
                <a:srgbClr val="003300"/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endParaRPr lang="en-US" sz="1600" dirty="0" smtClean="0"/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402" y="2021012"/>
            <a:ext cx="2106644" cy="2936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046" y="3930776"/>
            <a:ext cx="2406954" cy="2927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10-316-visualsumm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867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2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505075" y="5638800"/>
            <a:ext cx="410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99"/>
                </a:solidFill>
                <a:latin typeface="Verdana" charset="0"/>
              </a:rPr>
              <a:t>Click on the window to start video</a:t>
            </a:r>
            <a:endParaRPr lang="en-US"/>
          </a:p>
        </p:txBody>
      </p:sp>
      <p:pic>
        <p:nvPicPr>
          <p:cNvPr id="43015" name="Picture 7" descr="/Users/matthewhische/Desktop/Holt PP (MAC) - US II/Ch20/hustrtfd_video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40000" y="13716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0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0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0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8425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Effects of Urbanization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47750"/>
            <a:ext cx="9144000" cy="5810250"/>
          </a:xfrm>
        </p:spPr>
        <p:txBody>
          <a:bodyPr>
            <a:normAutofit/>
          </a:bodyPr>
          <a:lstStyle/>
          <a:p>
            <a:pPr>
              <a:spcBef>
                <a:spcPct val="40000"/>
              </a:spcBef>
            </a:pPr>
            <a:r>
              <a:rPr lang="en-US" sz="2600" dirty="0" smtClean="0"/>
              <a:t>Growing divide between the city and countryside</a:t>
            </a:r>
          </a:p>
          <a:p>
            <a:pPr>
              <a:spcBef>
                <a:spcPct val="40000"/>
              </a:spcBef>
            </a:pPr>
            <a:r>
              <a:rPr lang="en-US" sz="2600" dirty="0" smtClean="0"/>
              <a:t>Farming took a hard hit after WWI</a:t>
            </a:r>
          </a:p>
          <a:p>
            <a:pPr>
              <a:spcBef>
                <a:spcPct val="40000"/>
              </a:spcBef>
            </a:pPr>
            <a:r>
              <a:rPr lang="en-US" sz="2600" dirty="0" smtClean="0"/>
              <a:t>Workers moved to industrialized cities</a:t>
            </a:r>
          </a:p>
          <a:p>
            <a:pPr>
              <a:spcBef>
                <a:spcPct val="40000"/>
              </a:spcBef>
            </a:pPr>
            <a:r>
              <a:rPr lang="en-US" sz="2600" dirty="0" smtClean="0"/>
              <a:t>1920 census - first time ever, more Americans lived in cities</a:t>
            </a:r>
          </a:p>
          <a:p>
            <a:pPr>
              <a:spcBef>
                <a:spcPct val="40000"/>
              </a:spcBef>
              <a:buNone/>
            </a:pPr>
            <a:endParaRPr lang="en-US" dirty="0" smtClean="0">
              <a:solidFill>
                <a:srgbClr val="003300"/>
              </a:solidFill>
            </a:endParaRPr>
          </a:p>
          <a:p>
            <a:pPr marL="350838" indent="-233363">
              <a:spcAft>
                <a:spcPts val="2400"/>
              </a:spcAft>
              <a:buFont typeface="Times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740" y="4356100"/>
            <a:ext cx="3379260" cy="250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6100"/>
            <a:ext cx="3859655" cy="250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10-296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8425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Effects of Urbanization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47750"/>
            <a:ext cx="9144000" cy="5810250"/>
          </a:xfrm>
        </p:spPr>
        <p:txBody>
          <a:bodyPr>
            <a:normAutofit/>
          </a:bodyPr>
          <a:lstStyle/>
          <a:p>
            <a:pPr>
              <a:spcBef>
                <a:spcPct val="40000"/>
              </a:spcBef>
            </a:pPr>
            <a:r>
              <a:rPr lang="en-US" dirty="0" smtClean="0"/>
              <a:t>Automobile helped bring the cities and the country together</a:t>
            </a:r>
          </a:p>
          <a:p>
            <a:pPr>
              <a:spcBef>
                <a:spcPct val="40000"/>
              </a:spcBef>
            </a:pPr>
            <a:r>
              <a:rPr lang="en-US" dirty="0" smtClean="0"/>
              <a:t>Education </a:t>
            </a:r>
            <a:r>
              <a:rPr lang="en-US" dirty="0" smtClean="0"/>
              <a:t>increased</a:t>
            </a:r>
          </a:p>
          <a:p>
            <a:pPr lvl="1">
              <a:spcBef>
                <a:spcPct val="40000"/>
              </a:spcBef>
            </a:pPr>
            <a:r>
              <a:rPr lang="en-US" dirty="0" smtClean="0"/>
              <a:t>New laws requiring children to attend school</a:t>
            </a:r>
          </a:p>
          <a:p>
            <a:pPr lvl="1">
              <a:spcBef>
                <a:spcPct val="40000"/>
              </a:spcBef>
            </a:pPr>
            <a:r>
              <a:rPr lang="en-US" dirty="0" smtClean="0"/>
              <a:t>More people could afford to send children to school</a:t>
            </a:r>
          </a:p>
          <a:p>
            <a:pPr>
              <a:spcBef>
                <a:spcPct val="40000"/>
              </a:spcBef>
            </a:pPr>
            <a:endParaRPr lang="en-US" dirty="0" smtClean="0">
              <a:solidFill>
                <a:srgbClr val="003300"/>
              </a:solidFill>
            </a:endParaRPr>
          </a:p>
          <a:p>
            <a:pPr marL="350838" indent="-233363">
              <a:spcAft>
                <a:spcPts val="2400"/>
              </a:spcAft>
              <a:buFont typeface="Times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55" y="3915508"/>
            <a:ext cx="3704492" cy="2942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320" y="4015155"/>
            <a:ext cx="3793188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8425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Conflicts Over Values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47750"/>
            <a:ext cx="9144000" cy="5810250"/>
          </a:xfrm>
        </p:spPr>
        <p:txBody>
          <a:bodyPr>
            <a:normAutofit/>
          </a:bodyPr>
          <a:lstStyle/>
          <a:p>
            <a:pPr marL="350838" indent="-233363">
              <a:lnSpc>
                <a:spcPct val="90000"/>
              </a:lnSpc>
              <a:buFont typeface="Times" charset="0"/>
              <a:buChar char="•"/>
            </a:pPr>
            <a:r>
              <a:rPr lang="en-US" dirty="0" smtClean="0"/>
              <a:t>Americans lived in larger communities</a:t>
            </a:r>
          </a:p>
          <a:p>
            <a:pPr marL="350838" indent="-233363">
              <a:lnSpc>
                <a:spcPct val="90000"/>
              </a:lnSpc>
              <a:buFont typeface="Times" charset="0"/>
              <a:buChar char="•"/>
            </a:pPr>
            <a:r>
              <a:rPr lang="en-US" dirty="0" smtClean="0"/>
              <a:t>Shift in </a:t>
            </a:r>
            <a:r>
              <a:rPr lang="en-US" b="1" dirty="0" smtClean="0"/>
              <a:t>values</a:t>
            </a:r>
            <a:r>
              <a:rPr lang="en-US" dirty="0" smtClean="0"/>
              <a:t> </a:t>
            </a:r>
          </a:p>
          <a:p>
            <a:pPr marL="808038" lvl="1" indent="-233363">
              <a:lnSpc>
                <a:spcPct val="90000"/>
              </a:lnSpc>
              <a:buFont typeface="Times" charset="0"/>
              <a:buChar char="•"/>
            </a:pPr>
            <a:r>
              <a:rPr lang="en-US" sz="2400" dirty="0" smtClean="0"/>
              <a:t>A person’s key beliefs and ideas</a:t>
            </a:r>
          </a:p>
          <a:p>
            <a:pPr marL="350838" indent="-233363">
              <a:lnSpc>
                <a:spcPct val="90000"/>
              </a:lnSpc>
              <a:buFont typeface="Times" charset="0"/>
              <a:buChar char="•"/>
            </a:pPr>
            <a:r>
              <a:rPr lang="en-US" dirty="0" smtClean="0"/>
              <a:t>In the 1920s, many people in urban areas had values that differed from those in rural areas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921" y="3820733"/>
            <a:ext cx="3808781" cy="3030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18" y="3820733"/>
            <a:ext cx="3893927" cy="3037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98425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</a:rPr>
              <a:t>The Rise of Fundamentalism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47750"/>
            <a:ext cx="9144000" cy="5810250"/>
          </a:xfrm>
        </p:spPr>
        <p:txBody>
          <a:bodyPr>
            <a:normAutofit/>
          </a:bodyPr>
          <a:lstStyle/>
          <a:p>
            <a:pPr marL="228600" indent="-2286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Changing times caused uncertainty, turning many to religion for answers</a:t>
            </a:r>
          </a:p>
          <a:p>
            <a:pPr marL="228600" indent="-228600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Billy Sunday</a:t>
            </a:r>
            <a:endParaRPr lang="en-US" dirty="0" smtClean="0">
              <a:solidFill>
                <a:srgbClr val="000000"/>
              </a:solidFill>
            </a:endParaRPr>
          </a:p>
          <a:p>
            <a:pPr marL="685800" lvl="1" indent="-2286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Condemned radicals</a:t>
            </a:r>
          </a:p>
          <a:p>
            <a:pPr marL="685800" lvl="1" indent="-2286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Criticized the changing attitudes of women</a:t>
            </a:r>
          </a:p>
          <a:p>
            <a:pPr marL="1143000" lvl="2" indent="-2286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Reflecting much of white, rural America’s ideals.</a:t>
            </a:r>
          </a:p>
          <a:p>
            <a:pPr marL="228600" indent="-228600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Fundamentalism</a:t>
            </a:r>
            <a:endParaRPr lang="en-US" dirty="0" smtClean="0">
              <a:solidFill>
                <a:srgbClr val="000000"/>
              </a:solidFill>
            </a:endParaRPr>
          </a:p>
          <a:p>
            <a:pPr marL="685800" lvl="1" indent="-228600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Beliefs based on a literal translation of the Bible 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350838" indent="-233363">
              <a:spcAft>
                <a:spcPts val="2400"/>
              </a:spcAft>
              <a:buFont typeface="Times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288" y="1623062"/>
            <a:ext cx="3062712" cy="2129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velogue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Travelogue.thmx</Template>
  <TotalTime>18045</TotalTime>
  <Words>1303</Words>
  <Application>Microsoft Office PowerPoint</Application>
  <PresentationFormat>On-screen Show (4:3)</PresentationFormat>
  <Paragraphs>251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Travelogue</vt:lpstr>
      <vt:lpstr>The Roaring Twenties: American Life Changes</vt:lpstr>
      <vt:lpstr>Main Idea</vt:lpstr>
      <vt:lpstr>New Roles for Women</vt:lpstr>
      <vt:lpstr>The Flapper</vt:lpstr>
      <vt:lpstr>Effects of Urbanization</vt:lpstr>
      <vt:lpstr>PowerPoint Presentation</vt:lpstr>
      <vt:lpstr>Effects of Urbanization</vt:lpstr>
      <vt:lpstr>Conflicts Over Values</vt:lpstr>
      <vt:lpstr>The Rise of Fundamentalism</vt:lpstr>
      <vt:lpstr>The Scopes Trial</vt:lpstr>
      <vt:lpstr>The Scopes Trial</vt:lpstr>
      <vt:lpstr>Prohibition</vt:lpstr>
      <vt:lpstr>Prohibition in Practice</vt:lpstr>
      <vt:lpstr>Prohibition in Practice</vt:lpstr>
      <vt:lpstr>The Roaring Twenties: The Harlem Renaissance</vt:lpstr>
      <vt:lpstr>Main Idea</vt:lpstr>
      <vt:lpstr>The Great Migration</vt:lpstr>
      <vt:lpstr>PowerPoint Presentation</vt:lpstr>
      <vt:lpstr>African Americans After WWI</vt:lpstr>
      <vt:lpstr>African Americans After WWI</vt:lpstr>
      <vt:lpstr>Marcus Garvey and W.E.B. Du Bois</vt:lpstr>
      <vt:lpstr>Marcus Garvey and W.E.B. Du Bois</vt:lpstr>
      <vt:lpstr>Marcus Garvey and W.E.B. Du Bois</vt:lpstr>
      <vt:lpstr>A Renaissance in Harlem</vt:lpstr>
      <vt:lpstr>A Renaissance in Harlem</vt:lpstr>
      <vt:lpstr>Harlem Performers and Musicians</vt:lpstr>
      <vt:lpstr>Harlem Performers and Musicians</vt:lpstr>
      <vt:lpstr>PowerPoint Presentation</vt:lpstr>
      <vt:lpstr>The Roaring Twenties: A New Popular Culture is Born</vt:lpstr>
      <vt:lpstr>Main Idea</vt:lpstr>
      <vt:lpstr>Radio Drives Popular Culture</vt:lpstr>
      <vt:lpstr>Radio Drives Popular Culture</vt:lpstr>
      <vt:lpstr>Movies</vt:lpstr>
      <vt:lpstr>Movies</vt:lpstr>
      <vt:lpstr>Film Star Heroes</vt:lpstr>
      <vt:lpstr>Pilot Heroes of the Twenties</vt:lpstr>
      <vt:lpstr>PowerPoint Presentation</vt:lpstr>
      <vt:lpstr>Pilot Heroes of the Twenties</vt:lpstr>
      <vt:lpstr>Sports Heroes</vt:lpstr>
      <vt:lpstr>Arts of the 1920s</vt:lpstr>
      <vt:lpstr>PowerPoint Presentation</vt:lpstr>
      <vt:lpstr>PowerPoint Presentation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425</cp:revision>
  <cp:lastPrinted>2014-03-11T01:45:43Z</cp:lastPrinted>
  <dcterms:created xsi:type="dcterms:W3CDTF">2014-03-14T01:39:32Z</dcterms:created>
  <dcterms:modified xsi:type="dcterms:W3CDTF">2016-03-17T18:18:47Z</dcterms:modified>
</cp:coreProperties>
</file>