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73"/>
  </p:handoutMasterIdLst>
  <p:sldIdLst>
    <p:sldId id="256" r:id="rId2"/>
    <p:sldId id="337" r:id="rId3"/>
    <p:sldId id="257" r:id="rId4"/>
    <p:sldId id="258" r:id="rId5"/>
    <p:sldId id="259" r:id="rId6"/>
    <p:sldId id="289" r:id="rId7"/>
    <p:sldId id="274" r:id="rId8"/>
    <p:sldId id="291" r:id="rId9"/>
    <p:sldId id="278" r:id="rId10"/>
    <p:sldId id="276" r:id="rId11"/>
    <p:sldId id="292" r:id="rId12"/>
    <p:sldId id="339" r:id="rId13"/>
    <p:sldId id="290" r:id="rId14"/>
    <p:sldId id="262" r:id="rId15"/>
    <p:sldId id="279" r:id="rId16"/>
    <p:sldId id="280" r:id="rId17"/>
    <p:sldId id="286" r:id="rId18"/>
    <p:sldId id="294" r:id="rId19"/>
    <p:sldId id="295" r:id="rId20"/>
    <p:sldId id="296" r:id="rId21"/>
    <p:sldId id="287" r:id="rId22"/>
    <p:sldId id="305" r:id="rId23"/>
    <p:sldId id="281" r:id="rId24"/>
    <p:sldId id="265" r:id="rId25"/>
    <p:sldId id="288" r:id="rId26"/>
    <p:sldId id="307" r:id="rId27"/>
    <p:sldId id="267" r:id="rId28"/>
    <p:sldId id="297" r:id="rId29"/>
    <p:sldId id="298" r:id="rId30"/>
    <p:sldId id="268" r:id="rId31"/>
    <p:sldId id="299" r:id="rId32"/>
    <p:sldId id="282" r:id="rId33"/>
    <p:sldId id="270" r:id="rId34"/>
    <p:sldId id="338" r:id="rId35"/>
    <p:sldId id="284" r:id="rId36"/>
    <p:sldId id="308" r:id="rId37"/>
    <p:sldId id="272" r:id="rId38"/>
    <p:sldId id="285" r:id="rId39"/>
    <p:sldId id="300" r:id="rId40"/>
    <p:sldId id="304" r:id="rId41"/>
    <p:sldId id="301" r:id="rId42"/>
    <p:sldId id="302" r:id="rId43"/>
    <p:sldId id="303" r:id="rId44"/>
    <p:sldId id="309" r:id="rId45"/>
    <p:sldId id="340" r:id="rId46"/>
    <p:sldId id="310" r:id="rId47"/>
    <p:sldId id="311" r:id="rId48"/>
    <p:sldId id="312" r:id="rId49"/>
    <p:sldId id="313" r:id="rId50"/>
    <p:sldId id="314" r:id="rId51"/>
    <p:sldId id="315" r:id="rId52"/>
    <p:sldId id="316" r:id="rId53"/>
    <p:sldId id="317" r:id="rId54"/>
    <p:sldId id="318" r:id="rId55"/>
    <p:sldId id="319" r:id="rId56"/>
    <p:sldId id="341" r:id="rId57"/>
    <p:sldId id="327" r:id="rId58"/>
    <p:sldId id="322" r:id="rId59"/>
    <p:sldId id="323" r:id="rId60"/>
    <p:sldId id="324" r:id="rId61"/>
    <p:sldId id="325" r:id="rId62"/>
    <p:sldId id="326" r:id="rId63"/>
    <p:sldId id="330" r:id="rId64"/>
    <p:sldId id="321" r:id="rId65"/>
    <p:sldId id="320" r:id="rId66"/>
    <p:sldId id="331" r:id="rId67"/>
    <p:sldId id="329" r:id="rId68"/>
    <p:sldId id="333" r:id="rId69"/>
    <p:sldId id="332" r:id="rId70"/>
    <p:sldId id="335" r:id="rId71"/>
    <p:sldId id="334"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BD393F1-0A2C-EB45-B11B-5661B46DFC4F}" type="datetimeFigureOut">
              <a:rPr lang="en-US" smtClean="0"/>
              <a:t>4/10/2017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30A166-2A82-2D4F-A2B9-CE0CF3577C4A}" type="slidenum">
              <a:rPr lang="en-US" smtClean="0"/>
              <a:t>‹#›</a:t>
            </a:fld>
            <a:endParaRPr lang="en-US"/>
          </a:p>
        </p:txBody>
      </p:sp>
    </p:spTree>
    <p:extLst>
      <p:ext uri="{BB962C8B-B14F-4D97-AF65-F5344CB8AC3E}">
        <p14:creationId xmlns:p14="http://schemas.microsoft.com/office/powerpoint/2010/main" val="990774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A627C84-9E97-7B4B-8A79-23985561068C}"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C435B-8EE9-AB4B-A74E-392B56A2AB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27C84-9E97-7B4B-8A79-23985561068C}"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C435B-8EE9-AB4B-A74E-392B56A2ABA0}"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A627C84-9E97-7B4B-8A79-23985561068C}"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C435B-8EE9-AB4B-A74E-392B56A2AB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A627C84-9E97-7B4B-8A79-23985561068C}"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C435B-8EE9-AB4B-A74E-392B56A2AB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A627C84-9E97-7B4B-8A79-23985561068C}"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C435B-8EE9-AB4B-A74E-392B56A2AB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A627C84-9E97-7B4B-8A79-23985561068C}"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C435B-8EE9-AB4B-A74E-392B56A2ABA0}"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27C84-9E97-7B4B-8A79-23985561068C}"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C435B-8EE9-AB4B-A74E-392B56A2AB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A627C84-9E97-7B4B-8A79-23985561068C}"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C435B-8EE9-AB4B-A74E-392B56A2AB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A627C84-9E97-7B4B-8A79-23985561068C}"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C435B-8EE9-AB4B-A74E-392B56A2AB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A627C84-9E97-7B4B-8A79-23985561068C}"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C435B-8EE9-AB4B-A74E-392B56A2AB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27C84-9E97-7B4B-8A79-23985561068C}"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C435B-8EE9-AB4B-A74E-392B56A2ABA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27C84-9E97-7B4B-8A79-23985561068C}"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C435B-8EE9-AB4B-A74E-392B56A2ABA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5A627C84-9E97-7B4B-8A79-23985561068C}" type="datetimeFigureOut">
              <a:rPr lang="en-US" smtClean="0"/>
              <a:t>4/10/2017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494C435B-8EE9-AB4B-A74E-392B56A2AB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6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 Government</a:t>
            </a:r>
            <a:endParaRPr lang="en-US" dirty="0"/>
          </a:p>
        </p:txBody>
      </p:sp>
    </p:spTree>
    <p:extLst>
      <p:ext uri="{BB962C8B-B14F-4D97-AF65-F5344CB8AC3E}">
        <p14:creationId xmlns:p14="http://schemas.microsoft.com/office/powerpoint/2010/main" val="1645529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the NC Constitution </a:t>
            </a:r>
            <a:endParaRPr lang="en-US" dirty="0"/>
          </a:p>
        </p:txBody>
      </p:sp>
      <p:sp>
        <p:nvSpPr>
          <p:cNvPr id="3" name="Content Placeholder 2"/>
          <p:cNvSpPr>
            <a:spLocks noGrp="1"/>
          </p:cNvSpPr>
          <p:nvPr>
            <p:ph idx="1"/>
          </p:nvPr>
        </p:nvSpPr>
        <p:spPr>
          <a:xfrm>
            <a:off x="549275" y="1600201"/>
            <a:ext cx="8042276" cy="5126480"/>
          </a:xfrm>
        </p:spPr>
        <p:txBody>
          <a:bodyPr>
            <a:normAutofit/>
          </a:bodyPr>
          <a:lstStyle/>
          <a:p>
            <a:r>
              <a:rPr lang="en-US" dirty="0" smtClean="0"/>
              <a:t>The NC Constitution can be amended by a constitutional convention or by legislative initiative. </a:t>
            </a:r>
          </a:p>
          <a:p>
            <a:r>
              <a:rPr lang="en-US" dirty="0" smtClean="0"/>
              <a:t>There are two methods of amending the NC Constitution.</a:t>
            </a:r>
          </a:p>
          <a:p>
            <a:r>
              <a:rPr lang="en-US" dirty="0" smtClean="0"/>
              <a:t>Both methods require a referendum </a:t>
            </a:r>
          </a:p>
          <a:p>
            <a:pPr lvl="1"/>
            <a:r>
              <a:rPr lang="en-US" dirty="0" smtClean="0"/>
              <a:t>A </a:t>
            </a:r>
            <a:r>
              <a:rPr lang="en-US" b="1" dirty="0" smtClean="0"/>
              <a:t>referendum</a:t>
            </a:r>
            <a:r>
              <a:rPr lang="en-US" dirty="0" smtClean="0"/>
              <a:t> is the practice </a:t>
            </a:r>
            <a:r>
              <a:rPr lang="en-US" dirty="0"/>
              <a:t>of referring measures proposed or passed by a legislative body to the vote of the electorate for approval or rejection</a:t>
            </a:r>
            <a:endParaRPr lang="en-US" dirty="0" smtClean="0"/>
          </a:p>
          <a:p>
            <a:r>
              <a:rPr lang="en-US" dirty="0" smtClean="0"/>
              <a:t>The people have the final say in approving or rejecting a proposed legislative action in a referendum.</a:t>
            </a:r>
            <a:endParaRPr lang="en-US" dirty="0"/>
          </a:p>
        </p:txBody>
      </p:sp>
    </p:spTree>
    <p:extLst>
      <p:ext uri="{BB962C8B-B14F-4D97-AF65-F5344CB8AC3E}">
        <p14:creationId xmlns:p14="http://schemas.microsoft.com/office/powerpoint/2010/main" val="2775764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Amending the NC Constitution </a:t>
            </a:r>
            <a:endParaRPr lang="en-US" dirty="0"/>
          </a:p>
        </p:txBody>
      </p:sp>
      <p:sp>
        <p:nvSpPr>
          <p:cNvPr id="3" name="Content Placeholder 2"/>
          <p:cNvSpPr>
            <a:spLocks noGrp="1"/>
          </p:cNvSpPr>
          <p:nvPr>
            <p:ph idx="1"/>
          </p:nvPr>
        </p:nvSpPr>
        <p:spPr>
          <a:xfrm>
            <a:off x="549275" y="1600200"/>
            <a:ext cx="8042276" cy="5257799"/>
          </a:xfrm>
        </p:spPr>
        <p:txBody>
          <a:bodyPr>
            <a:normAutofit fontScale="92500" lnSpcReduction="20000"/>
          </a:bodyPr>
          <a:lstStyle/>
          <a:p>
            <a:r>
              <a:rPr lang="en-US" dirty="0" smtClean="0"/>
              <a:t>Convention of the People</a:t>
            </a:r>
          </a:p>
          <a:p>
            <a:pPr lvl="1"/>
            <a:r>
              <a:rPr lang="en-US" dirty="0" smtClean="0"/>
              <a:t>2/3 of both houses of General Assembly </a:t>
            </a:r>
          </a:p>
          <a:p>
            <a:pPr lvl="1"/>
            <a:r>
              <a:rPr lang="en-US" dirty="0" smtClean="0"/>
              <a:t>Proposition for convention submitted to qualified voters</a:t>
            </a:r>
          </a:p>
          <a:p>
            <a:pPr lvl="1"/>
            <a:r>
              <a:rPr lang="en-US" dirty="0" smtClean="0"/>
              <a:t>If majority want a convention, the convention is held</a:t>
            </a:r>
          </a:p>
          <a:p>
            <a:pPr lvl="1"/>
            <a:r>
              <a:rPr lang="en-US" dirty="0" smtClean="0"/>
              <a:t>Revision adopted by convention</a:t>
            </a:r>
          </a:p>
          <a:p>
            <a:pPr lvl="1"/>
            <a:r>
              <a:rPr lang="en-US" dirty="0" smtClean="0"/>
              <a:t>Revision proposed to voters, if majority vote in favor will become effective </a:t>
            </a:r>
          </a:p>
          <a:p>
            <a:r>
              <a:rPr lang="en-US" dirty="0" smtClean="0"/>
              <a:t>Legislative Initiative </a:t>
            </a:r>
          </a:p>
          <a:p>
            <a:pPr lvl="1"/>
            <a:r>
              <a:rPr lang="en-US" dirty="0" smtClean="0"/>
              <a:t>Revision may be proposed by General Assembly if 3/5 of both houses </a:t>
            </a:r>
            <a:r>
              <a:rPr lang="en-US" dirty="0"/>
              <a:t>vote in favor of submitting proposed amendments to the state’s qualified voters </a:t>
            </a:r>
            <a:endParaRPr lang="en-US" dirty="0" smtClean="0"/>
          </a:p>
          <a:p>
            <a:pPr lvl="1"/>
            <a:r>
              <a:rPr lang="en-US" dirty="0"/>
              <a:t>Revision proposed to voters, if majority vote in favor will become effective </a:t>
            </a:r>
            <a:endParaRPr lang="en-US" dirty="0" smtClean="0"/>
          </a:p>
          <a:p>
            <a:r>
              <a:rPr lang="en-US" dirty="0" smtClean="0"/>
              <a:t>Changes to NC Constitution are incorporated into the document. </a:t>
            </a:r>
            <a:endParaRPr lang="en-US" dirty="0"/>
          </a:p>
        </p:txBody>
      </p:sp>
    </p:spTree>
    <p:extLst>
      <p:ext uri="{BB962C8B-B14F-4D97-AF65-F5344CB8AC3E}">
        <p14:creationId xmlns:p14="http://schemas.microsoft.com/office/powerpoint/2010/main" val="4201968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How is the North Carolina government similar to the federal government?</a:t>
            </a:r>
            <a:endParaRPr lang="en-US" dirty="0"/>
          </a:p>
        </p:txBody>
      </p:sp>
    </p:spTree>
    <p:extLst>
      <p:ext uri="{BB962C8B-B14F-4D97-AF65-F5344CB8AC3E}">
        <p14:creationId xmlns:p14="http://schemas.microsoft.com/office/powerpoint/2010/main" val="56099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of Powers </a:t>
            </a:r>
            <a:endParaRPr lang="en-US" dirty="0"/>
          </a:p>
        </p:txBody>
      </p:sp>
      <p:sp>
        <p:nvSpPr>
          <p:cNvPr id="3" name="Content Placeholder 2"/>
          <p:cNvSpPr>
            <a:spLocks noGrp="1"/>
          </p:cNvSpPr>
          <p:nvPr>
            <p:ph idx="1"/>
          </p:nvPr>
        </p:nvSpPr>
        <p:spPr>
          <a:xfrm>
            <a:off x="549275" y="1600201"/>
            <a:ext cx="8042276" cy="4874104"/>
          </a:xfrm>
        </p:spPr>
        <p:txBody>
          <a:bodyPr>
            <a:normAutofit lnSpcReduction="10000"/>
          </a:bodyPr>
          <a:lstStyle/>
          <a:p>
            <a:r>
              <a:rPr lang="en-US" dirty="0" smtClean="0"/>
              <a:t>One of the principles reflected in the North Carolina Constitution is separation of powers.</a:t>
            </a:r>
          </a:p>
          <a:p>
            <a:r>
              <a:rPr lang="en-US" dirty="0" smtClean="0"/>
              <a:t>North Carolina state government is divided into 3 branches.</a:t>
            </a:r>
          </a:p>
          <a:p>
            <a:r>
              <a:rPr lang="en-US" dirty="0" smtClean="0"/>
              <a:t>Legislative</a:t>
            </a:r>
          </a:p>
          <a:p>
            <a:pPr lvl="1"/>
            <a:r>
              <a:rPr lang="en-US" dirty="0" smtClean="0"/>
              <a:t>Creates laws</a:t>
            </a:r>
          </a:p>
          <a:p>
            <a:r>
              <a:rPr lang="en-US" dirty="0" smtClean="0"/>
              <a:t>Executive </a:t>
            </a:r>
          </a:p>
          <a:p>
            <a:pPr lvl="1"/>
            <a:r>
              <a:rPr lang="en-US" dirty="0" smtClean="0"/>
              <a:t>Enforces laws </a:t>
            </a:r>
          </a:p>
          <a:p>
            <a:r>
              <a:rPr lang="en-US" dirty="0" smtClean="0"/>
              <a:t>Judicial </a:t>
            </a:r>
          </a:p>
          <a:p>
            <a:pPr lvl="1"/>
            <a:r>
              <a:rPr lang="en-US" dirty="0" smtClean="0"/>
              <a:t>Interprets laws </a:t>
            </a:r>
          </a:p>
        </p:txBody>
      </p:sp>
    </p:spTree>
    <p:extLst>
      <p:ext uri="{BB962C8B-B14F-4D97-AF65-F5344CB8AC3E}">
        <p14:creationId xmlns:p14="http://schemas.microsoft.com/office/powerpoint/2010/main" val="1326614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Legislatures </a:t>
            </a:r>
            <a:endParaRPr lang="en-US" dirty="0"/>
          </a:p>
        </p:txBody>
      </p:sp>
      <p:sp>
        <p:nvSpPr>
          <p:cNvPr id="3" name="Content Placeholder 2"/>
          <p:cNvSpPr>
            <a:spLocks noGrp="1"/>
          </p:cNvSpPr>
          <p:nvPr>
            <p:ph idx="1"/>
          </p:nvPr>
        </p:nvSpPr>
        <p:spPr>
          <a:xfrm>
            <a:off x="549275" y="1600200"/>
            <a:ext cx="8042276" cy="4985361"/>
          </a:xfrm>
        </p:spPr>
        <p:txBody>
          <a:bodyPr>
            <a:normAutofit fontScale="92500" lnSpcReduction="10000"/>
          </a:bodyPr>
          <a:lstStyle/>
          <a:p>
            <a:r>
              <a:rPr lang="en-US" dirty="0" smtClean="0"/>
              <a:t>Every state has a state legislature or lawmaking body.</a:t>
            </a:r>
          </a:p>
          <a:p>
            <a:r>
              <a:rPr lang="en-US" dirty="0" smtClean="0"/>
              <a:t>Citizens elect state lawmakers to pass laws on their behalf. Legislators are representatives of the citizens in the states’ lawmaking bodies. </a:t>
            </a:r>
          </a:p>
          <a:p>
            <a:r>
              <a:rPr lang="en-US" dirty="0" smtClean="0"/>
              <a:t>Most states have legislators that are divided into two houses, known as a bicameral legislature. </a:t>
            </a:r>
          </a:p>
          <a:p>
            <a:r>
              <a:rPr lang="en-US" dirty="0" smtClean="0"/>
              <a:t>The larger of the chambers is typically called the House of Representatives and the smaller house is known as the Senate. </a:t>
            </a:r>
          </a:p>
          <a:p>
            <a:r>
              <a:rPr lang="en-US" dirty="0" smtClean="0"/>
              <a:t>The state </a:t>
            </a:r>
            <a:r>
              <a:rPr lang="en-US" dirty="0"/>
              <a:t>is divided into different legislative districts. Each member of the legislature represents the people who live in a particular district</a:t>
            </a:r>
            <a:endParaRPr lang="en-US" dirty="0" smtClean="0"/>
          </a:p>
        </p:txBody>
      </p:sp>
    </p:spTree>
    <p:extLst>
      <p:ext uri="{BB962C8B-B14F-4D97-AF65-F5344CB8AC3E}">
        <p14:creationId xmlns:p14="http://schemas.microsoft.com/office/powerpoint/2010/main" val="429379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 Legislature</a:t>
            </a:r>
            <a:endParaRPr lang="en-US" dirty="0"/>
          </a:p>
        </p:txBody>
      </p:sp>
      <p:sp>
        <p:nvSpPr>
          <p:cNvPr id="3" name="Content Placeholder 2"/>
          <p:cNvSpPr>
            <a:spLocks noGrp="1"/>
          </p:cNvSpPr>
          <p:nvPr>
            <p:ph idx="1"/>
          </p:nvPr>
        </p:nvSpPr>
        <p:spPr>
          <a:xfrm>
            <a:off x="549275" y="1600201"/>
            <a:ext cx="8042276" cy="5081954"/>
          </a:xfrm>
        </p:spPr>
        <p:txBody>
          <a:bodyPr>
            <a:normAutofit/>
          </a:bodyPr>
          <a:lstStyle/>
          <a:p>
            <a:r>
              <a:rPr lang="en-US" dirty="0" smtClean="0"/>
              <a:t>North Carolina’s legislature is called the </a:t>
            </a:r>
            <a:r>
              <a:rPr lang="en-US" b="1" dirty="0" smtClean="0"/>
              <a:t>General Assembly</a:t>
            </a:r>
            <a:r>
              <a:rPr lang="en-US" dirty="0" smtClean="0"/>
              <a:t>. </a:t>
            </a:r>
          </a:p>
          <a:p>
            <a:r>
              <a:rPr lang="en-US" dirty="0" smtClean="0"/>
              <a:t>The General Assembly is bicameral and has a House of Representatives and a Senate.</a:t>
            </a:r>
          </a:p>
          <a:p>
            <a:r>
              <a:rPr lang="en-US" dirty="0" smtClean="0"/>
              <a:t>In </a:t>
            </a:r>
            <a:r>
              <a:rPr lang="en-US" dirty="0"/>
              <a:t>odd- numbered years, the legislature is in long session (January through July) and in even-numbered years the legislature is in short session (May through July). However, there is no set adjournment date so the length of sessions can </a:t>
            </a:r>
            <a:r>
              <a:rPr lang="en-US" dirty="0" smtClean="0"/>
              <a:t>vary.</a:t>
            </a:r>
          </a:p>
          <a:p>
            <a:pPr lvl="1"/>
            <a:r>
              <a:rPr lang="en-US" dirty="0" smtClean="0"/>
              <a:t>2013 – long session</a:t>
            </a:r>
          </a:p>
          <a:p>
            <a:pPr lvl="1"/>
            <a:r>
              <a:rPr lang="en-US" dirty="0" smtClean="0"/>
              <a:t>2014 – short session</a:t>
            </a:r>
            <a:endParaRPr lang="en-US" dirty="0"/>
          </a:p>
        </p:txBody>
      </p:sp>
    </p:spTree>
    <p:extLst>
      <p:ext uri="{BB962C8B-B14F-4D97-AF65-F5344CB8AC3E}">
        <p14:creationId xmlns:p14="http://schemas.microsoft.com/office/powerpoint/2010/main" val="2037213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Legislature</a:t>
            </a:r>
            <a:endParaRPr lang="en-US" dirty="0"/>
          </a:p>
        </p:txBody>
      </p:sp>
      <p:sp>
        <p:nvSpPr>
          <p:cNvPr id="3" name="Content Placeholder 2"/>
          <p:cNvSpPr>
            <a:spLocks noGrp="1"/>
          </p:cNvSpPr>
          <p:nvPr>
            <p:ph idx="1"/>
          </p:nvPr>
        </p:nvSpPr>
        <p:spPr>
          <a:xfrm>
            <a:off x="549275" y="1600200"/>
            <a:ext cx="8042276" cy="5101491"/>
          </a:xfrm>
        </p:spPr>
        <p:txBody>
          <a:bodyPr>
            <a:normAutofit fontScale="92500" lnSpcReduction="20000"/>
          </a:bodyPr>
          <a:lstStyle/>
          <a:p>
            <a:r>
              <a:rPr lang="en-US" dirty="0" smtClean="0"/>
              <a:t>Total number</a:t>
            </a:r>
          </a:p>
          <a:p>
            <a:pPr lvl="1"/>
            <a:r>
              <a:rPr lang="en-US" dirty="0" smtClean="0"/>
              <a:t>Senators: 50</a:t>
            </a:r>
          </a:p>
          <a:p>
            <a:pPr lvl="1"/>
            <a:r>
              <a:rPr lang="en-US" dirty="0" smtClean="0"/>
              <a:t>Representatives: 120</a:t>
            </a:r>
          </a:p>
          <a:p>
            <a:r>
              <a:rPr lang="en-US" dirty="0" smtClean="0"/>
              <a:t>Qualifications: Every NC voter who is at least 21 years of age is eligible to run for office</a:t>
            </a:r>
          </a:p>
          <a:p>
            <a:pPr lvl="1"/>
            <a:r>
              <a:rPr lang="en-US" dirty="0" smtClean="0"/>
              <a:t>Senate: </a:t>
            </a:r>
          </a:p>
          <a:p>
            <a:pPr lvl="2"/>
            <a:r>
              <a:rPr lang="en-US" dirty="0" smtClean="0"/>
              <a:t>25 </a:t>
            </a:r>
            <a:r>
              <a:rPr lang="en-US" dirty="0"/>
              <a:t>years of </a:t>
            </a:r>
            <a:r>
              <a:rPr lang="en-US" dirty="0" smtClean="0"/>
              <a:t>age</a:t>
            </a:r>
          </a:p>
          <a:p>
            <a:pPr lvl="2"/>
            <a:r>
              <a:rPr lang="en-US" dirty="0"/>
              <a:t>Q</a:t>
            </a:r>
            <a:r>
              <a:rPr lang="en-US" dirty="0" smtClean="0"/>
              <a:t>ualified </a:t>
            </a:r>
            <a:r>
              <a:rPr lang="en-US" dirty="0"/>
              <a:t>voter of the </a:t>
            </a:r>
            <a:r>
              <a:rPr lang="en-US" dirty="0" smtClean="0"/>
              <a:t>State</a:t>
            </a:r>
          </a:p>
          <a:p>
            <a:pPr lvl="2"/>
            <a:r>
              <a:rPr lang="en-US" dirty="0"/>
              <a:t>R</a:t>
            </a:r>
            <a:r>
              <a:rPr lang="en-US" dirty="0" smtClean="0"/>
              <a:t>esided </a:t>
            </a:r>
            <a:r>
              <a:rPr lang="en-US" dirty="0"/>
              <a:t>in the State as a citizen for two years </a:t>
            </a:r>
            <a:endParaRPr lang="en-US" dirty="0" smtClean="0"/>
          </a:p>
          <a:p>
            <a:pPr lvl="2"/>
            <a:r>
              <a:rPr lang="en-US" dirty="0" smtClean="0"/>
              <a:t>Reside district </a:t>
            </a:r>
            <a:r>
              <a:rPr lang="en-US" dirty="0"/>
              <a:t>for which he is chosen for one year immediately preceding his election. </a:t>
            </a:r>
            <a:endParaRPr lang="en-US" dirty="0" smtClean="0"/>
          </a:p>
          <a:p>
            <a:pPr lvl="1"/>
            <a:r>
              <a:rPr lang="en-US" dirty="0" smtClean="0"/>
              <a:t>House:</a:t>
            </a:r>
          </a:p>
          <a:p>
            <a:pPr lvl="2"/>
            <a:r>
              <a:rPr lang="en-US" dirty="0" smtClean="0"/>
              <a:t>A </a:t>
            </a:r>
            <a:r>
              <a:rPr lang="en-US" dirty="0"/>
              <a:t>qualified voter of the </a:t>
            </a:r>
            <a:r>
              <a:rPr lang="en-US" dirty="0" smtClean="0"/>
              <a:t>State</a:t>
            </a:r>
          </a:p>
          <a:p>
            <a:pPr lvl="2"/>
            <a:r>
              <a:rPr lang="en-US" dirty="0"/>
              <a:t>R</a:t>
            </a:r>
            <a:r>
              <a:rPr lang="en-US" dirty="0" smtClean="0"/>
              <a:t>esided </a:t>
            </a:r>
            <a:r>
              <a:rPr lang="en-US" dirty="0"/>
              <a:t>in the district for which he is chosen for one year immediately preceding his election </a:t>
            </a:r>
            <a:endParaRPr lang="en-US" dirty="0" smtClean="0"/>
          </a:p>
          <a:p>
            <a:endParaRPr lang="en-US" dirty="0"/>
          </a:p>
        </p:txBody>
      </p:sp>
    </p:spTree>
    <p:extLst>
      <p:ext uri="{BB962C8B-B14F-4D97-AF65-F5344CB8AC3E}">
        <p14:creationId xmlns:p14="http://schemas.microsoft.com/office/powerpoint/2010/main" val="4039300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Main.png"/>
          <p:cNvPicPr>
            <a:picLocks noGrp="1" noChangeAspect="1"/>
          </p:cNvPicPr>
          <p:nvPr>
            <p:ph idx="1"/>
          </p:nvPr>
        </p:nvPicPr>
        <p:blipFill>
          <a:blip r:embed="rId2">
            <a:extLst>
              <a:ext uri="{28A0092B-C50C-407E-A947-70E740481C1C}">
                <a14:useLocalDpi xmlns:a14="http://schemas.microsoft.com/office/drawing/2010/main" val="0"/>
              </a:ext>
            </a:extLst>
          </a:blip>
          <a:srcRect t="-39001" b="-39001"/>
          <a:stretch>
            <a:fillRect/>
          </a:stretch>
        </p:blipFill>
        <p:spPr>
          <a:xfrm>
            <a:off x="549275" y="663575"/>
            <a:ext cx="8042275" cy="5688013"/>
          </a:xfrm>
        </p:spPr>
      </p:pic>
    </p:spTree>
    <p:extLst>
      <p:ext uri="{BB962C8B-B14F-4D97-AF65-F5344CB8AC3E}">
        <p14:creationId xmlns:p14="http://schemas.microsoft.com/office/powerpoint/2010/main" val="32427124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12</a:t>
            </a:r>
            <a:endParaRPr lang="en-US" dirty="0"/>
          </a:p>
        </p:txBody>
      </p:sp>
      <p:sp>
        <p:nvSpPr>
          <p:cNvPr id="3" name="Content Placeholder 2"/>
          <p:cNvSpPr>
            <a:spLocks noGrp="1"/>
          </p:cNvSpPr>
          <p:nvPr>
            <p:ph sz="half" idx="1"/>
          </p:nvPr>
        </p:nvSpPr>
        <p:spPr/>
        <p:txBody>
          <a:bodyPr/>
          <a:lstStyle/>
          <a:p>
            <a:r>
              <a:rPr lang="en-US" dirty="0" smtClean="0"/>
              <a:t>George Graham</a:t>
            </a:r>
          </a:p>
          <a:p>
            <a:r>
              <a:rPr lang="en-US" dirty="0" smtClean="0"/>
              <a:t>District includes parts of Lenoir, Craven, and Greene counties. </a:t>
            </a:r>
            <a:endParaRPr lang="en-US" dirty="0"/>
          </a:p>
        </p:txBody>
      </p:sp>
      <p:pic>
        <p:nvPicPr>
          <p:cNvPr id="5" name="Content Placeholder 4" descr="672.jpg"/>
          <p:cNvPicPr>
            <a:picLocks noGrp="1" noChangeAspect="1"/>
          </p:cNvPicPr>
          <p:nvPr>
            <p:ph sz="half" idx="2"/>
          </p:nvPr>
        </p:nvPicPr>
        <p:blipFill>
          <a:blip r:embed="rId2">
            <a:extLst>
              <a:ext uri="{28A0092B-C50C-407E-A947-70E740481C1C}">
                <a14:useLocalDpi xmlns:a14="http://schemas.microsoft.com/office/drawing/2010/main" val="0"/>
              </a:ext>
            </a:extLst>
          </a:blip>
          <a:srcRect l="-14874" r="-14874"/>
          <a:stretch>
            <a:fillRect/>
          </a:stretch>
        </p:blipFill>
        <p:spPr/>
      </p:pic>
    </p:spTree>
    <p:extLst>
      <p:ext uri="{BB962C8B-B14F-4D97-AF65-F5344CB8AC3E}">
        <p14:creationId xmlns:p14="http://schemas.microsoft.com/office/powerpoint/2010/main" val="1162564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10</a:t>
            </a:r>
            <a:endParaRPr lang="en-US" dirty="0"/>
          </a:p>
        </p:txBody>
      </p:sp>
      <p:sp>
        <p:nvSpPr>
          <p:cNvPr id="3" name="Content Placeholder 2"/>
          <p:cNvSpPr>
            <a:spLocks noGrp="1"/>
          </p:cNvSpPr>
          <p:nvPr>
            <p:ph sz="half" idx="1"/>
          </p:nvPr>
        </p:nvSpPr>
        <p:spPr/>
        <p:txBody>
          <a:bodyPr/>
          <a:lstStyle/>
          <a:p>
            <a:r>
              <a:rPr lang="en-US" dirty="0" smtClean="0"/>
              <a:t>John Bell</a:t>
            </a:r>
          </a:p>
          <a:p>
            <a:r>
              <a:rPr lang="en-US" dirty="0" smtClean="0"/>
              <a:t>District includes parts of the Craven, Greene, Lenoir, and Wayne counties. </a:t>
            </a:r>
            <a:endParaRPr lang="en-US" dirty="0"/>
          </a:p>
        </p:txBody>
      </p:sp>
      <p:pic>
        <p:nvPicPr>
          <p:cNvPr id="5" name="Content Placeholder 4" descr="661.jpg"/>
          <p:cNvPicPr>
            <a:picLocks noGrp="1" noChangeAspect="1"/>
          </p:cNvPicPr>
          <p:nvPr>
            <p:ph sz="half" idx="2"/>
          </p:nvPr>
        </p:nvPicPr>
        <p:blipFill>
          <a:blip r:embed="rId2">
            <a:extLst>
              <a:ext uri="{28A0092B-C50C-407E-A947-70E740481C1C}">
                <a14:useLocalDpi xmlns:a14="http://schemas.microsoft.com/office/drawing/2010/main" val="0"/>
              </a:ext>
            </a:extLst>
          </a:blip>
          <a:srcRect l="-14874" r="-14874"/>
          <a:stretch>
            <a:fillRect/>
          </a:stretch>
        </p:blipFill>
        <p:spPr/>
      </p:pic>
    </p:spTree>
    <p:extLst>
      <p:ext uri="{BB962C8B-B14F-4D97-AF65-F5344CB8AC3E}">
        <p14:creationId xmlns:p14="http://schemas.microsoft.com/office/powerpoint/2010/main" val="851733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endParaRPr lang="en-US" dirty="0"/>
          </a:p>
        </p:txBody>
      </p:sp>
      <p:sp>
        <p:nvSpPr>
          <p:cNvPr id="3" name="Content Placeholder 2"/>
          <p:cNvSpPr>
            <a:spLocks noGrp="1"/>
          </p:cNvSpPr>
          <p:nvPr>
            <p:ph idx="1"/>
          </p:nvPr>
        </p:nvSpPr>
        <p:spPr/>
        <p:txBody>
          <a:bodyPr/>
          <a:lstStyle/>
          <a:p>
            <a:r>
              <a:rPr lang="en-US" dirty="0" smtClean="0"/>
              <a:t>What do you know about NC government?</a:t>
            </a:r>
            <a:endParaRPr lang="en-US" dirty="0"/>
          </a:p>
        </p:txBody>
      </p:sp>
    </p:spTree>
    <p:extLst>
      <p:ext uri="{BB962C8B-B14F-4D97-AF65-F5344CB8AC3E}">
        <p14:creationId xmlns:p14="http://schemas.microsoft.com/office/powerpoint/2010/main" val="3141120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3</a:t>
            </a:r>
            <a:endParaRPr lang="en-US" dirty="0"/>
          </a:p>
        </p:txBody>
      </p:sp>
      <p:sp>
        <p:nvSpPr>
          <p:cNvPr id="3" name="Content Placeholder 2"/>
          <p:cNvSpPr>
            <a:spLocks noGrp="1"/>
          </p:cNvSpPr>
          <p:nvPr>
            <p:ph sz="half" idx="1"/>
          </p:nvPr>
        </p:nvSpPr>
        <p:spPr/>
        <p:txBody>
          <a:bodyPr/>
          <a:lstStyle/>
          <a:p>
            <a:r>
              <a:rPr lang="en-US" dirty="0" smtClean="0"/>
              <a:t>Michael </a:t>
            </a:r>
            <a:r>
              <a:rPr lang="en-US" dirty="0" err="1" smtClean="0"/>
              <a:t>Speciale</a:t>
            </a:r>
            <a:r>
              <a:rPr lang="en-US" dirty="0" smtClean="0"/>
              <a:t> </a:t>
            </a:r>
          </a:p>
          <a:p>
            <a:r>
              <a:rPr lang="en-US" dirty="0" smtClean="0"/>
              <a:t>District includes parts of Craven, Pamlico, and Beaufort counties.</a:t>
            </a:r>
            <a:endParaRPr lang="en-US" dirty="0"/>
          </a:p>
        </p:txBody>
      </p:sp>
      <p:pic>
        <p:nvPicPr>
          <p:cNvPr id="5" name="Content Placeholder 4" descr="671.jpg"/>
          <p:cNvPicPr>
            <a:picLocks noGrp="1" noChangeAspect="1"/>
          </p:cNvPicPr>
          <p:nvPr>
            <p:ph sz="half" idx="2"/>
          </p:nvPr>
        </p:nvPicPr>
        <p:blipFill>
          <a:blip r:embed="rId2">
            <a:extLst>
              <a:ext uri="{28A0092B-C50C-407E-A947-70E740481C1C}">
                <a14:useLocalDpi xmlns:a14="http://schemas.microsoft.com/office/drawing/2010/main" val="0"/>
              </a:ext>
            </a:extLst>
          </a:blip>
          <a:srcRect l="-14874" r="-14874"/>
          <a:stretch>
            <a:fillRect/>
          </a:stretch>
        </p:blipFill>
        <p:spPr/>
      </p:pic>
    </p:spTree>
    <p:extLst>
      <p:ext uri="{BB962C8B-B14F-4D97-AF65-F5344CB8AC3E}">
        <p14:creationId xmlns:p14="http://schemas.microsoft.com/office/powerpoint/2010/main" val="103061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Main-1.png"/>
          <p:cNvPicPr>
            <a:picLocks noGrp="1" noChangeAspect="1"/>
          </p:cNvPicPr>
          <p:nvPr>
            <p:ph idx="1"/>
          </p:nvPr>
        </p:nvPicPr>
        <p:blipFill>
          <a:blip r:embed="rId2">
            <a:extLst>
              <a:ext uri="{28A0092B-C50C-407E-A947-70E740481C1C}">
                <a14:useLocalDpi xmlns:a14="http://schemas.microsoft.com/office/drawing/2010/main" val="0"/>
              </a:ext>
            </a:extLst>
          </a:blip>
          <a:srcRect t="-40873" b="-40873"/>
          <a:stretch>
            <a:fillRect/>
          </a:stretch>
        </p:blipFill>
        <p:spPr>
          <a:xfrm>
            <a:off x="549275" y="606425"/>
            <a:ext cx="8042275" cy="5838825"/>
          </a:xfrm>
        </p:spPr>
      </p:pic>
    </p:spTree>
    <p:extLst>
      <p:ext uri="{BB962C8B-B14F-4D97-AF65-F5344CB8AC3E}">
        <p14:creationId xmlns:p14="http://schemas.microsoft.com/office/powerpoint/2010/main" val="929877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Senate District 2</a:t>
            </a:r>
            <a:endParaRPr lang="en-US" dirty="0"/>
          </a:p>
        </p:txBody>
      </p:sp>
      <p:sp>
        <p:nvSpPr>
          <p:cNvPr id="3" name="Content Placeholder 2"/>
          <p:cNvSpPr>
            <a:spLocks noGrp="1"/>
          </p:cNvSpPr>
          <p:nvPr>
            <p:ph sz="half" idx="1"/>
          </p:nvPr>
        </p:nvSpPr>
        <p:spPr/>
        <p:txBody>
          <a:bodyPr/>
          <a:lstStyle/>
          <a:p>
            <a:r>
              <a:rPr lang="en-US" dirty="0" smtClean="0"/>
              <a:t>Norman Sanderson </a:t>
            </a:r>
          </a:p>
          <a:p>
            <a:r>
              <a:rPr lang="en-US" dirty="0" smtClean="0"/>
              <a:t>Represents Carteret, Craven, and Pamlico counties.</a:t>
            </a:r>
          </a:p>
          <a:p>
            <a:endParaRPr lang="en-US" dirty="0"/>
          </a:p>
        </p:txBody>
      </p:sp>
      <p:pic>
        <p:nvPicPr>
          <p:cNvPr id="5" name="Content Placeholder 4" descr="375.jpg"/>
          <p:cNvPicPr>
            <a:picLocks noGrp="1" noChangeAspect="1"/>
          </p:cNvPicPr>
          <p:nvPr>
            <p:ph sz="half" idx="2"/>
          </p:nvPr>
        </p:nvPicPr>
        <p:blipFill>
          <a:blip r:embed="rId2">
            <a:extLst>
              <a:ext uri="{28A0092B-C50C-407E-A947-70E740481C1C}">
                <a14:useLocalDpi xmlns:a14="http://schemas.microsoft.com/office/drawing/2010/main" val="0"/>
              </a:ext>
            </a:extLst>
          </a:blip>
          <a:srcRect l="-11849" r="-11849"/>
          <a:stretch>
            <a:fillRect/>
          </a:stretch>
        </p:blipFill>
        <p:spPr/>
      </p:pic>
    </p:spTree>
    <p:extLst>
      <p:ext uri="{BB962C8B-B14F-4D97-AF65-F5344CB8AC3E}">
        <p14:creationId xmlns:p14="http://schemas.microsoft.com/office/powerpoint/2010/main" val="9837268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Legislature </a:t>
            </a:r>
            <a:endParaRPr lang="en-US" dirty="0"/>
          </a:p>
        </p:txBody>
      </p:sp>
      <p:sp>
        <p:nvSpPr>
          <p:cNvPr id="3" name="Content Placeholder 2"/>
          <p:cNvSpPr>
            <a:spLocks noGrp="1"/>
          </p:cNvSpPr>
          <p:nvPr>
            <p:ph idx="1"/>
          </p:nvPr>
        </p:nvSpPr>
        <p:spPr>
          <a:xfrm>
            <a:off x="549275" y="1600200"/>
            <a:ext cx="8042276" cy="4750677"/>
          </a:xfrm>
        </p:spPr>
        <p:txBody>
          <a:bodyPr>
            <a:normAutofit fontScale="92500"/>
          </a:bodyPr>
          <a:lstStyle/>
          <a:p>
            <a:r>
              <a:rPr lang="en-US" dirty="0" smtClean="0"/>
              <a:t>Members of the NC House and NC Senate serve two year terms.</a:t>
            </a:r>
          </a:p>
          <a:p>
            <a:pPr lvl="1"/>
            <a:r>
              <a:rPr lang="en-US" dirty="0" smtClean="0"/>
              <a:t>There are no term limits on members of the General Assembly</a:t>
            </a:r>
          </a:p>
          <a:p>
            <a:r>
              <a:rPr lang="en-US" dirty="0" smtClean="0"/>
              <a:t>Senate Officers</a:t>
            </a:r>
          </a:p>
          <a:p>
            <a:pPr lvl="1"/>
            <a:r>
              <a:rPr lang="en-US" dirty="0" smtClean="0"/>
              <a:t>The </a:t>
            </a:r>
            <a:r>
              <a:rPr lang="en-US" dirty="0"/>
              <a:t>Lieutenant Governor </a:t>
            </a:r>
            <a:r>
              <a:rPr lang="en-US" dirty="0" smtClean="0"/>
              <a:t>is President </a:t>
            </a:r>
            <a:r>
              <a:rPr lang="en-US" dirty="0"/>
              <a:t>of the Senate </a:t>
            </a:r>
            <a:r>
              <a:rPr lang="en-US" dirty="0" smtClean="0"/>
              <a:t>and presides </a:t>
            </a:r>
            <a:r>
              <a:rPr lang="en-US" dirty="0"/>
              <a:t>over the Senate, but </a:t>
            </a:r>
            <a:r>
              <a:rPr lang="en-US" dirty="0" smtClean="0"/>
              <a:t>has no </a:t>
            </a:r>
            <a:r>
              <a:rPr lang="en-US" dirty="0"/>
              <a:t>vote unless the Senate is equally divided</a:t>
            </a:r>
            <a:r>
              <a:rPr lang="en-US" dirty="0" smtClean="0"/>
              <a:t>.</a:t>
            </a:r>
          </a:p>
          <a:p>
            <a:pPr lvl="1"/>
            <a:r>
              <a:rPr lang="en-US" dirty="0" smtClean="0"/>
              <a:t> The Senate also elects a President Pro Tempore</a:t>
            </a:r>
          </a:p>
          <a:p>
            <a:r>
              <a:rPr lang="en-US" dirty="0" smtClean="0"/>
              <a:t>House of Representatives</a:t>
            </a:r>
          </a:p>
          <a:p>
            <a:pPr lvl="1"/>
            <a:r>
              <a:rPr lang="en-US" dirty="0" smtClean="0"/>
              <a:t>The House elects its Speaker and other officers. </a:t>
            </a:r>
          </a:p>
          <a:p>
            <a:r>
              <a:rPr lang="en-US" dirty="0" smtClean="0"/>
              <a:t>NC does not have term limits on the General Assembly </a:t>
            </a:r>
            <a:endParaRPr lang="en-US" dirty="0"/>
          </a:p>
        </p:txBody>
      </p:sp>
    </p:spTree>
    <p:extLst>
      <p:ext uri="{BB962C8B-B14F-4D97-AF65-F5344CB8AC3E}">
        <p14:creationId xmlns:p14="http://schemas.microsoft.com/office/powerpoint/2010/main" val="2909235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Passing State Laws </a:t>
            </a:r>
            <a:endParaRPr lang="en-US" dirty="0"/>
          </a:p>
        </p:txBody>
      </p:sp>
      <p:sp>
        <p:nvSpPr>
          <p:cNvPr id="3" name="Content Placeholder 2"/>
          <p:cNvSpPr>
            <a:spLocks noGrp="1"/>
          </p:cNvSpPr>
          <p:nvPr>
            <p:ph idx="1"/>
          </p:nvPr>
        </p:nvSpPr>
        <p:spPr>
          <a:xfrm>
            <a:off x="549275" y="1600201"/>
            <a:ext cx="8042276" cy="5016720"/>
          </a:xfrm>
        </p:spPr>
        <p:txBody>
          <a:bodyPr>
            <a:normAutofit fontScale="85000" lnSpcReduction="10000"/>
          </a:bodyPr>
          <a:lstStyle/>
          <a:p>
            <a:r>
              <a:rPr lang="en-US" dirty="0" smtClean="0"/>
              <a:t>State pass laws governing all areas within their responsibility. </a:t>
            </a:r>
          </a:p>
          <a:p>
            <a:r>
              <a:rPr lang="en-US" dirty="0" smtClean="0"/>
              <a:t>The law making process in the states is similar to that of the federal government.</a:t>
            </a:r>
          </a:p>
          <a:p>
            <a:pPr lvl="1"/>
            <a:r>
              <a:rPr lang="en-US" dirty="0"/>
              <a:t>B</a:t>
            </a:r>
            <a:r>
              <a:rPr lang="en-US" dirty="0" smtClean="0"/>
              <a:t>ill is introduced</a:t>
            </a:r>
          </a:p>
          <a:p>
            <a:pPr lvl="1"/>
            <a:r>
              <a:rPr lang="en-US" dirty="0" smtClean="0"/>
              <a:t>Bill is sent to committee</a:t>
            </a:r>
          </a:p>
          <a:p>
            <a:pPr lvl="1"/>
            <a:r>
              <a:rPr lang="en-US" dirty="0" smtClean="0"/>
              <a:t>Bill reaches the floor</a:t>
            </a:r>
          </a:p>
          <a:p>
            <a:pPr lvl="1"/>
            <a:r>
              <a:rPr lang="en-US" dirty="0" smtClean="0"/>
              <a:t>Bill is sent to the second house</a:t>
            </a:r>
          </a:p>
          <a:p>
            <a:pPr lvl="1"/>
            <a:r>
              <a:rPr lang="en-US" dirty="0" smtClean="0"/>
              <a:t>Bill is sent to a joint committee</a:t>
            </a:r>
          </a:p>
          <a:p>
            <a:pPr lvl="1"/>
            <a:r>
              <a:rPr lang="en-US" dirty="0" smtClean="0"/>
              <a:t>Bill is sent to the governor </a:t>
            </a:r>
          </a:p>
          <a:p>
            <a:r>
              <a:rPr lang="en-US" dirty="0" smtClean="0"/>
              <a:t>The governor may veto a bill he or she does not support. </a:t>
            </a:r>
          </a:p>
          <a:p>
            <a:r>
              <a:rPr lang="en-US" dirty="0" smtClean="0"/>
              <a:t>In most states the governor also has the power to veto only one part, or item, of an appropriation bill. This is called an item veto.</a:t>
            </a:r>
          </a:p>
          <a:p>
            <a:pPr lvl="1"/>
            <a:r>
              <a:rPr lang="en-US" dirty="0" smtClean="0"/>
              <a:t>NC does NOT have line item veto</a:t>
            </a:r>
            <a:endParaRPr lang="en-US" dirty="0"/>
          </a:p>
        </p:txBody>
      </p:sp>
    </p:spTree>
    <p:extLst>
      <p:ext uri="{BB962C8B-B14F-4D97-AF65-F5344CB8AC3E}">
        <p14:creationId xmlns:p14="http://schemas.microsoft.com/office/powerpoint/2010/main" val="38532793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Passing State Laws - NC </a:t>
            </a:r>
            <a:endParaRPr lang="en-US" dirty="0"/>
          </a:p>
        </p:txBody>
      </p:sp>
      <p:sp>
        <p:nvSpPr>
          <p:cNvPr id="3" name="Content Placeholder 2"/>
          <p:cNvSpPr>
            <a:spLocks noGrp="1"/>
          </p:cNvSpPr>
          <p:nvPr>
            <p:ph idx="1"/>
          </p:nvPr>
        </p:nvSpPr>
        <p:spPr>
          <a:xfrm>
            <a:off x="549275" y="1600201"/>
            <a:ext cx="8042276" cy="4845466"/>
          </a:xfrm>
        </p:spPr>
        <p:txBody>
          <a:bodyPr>
            <a:normAutofit fontScale="92500" lnSpcReduction="10000"/>
          </a:bodyPr>
          <a:lstStyle/>
          <a:p>
            <a:r>
              <a:rPr lang="en-US" dirty="0" smtClean="0"/>
              <a:t>The bill shall </a:t>
            </a:r>
            <a:r>
              <a:rPr lang="en-US" dirty="0"/>
              <a:t>be signed by the presiding officer of each house before being presented to the Governor. </a:t>
            </a:r>
            <a:endParaRPr lang="en-US" dirty="0" smtClean="0"/>
          </a:p>
          <a:p>
            <a:pPr lvl="1"/>
            <a:r>
              <a:rPr lang="en-US" dirty="0" smtClean="0"/>
              <a:t>If </a:t>
            </a:r>
            <a:r>
              <a:rPr lang="en-US" dirty="0"/>
              <a:t>the Governor approves, the Governor </a:t>
            </a:r>
            <a:r>
              <a:rPr lang="en-US" dirty="0" smtClean="0"/>
              <a:t>will sign </a:t>
            </a:r>
            <a:r>
              <a:rPr lang="en-US" dirty="0"/>
              <a:t>it and it </a:t>
            </a:r>
            <a:r>
              <a:rPr lang="en-US" dirty="0" smtClean="0"/>
              <a:t>will become </a:t>
            </a:r>
            <a:r>
              <a:rPr lang="en-US" dirty="0"/>
              <a:t>a </a:t>
            </a:r>
            <a:r>
              <a:rPr lang="en-US" dirty="0" smtClean="0"/>
              <a:t>law</a:t>
            </a:r>
          </a:p>
          <a:p>
            <a:pPr lvl="1"/>
            <a:r>
              <a:rPr lang="en-US" dirty="0" smtClean="0"/>
              <a:t>If not</a:t>
            </a:r>
            <a:r>
              <a:rPr lang="en-US" dirty="0"/>
              <a:t>, the Governor </a:t>
            </a:r>
            <a:r>
              <a:rPr lang="en-US" dirty="0" smtClean="0"/>
              <a:t>will </a:t>
            </a:r>
            <a:r>
              <a:rPr lang="en-US" dirty="0"/>
              <a:t>return it with </a:t>
            </a:r>
            <a:r>
              <a:rPr lang="en-US" dirty="0" smtClean="0"/>
              <a:t>objections and a </a:t>
            </a:r>
            <a:r>
              <a:rPr lang="en-US" dirty="0"/>
              <a:t>veto message stating the reasons for such </a:t>
            </a:r>
            <a:r>
              <a:rPr lang="en-US" dirty="0" smtClean="0"/>
              <a:t>objections. </a:t>
            </a:r>
          </a:p>
          <a:p>
            <a:r>
              <a:rPr lang="en-US" dirty="0" smtClean="0"/>
              <a:t>The Governor’s veto may be overridden by 3/5 vote of each chamber.</a:t>
            </a:r>
          </a:p>
          <a:p>
            <a:r>
              <a:rPr lang="en-US" dirty="0" smtClean="0"/>
              <a:t>If the bill is not vetoed by the governor within the prescribed time, the bill becomes law as if it had been signed.</a:t>
            </a:r>
          </a:p>
          <a:p>
            <a:pPr lvl="1"/>
            <a:r>
              <a:rPr lang="en-US" dirty="0" smtClean="0"/>
              <a:t>10 days if in session</a:t>
            </a:r>
          </a:p>
          <a:p>
            <a:pPr lvl="1"/>
            <a:r>
              <a:rPr lang="en-US" dirty="0" smtClean="0"/>
              <a:t>30 days if adjourned with no day to reconvene </a:t>
            </a:r>
          </a:p>
          <a:p>
            <a:pPr lvl="1"/>
            <a:r>
              <a:rPr lang="en-US" dirty="0" smtClean="0"/>
              <a:t>30 days if adjourned for more than 30 days </a:t>
            </a:r>
          </a:p>
        </p:txBody>
      </p:sp>
    </p:spTree>
    <p:extLst>
      <p:ext uri="{BB962C8B-B14F-4D97-AF65-F5344CB8AC3E}">
        <p14:creationId xmlns:p14="http://schemas.microsoft.com/office/powerpoint/2010/main" val="1482904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out…</a:t>
            </a:r>
            <a:endParaRPr lang="en-US" dirty="0"/>
          </a:p>
        </p:txBody>
      </p:sp>
      <p:sp>
        <p:nvSpPr>
          <p:cNvPr id="3" name="Content Placeholder 2"/>
          <p:cNvSpPr>
            <a:spLocks noGrp="1"/>
          </p:cNvSpPr>
          <p:nvPr>
            <p:ph idx="1"/>
          </p:nvPr>
        </p:nvSpPr>
        <p:spPr/>
        <p:txBody>
          <a:bodyPr/>
          <a:lstStyle/>
          <a:p>
            <a:r>
              <a:rPr lang="en-US" dirty="0" smtClean="0"/>
              <a:t>Who is your representative</a:t>
            </a:r>
          </a:p>
          <a:p>
            <a:r>
              <a:rPr lang="en-US" dirty="0" smtClean="0"/>
              <a:t>One bill they sponsored</a:t>
            </a:r>
          </a:p>
          <a:p>
            <a:r>
              <a:rPr lang="en-US" dirty="0" smtClean="0"/>
              <a:t>One bill voted in favor of and one bill voted against</a:t>
            </a:r>
          </a:p>
          <a:p>
            <a:r>
              <a:rPr lang="en-US" dirty="0" smtClean="0"/>
              <a:t>Previous occupation </a:t>
            </a:r>
            <a:endParaRPr lang="en-US" dirty="0"/>
          </a:p>
        </p:txBody>
      </p:sp>
    </p:spTree>
    <p:extLst>
      <p:ext uri="{BB962C8B-B14F-4D97-AF65-F5344CB8AC3E}">
        <p14:creationId xmlns:p14="http://schemas.microsoft.com/office/powerpoint/2010/main" val="1482313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Executive Branch</a:t>
            </a:r>
            <a:endParaRPr lang="en-US" dirty="0"/>
          </a:p>
        </p:txBody>
      </p:sp>
      <p:sp>
        <p:nvSpPr>
          <p:cNvPr id="3" name="Content Placeholder 2"/>
          <p:cNvSpPr>
            <a:spLocks noGrp="1"/>
          </p:cNvSpPr>
          <p:nvPr>
            <p:ph idx="1"/>
          </p:nvPr>
        </p:nvSpPr>
        <p:spPr>
          <a:xfrm>
            <a:off x="549275" y="1600200"/>
            <a:ext cx="8042276" cy="4994563"/>
          </a:xfrm>
        </p:spPr>
        <p:txBody>
          <a:bodyPr>
            <a:normAutofit/>
          </a:bodyPr>
          <a:lstStyle/>
          <a:p>
            <a:r>
              <a:rPr lang="en-US" dirty="0" smtClean="0"/>
              <a:t>The citizens of each state elect a governor to run the day-to-day affairs of their state.</a:t>
            </a:r>
          </a:p>
          <a:p>
            <a:pPr lvl="1"/>
            <a:r>
              <a:rPr lang="en-US" dirty="0" smtClean="0"/>
              <a:t>The governor is the chief executive in each state. </a:t>
            </a:r>
          </a:p>
          <a:p>
            <a:r>
              <a:rPr lang="en-US" dirty="0" smtClean="0"/>
              <a:t>Governors lead the state government, set priorities, make government appointments, and implement laws to meet the needs of their states. </a:t>
            </a:r>
          </a:p>
          <a:p>
            <a:r>
              <a:rPr lang="en-US" dirty="0" smtClean="0"/>
              <a:t>Although </a:t>
            </a:r>
            <a:r>
              <a:rPr lang="en-US" dirty="0"/>
              <a:t>the governor is typically the chief executive, a governor may share executive powers with other executives</a:t>
            </a:r>
            <a:r>
              <a:rPr lang="en-US" dirty="0" smtClean="0"/>
              <a:t>.</a:t>
            </a:r>
          </a:p>
          <a:p>
            <a:pPr marL="0" indent="0">
              <a:buNone/>
            </a:pPr>
            <a:endParaRPr lang="en-US" dirty="0"/>
          </a:p>
          <a:p>
            <a:endParaRPr lang="en-US" dirty="0"/>
          </a:p>
        </p:txBody>
      </p:sp>
    </p:spTree>
    <p:extLst>
      <p:ext uri="{BB962C8B-B14F-4D97-AF65-F5344CB8AC3E}">
        <p14:creationId xmlns:p14="http://schemas.microsoft.com/office/powerpoint/2010/main" val="3464881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Governor </a:t>
            </a:r>
            <a:endParaRPr lang="en-US" dirty="0"/>
          </a:p>
        </p:txBody>
      </p:sp>
      <p:sp>
        <p:nvSpPr>
          <p:cNvPr id="3" name="Content Placeholder 2"/>
          <p:cNvSpPr>
            <a:spLocks noGrp="1"/>
          </p:cNvSpPr>
          <p:nvPr>
            <p:ph idx="1"/>
          </p:nvPr>
        </p:nvSpPr>
        <p:spPr/>
        <p:txBody>
          <a:bodyPr>
            <a:normAutofit/>
          </a:bodyPr>
          <a:lstStyle/>
          <a:p>
            <a:r>
              <a:rPr lang="en-US" dirty="0" smtClean="0"/>
              <a:t>NC Governor is elected for a four year term.</a:t>
            </a:r>
          </a:p>
          <a:p>
            <a:pPr lvl="1"/>
            <a:r>
              <a:rPr lang="en-US" dirty="0" smtClean="0"/>
              <a:t>Terms are </a:t>
            </a:r>
            <a:r>
              <a:rPr lang="en-US" dirty="0"/>
              <a:t>limited to no more than 2 consecutive terms</a:t>
            </a:r>
          </a:p>
          <a:p>
            <a:r>
              <a:rPr lang="en-US" dirty="0" smtClean="0"/>
              <a:t>Requirements</a:t>
            </a:r>
          </a:p>
          <a:p>
            <a:pPr lvl="1"/>
            <a:r>
              <a:rPr lang="en-US" dirty="0" smtClean="0"/>
              <a:t>Must be 30 years of age</a:t>
            </a:r>
          </a:p>
          <a:p>
            <a:pPr lvl="1"/>
            <a:r>
              <a:rPr lang="en-US" dirty="0" smtClean="0"/>
              <a:t>US citizen for at least 5 years</a:t>
            </a:r>
          </a:p>
          <a:p>
            <a:pPr lvl="1"/>
            <a:r>
              <a:rPr lang="en-US" dirty="0" smtClean="0"/>
              <a:t>Resident in NC for at least two years immediately  preceding election</a:t>
            </a:r>
          </a:p>
          <a:p>
            <a:r>
              <a:rPr lang="en-US" dirty="0" smtClean="0"/>
              <a:t>NC’s current governor is </a:t>
            </a:r>
            <a:r>
              <a:rPr lang="en-US" dirty="0" smtClean="0"/>
              <a:t>Roy Cooper</a:t>
            </a:r>
            <a:endParaRPr lang="en-US" dirty="0" smtClean="0"/>
          </a:p>
          <a:p>
            <a:endParaRPr lang="en-US" dirty="0" smtClean="0"/>
          </a:p>
          <a:p>
            <a:endParaRPr lang="en-US" dirty="0"/>
          </a:p>
        </p:txBody>
      </p:sp>
    </p:spTree>
    <p:extLst>
      <p:ext uri="{BB962C8B-B14F-4D97-AF65-F5344CB8AC3E}">
        <p14:creationId xmlns:p14="http://schemas.microsoft.com/office/powerpoint/2010/main" val="2784232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Governor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51388" y="2331839"/>
            <a:ext cx="3840162" cy="2880121"/>
          </a:xfrm>
        </p:spPr>
      </p:pic>
      <p:sp>
        <p:nvSpPr>
          <p:cNvPr id="3" name="Content Placeholder 2"/>
          <p:cNvSpPr>
            <a:spLocks noGrp="1"/>
          </p:cNvSpPr>
          <p:nvPr>
            <p:ph sz="half" idx="1"/>
          </p:nvPr>
        </p:nvSpPr>
        <p:spPr/>
        <p:txBody>
          <a:bodyPr/>
          <a:lstStyle/>
          <a:p>
            <a:endParaRPr lang="en-US" dirty="0"/>
          </a:p>
        </p:txBody>
      </p:sp>
      <p:pic>
        <p:nvPicPr>
          <p:cNvPr id="3074" name="Picture 2" descr="Image result for roy coo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36" y="1600201"/>
            <a:ext cx="3268952" cy="493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739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of the State</a:t>
            </a:r>
            <a:endParaRPr lang="en-US" dirty="0"/>
          </a:p>
        </p:txBody>
      </p:sp>
      <p:sp>
        <p:nvSpPr>
          <p:cNvPr id="3" name="Content Placeholder 2"/>
          <p:cNvSpPr>
            <a:spLocks noGrp="1"/>
          </p:cNvSpPr>
          <p:nvPr>
            <p:ph idx="1"/>
          </p:nvPr>
        </p:nvSpPr>
        <p:spPr>
          <a:xfrm>
            <a:off x="549275" y="1600201"/>
            <a:ext cx="8042276" cy="5063564"/>
          </a:xfrm>
        </p:spPr>
        <p:txBody>
          <a:bodyPr>
            <a:normAutofit fontScale="92500" lnSpcReduction="10000"/>
          </a:bodyPr>
          <a:lstStyle/>
          <a:p>
            <a:r>
              <a:rPr lang="en-US" dirty="0" smtClean="0"/>
              <a:t>The Constitution establishes a federal system where power is divided between the federal and state government. </a:t>
            </a:r>
          </a:p>
          <a:p>
            <a:r>
              <a:rPr lang="en-US" dirty="0" smtClean="0"/>
              <a:t>Which amendment states that any power not delegated to the to the federal government belongs to the states?</a:t>
            </a:r>
          </a:p>
          <a:p>
            <a:pPr lvl="1"/>
            <a:r>
              <a:rPr lang="en-US" dirty="0" smtClean="0"/>
              <a:t>This is idea of </a:t>
            </a:r>
            <a:r>
              <a:rPr lang="en-US" b="1" dirty="0" smtClean="0"/>
              <a:t>reserved powers</a:t>
            </a:r>
          </a:p>
          <a:p>
            <a:r>
              <a:rPr lang="en-US" dirty="0" smtClean="0"/>
              <a:t>Reserved powers allow the state government to establish rules for the health, safety and welfare of the citizens. Of their states. </a:t>
            </a:r>
          </a:p>
          <a:p>
            <a:pPr lvl="1"/>
            <a:r>
              <a:rPr lang="en-US" dirty="0" smtClean="0"/>
              <a:t>Marriage</a:t>
            </a:r>
          </a:p>
          <a:p>
            <a:pPr lvl="1"/>
            <a:r>
              <a:rPr lang="en-US" dirty="0" smtClean="0"/>
              <a:t>Driving laws</a:t>
            </a:r>
          </a:p>
          <a:p>
            <a:pPr lvl="1"/>
            <a:r>
              <a:rPr lang="en-US" dirty="0" smtClean="0"/>
              <a:t>Education</a:t>
            </a:r>
          </a:p>
          <a:p>
            <a:pPr lvl="1"/>
            <a:r>
              <a:rPr lang="en-US" dirty="0" smtClean="0"/>
              <a:t>Voting </a:t>
            </a:r>
          </a:p>
          <a:p>
            <a:pPr lvl="1"/>
            <a:r>
              <a:rPr lang="en-US" dirty="0" smtClean="0"/>
              <a:t>Control over governments within their boundaries </a:t>
            </a:r>
            <a:endParaRPr lang="en-US" dirty="0"/>
          </a:p>
        </p:txBody>
      </p:sp>
      <p:sp>
        <p:nvSpPr>
          <p:cNvPr id="4" name="AutoShape 2" descr="https://media2.giphy.com/media/97vqYnFW3nhQI/200w.webp#9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82731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and Duties of Governor </a:t>
            </a:r>
            <a:endParaRPr lang="en-US" dirty="0"/>
          </a:p>
        </p:txBody>
      </p:sp>
      <p:sp>
        <p:nvSpPr>
          <p:cNvPr id="3" name="Content Placeholder 2"/>
          <p:cNvSpPr>
            <a:spLocks noGrp="1"/>
          </p:cNvSpPr>
          <p:nvPr>
            <p:ph idx="1"/>
          </p:nvPr>
        </p:nvSpPr>
        <p:spPr>
          <a:xfrm>
            <a:off x="549275" y="1600201"/>
            <a:ext cx="8042276" cy="5110800"/>
          </a:xfrm>
        </p:spPr>
        <p:txBody>
          <a:bodyPr>
            <a:normAutofit fontScale="85000" lnSpcReduction="10000"/>
          </a:bodyPr>
          <a:lstStyle/>
          <a:p>
            <a:r>
              <a:rPr lang="en-US" dirty="0" smtClean="0"/>
              <a:t>Budget </a:t>
            </a:r>
          </a:p>
          <a:p>
            <a:pPr lvl="1"/>
            <a:r>
              <a:rPr lang="en-US" dirty="0" smtClean="0"/>
              <a:t>Prepares and recommends a budget to the General Assembly</a:t>
            </a:r>
          </a:p>
          <a:p>
            <a:pPr lvl="1"/>
            <a:r>
              <a:rPr lang="en-US" dirty="0" smtClean="0"/>
              <a:t>Balanced budget </a:t>
            </a:r>
          </a:p>
          <a:p>
            <a:r>
              <a:rPr lang="en-US" dirty="0" smtClean="0"/>
              <a:t>Execution of the Laws </a:t>
            </a:r>
          </a:p>
          <a:p>
            <a:pPr lvl="1"/>
            <a:r>
              <a:rPr lang="en-US" dirty="0" smtClean="0"/>
              <a:t>The </a:t>
            </a:r>
            <a:r>
              <a:rPr lang="en-US" dirty="0"/>
              <a:t>Governor shall take care that the laws be faithfully executed</a:t>
            </a:r>
            <a:r>
              <a:rPr lang="en-US" dirty="0" smtClean="0"/>
              <a:t>.</a:t>
            </a:r>
          </a:p>
          <a:p>
            <a:pPr lvl="1"/>
            <a:r>
              <a:rPr lang="en-US" dirty="0" smtClean="0"/>
              <a:t>Assists in lawmaking process; received veto power in 1996</a:t>
            </a:r>
          </a:p>
          <a:p>
            <a:r>
              <a:rPr lang="en-US" dirty="0" smtClean="0"/>
              <a:t>Commander in Chief </a:t>
            </a:r>
          </a:p>
          <a:p>
            <a:pPr lvl="1"/>
            <a:r>
              <a:rPr lang="en-US" dirty="0"/>
              <a:t>The Governor </a:t>
            </a:r>
            <a:r>
              <a:rPr lang="en-US" dirty="0" smtClean="0"/>
              <a:t>is Commander </a:t>
            </a:r>
            <a:r>
              <a:rPr lang="en-US" dirty="0"/>
              <a:t>in Chief of the military forces of the State except </a:t>
            </a:r>
            <a:r>
              <a:rPr lang="en-US" dirty="0" smtClean="0"/>
              <a:t>when called </a:t>
            </a:r>
            <a:r>
              <a:rPr lang="en-US" dirty="0"/>
              <a:t>into the service of the </a:t>
            </a:r>
            <a:r>
              <a:rPr lang="en-US" dirty="0" smtClean="0"/>
              <a:t>US</a:t>
            </a:r>
          </a:p>
          <a:p>
            <a:r>
              <a:rPr lang="en-US" dirty="0" smtClean="0"/>
              <a:t>Clemency </a:t>
            </a:r>
          </a:p>
          <a:p>
            <a:pPr lvl="1"/>
            <a:r>
              <a:rPr lang="en-US" dirty="0"/>
              <a:t>M</a:t>
            </a:r>
            <a:r>
              <a:rPr lang="en-US" dirty="0" smtClean="0"/>
              <a:t>ay </a:t>
            </a:r>
            <a:r>
              <a:rPr lang="en-US" dirty="0"/>
              <a:t>grant reprieves, commutations, and pardons</a:t>
            </a:r>
            <a:endParaRPr lang="en-US" dirty="0" smtClean="0"/>
          </a:p>
          <a:p>
            <a:r>
              <a:rPr lang="en-US" dirty="0" smtClean="0"/>
              <a:t>Appointments and administrative reorganization</a:t>
            </a:r>
          </a:p>
          <a:p>
            <a:pPr lvl="1"/>
            <a:r>
              <a:rPr lang="en-US" dirty="0" smtClean="0"/>
              <a:t>Makes appointments with advice and consent of majority of Senate</a:t>
            </a:r>
          </a:p>
        </p:txBody>
      </p:sp>
    </p:spTree>
    <p:extLst>
      <p:ext uri="{BB962C8B-B14F-4D97-AF65-F5344CB8AC3E}">
        <p14:creationId xmlns:p14="http://schemas.microsoft.com/office/powerpoint/2010/main" val="807622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Lieutenant Governor </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Lieutenant Governor is elected to a 4 year terms.</a:t>
            </a:r>
          </a:p>
          <a:p>
            <a:r>
              <a:rPr lang="en-US" dirty="0" smtClean="0"/>
              <a:t>Same qualifications as governor</a:t>
            </a:r>
          </a:p>
          <a:p>
            <a:r>
              <a:rPr lang="en-US" dirty="0" smtClean="0"/>
              <a:t>Part of the Council of State</a:t>
            </a:r>
          </a:p>
          <a:p>
            <a:r>
              <a:rPr lang="en-US" dirty="0" smtClean="0"/>
              <a:t>President </a:t>
            </a:r>
            <a:r>
              <a:rPr lang="en-US" dirty="0"/>
              <a:t>of the Senate, but shall have no vote unless the Senate is equally </a:t>
            </a:r>
            <a:r>
              <a:rPr lang="en-US" dirty="0" smtClean="0"/>
              <a:t>divided</a:t>
            </a:r>
          </a:p>
          <a:p>
            <a:r>
              <a:rPr lang="en-US" dirty="0" smtClean="0"/>
              <a:t>The </a:t>
            </a:r>
            <a:r>
              <a:rPr lang="en-US" dirty="0"/>
              <a:t>Lieutenant Governor shall become Governor upon the death, resignation, or removal from office of the Governor</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51388" y="1851819"/>
            <a:ext cx="3840162" cy="3840162"/>
          </a:xfrm>
        </p:spPr>
      </p:pic>
    </p:spTree>
    <p:extLst>
      <p:ext uri="{BB962C8B-B14F-4D97-AF65-F5344CB8AC3E}">
        <p14:creationId xmlns:p14="http://schemas.microsoft.com/office/powerpoint/2010/main" val="3470733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Executive Branch</a:t>
            </a:r>
            <a:endParaRPr lang="en-US" dirty="0"/>
          </a:p>
        </p:txBody>
      </p:sp>
      <p:sp>
        <p:nvSpPr>
          <p:cNvPr id="3" name="Content Placeholder 2"/>
          <p:cNvSpPr>
            <a:spLocks noGrp="1"/>
          </p:cNvSpPr>
          <p:nvPr>
            <p:ph idx="1"/>
          </p:nvPr>
        </p:nvSpPr>
        <p:spPr>
          <a:xfrm>
            <a:off x="549275" y="1600201"/>
            <a:ext cx="8042276" cy="5110876"/>
          </a:xfrm>
        </p:spPr>
        <p:txBody>
          <a:bodyPr>
            <a:normAutofit fontScale="92500" lnSpcReduction="20000"/>
          </a:bodyPr>
          <a:lstStyle/>
          <a:p>
            <a:r>
              <a:rPr lang="en-US" dirty="0" smtClean="0"/>
              <a:t>Included within the executive branch is the Council of State.</a:t>
            </a:r>
          </a:p>
          <a:p>
            <a:pPr lvl="1"/>
            <a:r>
              <a:rPr lang="en-US" dirty="0" smtClean="0"/>
              <a:t>The </a:t>
            </a:r>
            <a:r>
              <a:rPr lang="en-US" b="1" dirty="0" smtClean="0"/>
              <a:t>Council of State </a:t>
            </a:r>
            <a:r>
              <a:rPr lang="en-US" dirty="0" smtClean="0"/>
              <a:t>is a </a:t>
            </a:r>
            <a:r>
              <a:rPr lang="en-US" dirty="0"/>
              <a:t>group of popularly elected executive </a:t>
            </a:r>
            <a:r>
              <a:rPr lang="en-US" dirty="0" smtClean="0"/>
              <a:t>offices.</a:t>
            </a:r>
          </a:p>
          <a:p>
            <a:r>
              <a:rPr lang="en-US" dirty="0" smtClean="0"/>
              <a:t>The Council of State consists of elected department heads.</a:t>
            </a:r>
          </a:p>
          <a:p>
            <a:pPr lvl="1"/>
            <a:r>
              <a:rPr lang="en-US" dirty="0" smtClean="0"/>
              <a:t>Lieutenant Governor</a:t>
            </a:r>
          </a:p>
          <a:p>
            <a:pPr lvl="1"/>
            <a:r>
              <a:rPr lang="en-US" dirty="0" smtClean="0"/>
              <a:t>Secretary of State</a:t>
            </a:r>
          </a:p>
          <a:p>
            <a:pPr lvl="1"/>
            <a:r>
              <a:rPr lang="en-US" dirty="0" smtClean="0"/>
              <a:t>Attorney General of North Carolina</a:t>
            </a:r>
          </a:p>
          <a:p>
            <a:pPr lvl="1"/>
            <a:r>
              <a:rPr lang="en-US" dirty="0" smtClean="0"/>
              <a:t>Commissioner of Agriculture</a:t>
            </a:r>
          </a:p>
          <a:p>
            <a:pPr lvl="1"/>
            <a:r>
              <a:rPr lang="en-US" dirty="0" smtClean="0"/>
              <a:t>Commissioner of Insurance</a:t>
            </a:r>
          </a:p>
          <a:p>
            <a:pPr lvl="1"/>
            <a:r>
              <a:rPr lang="en-US" dirty="0" smtClean="0"/>
              <a:t>Commissioner of Labor</a:t>
            </a:r>
          </a:p>
          <a:p>
            <a:pPr lvl="1"/>
            <a:r>
              <a:rPr lang="en-US" dirty="0" smtClean="0"/>
              <a:t>Superintendent of Public Education</a:t>
            </a:r>
          </a:p>
          <a:p>
            <a:pPr lvl="1"/>
            <a:r>
              <a:rPr lang="en-US" dirty="0" smtClean="0"/>
              <a:t>State Treasurer</a:t>
            </a:r>
          </a:p>
          <a:p>
            <a:pPr lvl="1"/>
            <a:r>
              <a:rPr lang="en-US" dirty="0" smtClean="0"/>
              <a:t>State Auditor </a:t>
            </a:r>
          </a:p>
          <a:p>
            <a:r>
              <a:rPr lang="en-US" dirty="0" smtClean="0"/>
              <a:t>Serve four year terms </a:t>
            </a:r>
            <a:endParaRPr lang="en-US" dirty="0"/>
          </a:p>
        </p:txBody>
      </p:sp>
    </p:spTree>
    <p:extLst>
      <p:ext uri="{BB962C8B-B14F-4D97-AF65-F5344CB8AC3E}">
        <p14:creationId xmlns:p14="http://schemas.microsoft.com/office/powerpoint/2010/main" val="3059604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23358"/>
            <a:ext cx="8042276" cy="6434642"/>
          </a:xfrm>
        </p:spPr>
        <p:txBody>
          <a:bodyPr>
            <a:normAutofit fontScale="92500" lnSpcReduction="20000"/>
          </a:bodyPr>
          <a:lstStyle/>
          <a:p>
            <a:r>
              <a:rPr lang="en-US" dirty="0" smtClean="0"/>
              <a:t>Lieutenant governor </a:t>
            </a:r>
          </a:p>
          <a:p>
            <a:pPr lvl="1"/>
            <a:r>
              <a:rPr lang="en-US" dirty="0" smtClean="0"/>
              <a:t>Serves as presiding officer of the state senate. </a:t>
            </a:r>
          </a:p>
          <a:p>
            <a:r>
              <a:rPr lang="en-US" dirty="0" smtClean="0"/>
              <a:t>Secretary of State </a:t>
            </a:r>
          </a:p>
          <a:p>
            <a:pPr lvl="1"/>
            <a:r>
              <a:rPr lang="en-US" dirty="0" smtClean="0"/>
              <a:t>Oversees business-related and economic operations </a:t>
            </a:r>
          </a:p>
          <a:p>
            <a:r>
              <a:rPr lang="en-US" dirty="0" smtClean="0"/>
              <a:t>Commissioner of Labor	</a:t>
            </a:r>
          </a:p>
          <a:p>
            <a:pPr lvl="1"/>
            <a:r>
              <a:rPr lang="en-US" dirty="0" smtClean="0"/>
              <a:t>Promotes the health, safety, and well being of working people</a:t>
            </a:r>
          </a:p>
          <a:p>
            <a:r>
              <a:rPr lang="en-US" dirty="0" smtClean="0"/>
              <a:t>Attorney General</a:t>
            </a:r>
          </a:p>
          <a:p>
            <a:pPr lvl="1"/>
            <a:r>
              <a:rPr lang="en-US" dirty="0" smtClean="0"/>
              <a:t>Provides legal advice and representation to state agencies </a:t>
            </a:r>
          </a:p>
          <a:p>
            <a:pPr lvl="1"/>
            <a:r>
              <a:rPr lang="en-US" dirty="0" smtClean="0"/>
              <a:t>Represents the state in court when state is involved in lawsuits</a:t>
            </a:r>
          </a:p>
          <a:p>
            <a:r>
              <a:rPr lang="en-US" dirty="0" smtClean="0"/>
              <a:t>State Treasurer</a:t>
            </a:r>
          </a:p>
          <a:p>
            <a:pPr lvl="1"/>
            <a:r>
              <a:rPr lang="en-US" dirty="0" smtClean="0"/>
              <a:t>Oversees financial operations of state </a:t>
            </a:r>
          </a:p>
          <a:p>
            <a:r>
              <a:rPr lang="en-US" dirty="0" smtClean="0"/>
              <a:t>State Auditor</a:t>
            </a:r>
          </a:p>
          <a:p>
            <a:pPr lvl="1"/>
            <a:r>
              <a:rPr lang="en-US" dirty="0" smtClean="0"/>
              <a:t>Examines state’s financial records</a:t>
            </a:r>
          </a:p>
          <a:p>
            <a:r>
              <a:rPr lang="en-US" dirty="0" smtClean="0"/>
              <a:t>Superintendent of Public Instruction </a:t>
            </a:r>
          </a:p>
          <a:p>
            <a:pPr lvl="1"/>
            <a:r>
              <a:rPr lang="en-US" dirty="0" smtClean="0"/>
              <a:t>Oversees public school systems</a:t>
            </a:r>
            <a:endParaRPr lang="en-US" dirty="0"/>
          </a:p>
        </p:txBody>
      </p:sp>
    </p:spTree>
    <p:extLst>
      <p:ext uri="{BB962C8B-B14F-4D97-AF65-F5344CB8AC3E}">
        <p14:creationId xmlns:p14="http://schemas.microsoft.com/office/powerpoint/2010/main" val="18797858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902" y="0"/>
            <a:ext cx="5448732" cy="685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781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Executive Branch</a:t>
            </a:r>
            <a:endParaRPr lang="en-US" dirty="0"/>
          </a:p>
        </p:txBody>
      </p:sp>
      <p:sp>
        <p:nvSpPr>
          <p:cNvPr id="3" name="Content Placeholder 2"/>
          <p:cNvSpPr>
            <a:spLocks noGrp="1"/>
          </p:cNvSpPr>
          <p:nvPr>
            <p:ph idx="1"/>
          </p:nvPr>
        </p:nvSpPr>
        <p:spPr>
          <a:xfrm>
            <a:off x="549275" y="1600201"/>
            <a:ext cx="8042276" cy="5054002"/>
          </a:xfrm>
        </p:spPr>
        <p:txBody>
          <a:bodyPr>
            <a:normAutofit fontScale="92500" lnSpcReduction="20000"/>
          </a:bodyPr>
          <a:lstStyle/>
          <a:p>
            <a:r>
              <a:rPr lang="en-US" dirty="0" smtClean="0"/>
              <a:t>The governor also has a cabinet consisting of the heads of various state departments.</a:t>
            </a:r>
          </a:p>
          <a:p>
            <a:pPr lvl="1"/>
            <a:r>
              <a:rPr lang="en-US" b="1" dirty="0" smtClean="0"/>
              <a:t>Cabinet</a:t>
            </a:r>
            <a:r>
              <a:rPr lang="en-US" dirty="0" smtClean="0"/>
              <a:t> – group of unelected heads of executive departments that are appointed by the governor of approved by Senate.</a:t>
            </a:r>
          </a:p>
          <a:p>
            <a:r>
              <a:rPr lang="en-US" dirty="0" smtClean="0"/>
              <a:t>These positions are appointed by the governor.</a:t>
            </a:r>
          </a:p>
          <a:p>
            <a:r>
              <a:rPr lang="en-US" dirty="0" smtClean="0"/>
              <a:t>Cabinet includes:</a:t>
            </a:r>
          </a:p>
          <a:p>
            <a:pPr lvl="1"/>
            <a:r>
              <a:rPr lang="en-US" dirty="0" smtClean="0"/>
              <a:t>Secretary of Administration</a:t>
            </a:r>
          </a:p>
          <a:p>
            <a:pPr lvl="1"/>
            <a:r>
              <a:rPr lang="en-US" dirty="0" smtClean="0"/>
              <a:t>Secretary of Cultural Resources</a:t>
            </a:r>
          </a:p>
          <a:p>
            <a:pPr lvl="1"/>
            <a:r>
              <a:rPr lang="en-US" dirty="0" smtClean="0"/>
              <a:t>Sectary of Health and Human Services</a:t>
            </a:r>
          </a:p>
          <a:p>
            <a:pPr lvl="1"/>
            <a:r>
              <a:rPr lang="en-US" dirty="0" smtClean="0"/>
              <a:t>Secretary of Public Safety </a:t>
            </a:r>
          </a:p>
          <a:p>
            <a:pPr lvl="1"/>
            <a:r>
              <a:rPr lang="en-US" dirty="0" smtClean="0"/>
              <a:t>Secretary of Commerce </a:t>
            </a:r>
          </a:p>
          <a:p>
            <a:pPr lvl="1"/>
            <a:r>
              <a:rPr lang="en-US" dirty="0" smtClean="0"/>
              <a:t>Secretary of Transportation </a:t>
            </a:r>
          </a:p>
          <a:p>
            <a:pPr lvl="1"/>
            <a:r>
              <a:rPr lang="en-US" dirty="0" smtClean="0"/>
              <a:t>Secretary of Environment and Natural Resources </a:t>
            </a:r>
          </a:p>
          <a:p>
            <a:pPr lvl="1"/>
            <a:r>
              <a:rPr lang="en-US" dirty="0" smtClean="0"/>
              <a:t>Secretary of Revenue </a:t>
            </a:r>
          </a:p>
          <a:p>
            <a:pPr lvl="1"/>
            <a:endParaRPr lang="en-US" dirty="0" smtClean="0"/>
          </a:p>
          <a:p>
            <a:pPr marL="0" indent="0">
              <a:buNone/>
            </a:pPr>
            <a:endParaRPr lang="en-US" dirty="0"/>
          </a:p>
        </p:txBody>
      </p:sp>
    </p:spTree>
    <p:extLst>
      <p:ext uri="{BB962C8B-B14F-4D97-AF65-F5344CB8AC3E}">
        <p14:creationId xmlns:p14="http://schemas.microsoft.com/office/powerpoint/2010/main" val="15134525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Bellringer</a:t>
            </a:r>
            <a:endParaRPr lang="en-US" dirty="0"/>
          </a:p>
        </p:txBody>
      </p:sp>
      <p:sp>
        <p:nvSpPr>
          <p:cNvPr id="3" name="Content Placeholder 2"/>
          <p:cNvSpPr>
            <a:spLocks noGrp="1"/>
          </p:cNvSpPr>
          <p:nvPr>
            <p:ph idx="1"/>
          </p:nvPr>
        </p:nvSpPr>
        <p:spPr/>
        <p:txBody>
          <a:bodyPr/>
          <a:lstStyle/>
          <a:p>
            <a:r>
              <a:rPr lang="en-US" dirty="0" smtClean="0"/>
              <a:t>How is separation of powers represented in NC?</a:t>
            </a:r>
            <a:endParaRPr lang="en-US" dirty="0"/>
          </a:p>
        </p:txBody>
      </p:sp>
    </p:spTree>
    <p:extLst>
      <p:ext uri="{BB962C8B-B14F-4D97-AF65-F5344CB8AC3E}">
        <p14:creationId xmlns:p14="http://schemas.microsoft.com/office/powerpoint/2010/main" val="1117467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Court System</a:t>
            </a:r>
            <a:endParaRPr lang="en-US" dirty="0"/>
          </a:p>
        </p:txBody>
      </p:sp>
      <p:sp>
        <p:nvSpPr>
          <p:cNvPr id="3" name="Content Placeholder 2"/>
          <p:cNvSpPr>
            <a:spLocks noGrp="1"/>
          </p:cNvSpPr>
          <p:nvPr>
            <p:ph idx="1"/>
          </p:nvPr>
        </p:nvSpPr>
        <p:spPr>
          <a:xfrm>
            <a:off x="549275" y="1600201"/>
            <a:ext cx="8042276" cy="5142160"/>
          </a:xfrm>
        </p:spPr>
        <p:txBody>
          <a:bodyPr>
            <a:normAutofit fontScale="92500" lnSpcReduction="10000"/>
          </a:bodyPr>
          <a:lstStyle/>
          <a:p>
            <a:r>
              <a:rPr lang="en-US" dirty="0"/>
              <a:t>As a citizen you are subject to two levels of law and two sets of judicial systems.</a:t>
            </a:r>
          </a:p>
          <a:p>
            <a:r>
              <a:rPr lang="en-US" dirty="0" smtClean="0"/>
              <a:t>State courts are structured in levels. There are three types of courts found in most states.</a:t>
            </a:r>
          </a:p>
          <a:p>
            <a:r>
              <a:rPr lang="en-US" dirty="0" smtClean="0"/>
              <a:t>Trial Courts</a:t>
            </a:r>
          </a:p>
          <a:p>
            <a:pPr lvl="1"/>
            <a:r>
              <a:rPr lang="en-US" dirty="0" smtClean="0"/>
              <a:t>Most states have a small claims court</a:t>
            </a:r>
          </a:p>
          <a:p>
            <a:r>
              <a:rPr lang="en-US" dirty="0" smtClean="0"/>
              <a:t>Appellate Courts</a:t>
            </a:r>
          </a:p>
          <a:p>
            <a:pPr lvl="1"/>
            <a:r>
              <a:rPr lang="en-US" dirty="0" smtClean="0"/>
              <a:t>Person may appeal decision to an intermediate court</a:t>
            </a:r>
          </a:p>
          <a:p>
            <a:pPr lvl="1"/>
            <a:r>
              <a:rPr lang="en-US" dirty="0" smtClean="0"/>
              <a:t>Judges examine the record of the lower court and hears arguments from lawyers </a:t>
            </a:r>
          </a:p>
          <a:p>
            <a:r>
              <a:rPr lang="en-US" dirty="0" smtClean="0"/>
              <a:t>State Supreme Court</a:t>
            </a:r>
          </a:p>
          <a:p>
            <a:pPr lvl="1"/>
            <a:r>
              <a:rPr lang="en-US" dirty="0" smtClean="0"/>
              <a:t>Highest court in states; decisions are final</a:t>
            </a:r>
          </a:p>
          <a:p>
            <a:endParaRPr lang="en-US" dirty="0" smtClean="0"/>
          </a:p>
          <a:p>
            <a:endParaRPr lang="en-US" dirty="0"/>
          </a:p>
        </p:txBody>
      </p:sp>
    </p:spTree>
    <p:extLst>
      <p:ext uri="{BB962C8B-B14F-4D97-AF65-F5344CB8AC3E}">
        <p14:creationId xmlns:p14="http://schemas.microsoft.com/office/powerpoint/2010/main" val="759678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35105"/>
          </a:xfrm>
        </p:spPr>
        <p:txBody>
          <a:bodyPr/>
          <a:lstStyle/>
          <a:p>
            <a:r>
              <a:rPr lang="en-US" dirty="0" smtClean="0"/>
              <a:t>NC Court</a:t>
            </a:r>
            <a:endParaRPr lang="en-US" dirty="0"/>
          </a:p>
        </p:txBody>
      </p:sp>
      <p:sp>
        <p:nvSpPr>
          <p:cNvPr id="3" name="Content Placeholder 2"/>
          <p:cNvSpPr>
            <a:spLocks noGrp="1"/>
          </p:cNvSpPr>
          <p:nvPr>
            <p:ph idx="1"/>
          </p:nvPr>
        </p:nvSpPr>
        <p:spPr>
          <a:xfrm>
            <a:off x="549275" y="1213302"/>
            <a:ext cx="8042276" cy="5644698"/>
          </a:xfrm>
        </p:spPr>
        <p:txBody>
          <a:bodyPr>
            <a:normAutofit fontScale="85000" lnSpcReduction="20000"/>
          </a:bodyPr>
          <a:lstStyle/>
          <a:p>
            <a:r>
              <a:rPr lang="en-US" dirty="0" smtClean="0"/>
              <a:t>District Court </a:t>
            </a:r>
          </a:p>
          <a:p>
            <a:pPr lvl="1"/>
            <a:r>
              <a:rPr lang="en-US" dirty="0" smtClean="0"/>
              <a:t>Civil; criminal; juvenile; magistrate</a:t>
            </a:r>
          </a:p>
          <a:p>
            <a:pPr lvl="1"/>
            <a:r>
              <a:rPr lang="en-US" dirty="0" smtClean="0"/>
              <a:t>Bench trial </a:t>
            </a:r>
          </a:p>
          <a:p>
            <a:pPr lvl="1"/>
            <a:r>
              <a:rPr lang="en-US" dirty="0" smtClean="0"/>
              <a:t>Judges serve four year terms</a:t>
            </a:r>
          </a:p>
          <a:p>
            <a:r>
              <a:rPr lang="en-US" dirty="0" smtClean="0"/>
              <a:t>Superior Court </a:t>
            </a:r>
          </a:p>
          <a:p>
            <a:pPr lvl="1"/>
            <a:r>
              <a:rPr lang="en-US" dirty="0" smtClean="0"/>
              <a:t>Jury trials</a:t>
            </a:r>
          </a:p>
          <a:p>
            <a:pPr lvl="1"/>
            <a:r>
              <a:rPr lang="en-US" dirty="0" smtClean="0"/>
              <a:t>Judges rotate every six months among districts within division </a:t>
            </a:r>
          </a:p>
          <a:p>
            <a:pPr lvl="1"/>
            <a:r>
              <a:rPr lang="en-US" dirty="0" smtClean="0"/>
              <a:t>Judges serve eight year terms</a:t>
            </a:r>
          </a:p>
          <a:p>
            <a:r>
              <a:rPr lang="en-US" dirty="0" smtClean="0"/>
              <a:t>North Carolina Court of Appeals</a:t>
            </a:r>
          </a:p>
          <a:p>
            <a:pPr lvl="1"/>
            <a:r>
              <a:rPr lang="en-US" dirty="0" smtClean="0"/>
              <a:t>Decides questions of law</a:t>
            </a:r>
          </a:p>
          <a:p>
            <a:pPr lvl="1"/>
            <a:r>
              <a:rPr lang="en-US" dirty="0" smtClean="0"/>
              <a:t>Three judge panel</a:t>
            </a:r>
          </a:p>
          <a:p>
            <a:pPr lvl="1"/>
            <a:r>
              <a:rPr lang="en-US" dirty="0" smtClean="0"/>
              <a:t>Judges serve eight year terms</a:t>
            </a:r>
          </a:p>
          <a:p>
            <a:r>
              <a:rPr lang="en-US" dirty="0" smtClean="0"/>
              <a:t>North Carolina Supreme Court</a:t>
            </a:r>
          </a:p>
          <a:p>
            <a:pPr lvl="1"/>
            <a:r>
              <a:rPr lang="en-US" dirty="0" smtClean="0"/>
              <a:t>Chief Justice and six associate justices</a:t>
            </a:r>
          </a:p>
          <a:p>
            <a:pPr lvl="1"/>
            <a:r>
              <a:rPr lang="en-US" dirty="0" smtClean="0"/>
              <a:t>Judges serve eight year terms </a:t>
            </a:r>
            <a:endParaRPr lang="en-US" dirty="0"/>
          </a:p>
        </p:txBody>
      </p:sp>
      <p:sp>
        <p:nvSpPr>
          <p:cNvPr id="4" name="AutoShape 2" descr="https://media1.giphy.com/media/UmFxPePk35oOY/200.webp#1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media1.giphy.com/media/UmFxPePk35oOY/200.webp#17"/>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63641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Bayard v. Singleton 1787</a:t>
            </a:r>
            <a:endParaRPr lang="en-US" dirty="0"/>
          </a:p>
        </p:txBody>
      </p:sp>
      <p:sp>
        <p:nvSpPr>
          <p:cNvPr id="3" name="Content Placeholder 2"/>
          <p:cNvSpPr>
            <a:spLocks noGrp="1"/>
          </p:cNvSpPr>
          <p:nvPr>
            <p:ph idx="1"/>
          </p:nvPr>
        </p:nvSpPr>
        <p:spPr/>
        <p:txBody>
          <a:bodyPr>
            <a:normAutofit lnSpcReduction="10000"/>
          </a:bodyPr>
          <a:lstStyle/>
          <a:p>
            <a:r>
              <a:rPr lang="en-US" dirty="0" smtClean="0"/>
              <a:t>First legal decision dealing with the idea of judicial review.</a:t>
            </a:r>
          </a:p>
          <a:p>
            <a:r>
              <a:rPr lang="en-US" dirty="0" smtClean="0"/>
              <a:t>A loyalist’s daughter, Bayard, sued the purchaser of property that was seized from her father to recover the property.</a:t>
            </a:r>
          </a:p>
          <a:p>
            <a:r>
              <a:rPr lang="en-US" dirty="0" smtClean="0"/>
              <a:t>A NC law stated that those who purchased the land under the Confiscation Acts of 1777 could not be sued for recoupment of the land.</a:t>
            </a:r>
          </a:p>
          <a:p>
            <a:r>
              <a:rPr lang="en-US" dirty="0" smtClean="0"/>
              <a:t>The state court held that the NC law was unconstitutional. </a:t>
            </a:r>
            <a:endParaRPr lang="en-US" dirty="0"/>
          </a:p>
        </p:txBody>
      </p:sp>
    </p:spTree>
    <p:extLst>
      <p:ext uri="{BB962C8B-B14F-4D97-AF65-F5344CB8AC3E}">
        <p14:creationId xmlns:p14="http://schemas.microsoft.com/office/powerpoint/2010/main" val="893329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Powers of the State</a:t>
            </a:r>
            <a:endParaRPr lang="en-US" dirty="0"/>
          </a:p>
        </p:txBody>
      </p:sp>
      <p:sp>
        <p:nvSpPr>
          <p:cNvPr id="3" name="Content Placeholder 2"/>
          <p:cNvSpPr>
            <a:spLocks noGrp="1"/>
          </p:cNvSpPr>
          <p:nvPr>
            <p:ph idx="1"/>
          </p:nvPr>
        </p:nvSpPr>
        <p:spPr>
          <a:xfrm>
            <a:off x="549275" y="1600200"/>
            <a:ext cx="8042276" cy="5033681"/>
          </a:xfrm>
        </p:spPr>
        <p:txBody>
          <a:bodyPr/>
          <a:lstStyle/>
          <a:p>
            <a:r>
              <a:rPr lang="en-US" dirty="0" smtClean="0"/>
              <a:t>Some powers are shared by both the state and federal government. </a:t>
            </a:r>
            <a:endParaRPr lang="en-US" dirty="0"/>
          </a:p>
          <a:p>
            <a:pPr lvl="1"/>
            <a:r>
              <a:rPr lang="en-US" dirty="0" smtClean="0"/>
              <a:t>These are called </a:t>
            </a:r>
            <a:r>
              <a:rPr lang="en-US" b="1" dirty="0" smtClean="0"/>
              <a:t>concurrent</a:t>
            </a:r>
            <a:r>
              <a:rPr lang="en-US" dirty="0" smtClean="0"/>
              <a:t> powers.</a:t>
            </a:r>
          </a:p>
          <a:p>
            <a:r>
              <a:rPr lang="en-US" dirty="0" smtClean="0"/>
              <a:t>Both the state and federal government can tax their citizens.</a:t>
            </a:r>
          </a:p>
          <a:p>
            <a:pPr lvl="1"/>
            <a:r>
              <a:rPr lang="en-US" dirty="0" smtClean="0"/>
              <a:t>Federal: federal income tax</a:t>
            </a:r>
          </a:p>
          <a:p>
            <a:pPr lvl="1"/>
            <a:r>
              <a:rPr lang="en-US" dirty="0" smtClean="0"/>
              <a:t>State: sales tax; income tax, property tax</a:t>
            </a:r>
          </a:p>
          <a:p>
            <a:r>
              <a:rPr lang="en-US" dirty="0" smtClean="0"/>
              <a:t>Both the state and federal government can make and enforce laws.</a:t>
            </a:r>
          </a:p>
          <a:p>
            <a:r>
              <a:rPr lang="en-US" dirty="0" smtClean="0"/>
              <a:t>Both the state and federal government can establish court systems.</a:t>
            </a:r>
            <a:endParaRPr lang="en-US" dirty="0"/>
          </a:p>
        </p:txBody>
      </p:sp>
      <p:pic>
        <p:nvPicPr>
          <p:cNvPr id="4098" name="Picture 2" descr="Image result for reserved p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171" y="3422073"/>
            <a:ext cx="2051829" cy="1452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6611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52109" y="1454727"/>
            <a:ext cx="3865418" cy="3616037"/>
          </a:xfrm>
        </p:spPr>
      </p:pic>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84909" y="1454727"/>
            <a:ext cx="3699164" cy="3616037"/>
          </a:xfrm>
        </p:spPr>
      </p:pic>
    </p:spTree>
    <p:extLst>
      <p:ext uri="{BB962C8B-B14F-4D97-AF65-F5344CB8AC3E}">
        <p14:creationId xmlns:p14="http://schemas.microsoft.com/office/powerpoint/2010/main" val="22432573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v. Mann 1829</a:t>
            </a:r>
            <a:endParaRPr lang="en-US" dirty="0"/>
          </a:p>
        </p:txBody>
      </p:sp>
      <p:sp>
        <p:nvSpPr>
          <p:cNvPr id="3" name="Content Placeholder 2"/>
          <p:cNvSpPr>
            <a:spLocks noGrp="1"/>
          </p:cNvSpPr>
          <p:nvPr>
            <p:ph idx="1"/>
          </p:nvPr>
        </p:nvSpPr>
        <p:spPr/>
        <p:txBody>
          <a:bodyPr/>
          <a:lstStyle/>
          <a:p>
            <a:r>
              <a:rPr lang="en-US" dirty="0" smtClean="0"/>
              <a:t>Established that masters were not subject to a criminal indictment for battery committed on slaves.</a:t>
            </a:r>
          </a:p>
          <a:p>
            <a:r>
              <a:rPr lang="en-US" dirty="0" smtClean="0"/>
              <a:t>Defendant Mann shot a slave that he had hired. He was charged and convicted of battery. </a:t>
            </a:r>
          </a:p>
          <a:p>
            <a:r>
              <a:rPr lang="en-US" dirty="0" smtClean="0"/>
              <a:t>State Supreme Court held that slaves were absolute property of the slave-owners and their owners could not be punished for nonfatal battery. </a:t>
            </a:r>
          </a:p>
          <a:p>
            <a:endParaRPr lang="en-US" dirty="0"/>
          </a:p>
        </p:txBody>
      </p:sp>
    </p:spTree>
    <p:extLst>
      <p:ext uri="{BB962C8B-B14F-4D97-AF65-F5344CB8AC3E}">
        <p14:creationId xmlns:p14="http://schemas.microsoft.com/office/powerpoint/2010/main" val="119345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Leandro v. NC 1994</a:t>
            </a:r>
            <a:endParaRPr lang="en-US" dirty="0"/>
          </a:p>
        </p:txBody>
      </p:sp>
      <p:sp>
        <p:nvSpPr>
          <p:cNvPr id="3" name="Content Placeholder 2"/>
          <p:cNvSpPr>
            <a:spLocks noGrp="1"/>
          </p:cNvSpPr>
          <p:nvPr>
            <p:ph idx="1"/>
          </p:nvPr>
        </p:nvSpPr>
        <p:spPr/>
        <p:txBody>
          <a:bodyPr/>
          <a:lstStyle/>
          <a:p>
            <a:r>
              <a:rPr lang="en-US" dirty="0" smtClean="0"/>
              <a:t>Lawsuit brought by parents, children, and school districts in five low-wealth counties. Plaintiffs argued due to lower tax revenues in these counties, the schools did not have enough money to provide education.</a:t>
            </a:r>
          </a:p>
          <a:p>
            <a:r>
              <a:rPr lang="en-US" dirty="0" smtClean="0"/>
              <a:t>Leandro stands for the proposition that all children in North Carolina have a fundamental right to the opportunity to receive a sound, basic education.</a:t>
            </a:r>
          </a:p>
        </p:txBody>
      </p:sp>
    </p:spTree>
    <p:extLst>
      <p:ext uri="{BB962C8B-B14F-4D97-AF65-F5344CB8AC3E}">
        <p14:creationId xmlns:p14="http://schemas.microsoft.com/office/powerpoint/2010/main" val="18465316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Swann v. Charlotte-Mecklenburg BOE</a:t>
            </a:r>
            <a:endParaRPr lang="en-US" dirty="0"/>
          </a:p>
        </p:txBody>
      </p:sp>
      <p:sp>
        <p:nvSpPr>
          <p:cNvPr id="3" name="Content Placeholder 2"/>
          <p:cNvSpPr>
            <a:spLocks noGrp="1"/>
          </p:cNvSpPr>
          <p:nvPr>
            <p:ph idx="1"/>
          </p:nvPr>
        </p:nvSpPr>
        <p:spPr>
          <a:xfrm>
            <a:off x="549275" y="1600200"/>
            <a:ext cx="8042276" cy="4803539"/>
          </a:xfrm>
        </p:spPr>
        <p:txBody>
          <a:bodyPr>
            <a:normAutofit lnSpcReduction="10000"/>
          </a:bodyPr>
          <a:lstStyle/>
          <a:p>
            <a:r>
              <a:rPr lang="en-US" dirty="0" smtClean="0"/>
              <a:t>Case established court-ordered busing of students as a means of desegregating public schools. </a:t>
            </a:r>
          </a:p>
          <a:p>
            <a:r>
              <a:rPr lang="en-US" dirty="0" smtClean="0"/>
              <a:t>The Charlotte</a:t>
            </a:r>
            <a:r>
              <a:rPr lang="en-US" dirty="0"/>
              <a:t>-</a:t>
            </a:r>
            <a:r>
              <a:rPr lang="en-US" dirty="0" smtClean="0"/>
              <a:t>Mecklenburg</a:t>
            </a:r>
            <a:r>
              <a:rPr lang="en-US" dirty="0"/>
              <a:t> </a:t>
            </a:r>
            <a:r>
              <a:rPr lang="en-US" dirty="0" smtClean="0"/>
              <a:t>school system had approximately </a:t>
            </a:r>
            <a:r>
              <a:rPr lang="en-US" dirty="0"/>
              <a:t>14,000 black students </a:t>
            </a:r>
            <a:r>
              <a:rPr lang="en-US" dirty="0" smtClean="0"/>
              <a:t>who attended </a:t>
            </a:r>
            <a:r>
              <a:rPr lang="en-US" dirty="0"/>
              <a:t>schools that were either totally black or more than 99 percent </a:t>
            </a:r>
            <a:r>
              <a:rPr lang="en-US" dirty="0" smtClean="0"/>
              <a:t>black.</a:t>
            </a:r>
          </a:p>
          <a:p>
            <a:r>
              <a:rPr lang="en-US" dirty="0" smtClean="0"/>
              <a:t>Federal Supreme Court the </a:t>
            </a:r>
            <a:r>
              <a:rPr lang="en-US" dirty="0"/>
              <a:t>existence of </a:t>
            </a:r>
            <a:r>
              <a:rPr lang="en-US" dirty="0" smtClean="0"/>
              <a:t>an all</a:t>
            </a:r>
            <a:r>
              <a:rPr lang="en-US" dirty="0"/>
              <a:t>-black or all-white schools must not be shown to be the result of segregation policies. The court also held that since school buses were a traditional form of public education transportation, they could be used in busing efforts to correct racial imbalances</a:t>
            </a:r>
          </a:p>
        </p:txBody>
      </p:sp>
    </p:spTree>
    <p:extLst>
      <p:ext uri="{BB962C8B-B14F-4D97-AF65-F5344CB8AC3E}">
        <p14:creationId xmlns:p14="http://schemas.microsoft.com/office/powerpoint/2010/main" val="28293829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Local Government </a:t>
            </a:r>
            <a:endParaRPr lang="en-US" dirty="0"/>
          </a:p>
        </p:txBody>
      </p:sp>
    </p:spTree>
    <p:extLst>
      <p:ext uri="{BB962C8B-B14F-4D97-AF65-F5344CB8AC3E}">
        <p14:creationId xmlns:p14="http://schemas.microsoft.com/office/powerpoint/2010/main" val="1361936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What is the purpose of local government?</a:t>
            </a:r>
            <a:endParaRPr lang="en-US" dirty="0"/>
          </a:p>
        </p:txBody>
      </p:sp>
    </p:spTree>
    <p:extLst>
      <p:ext uri="{BB962C8B-B14F-4D97-AF65-F5344CB8AC3E}">
        <p14:creationId xmlns:p14="http://schemas.microsoft.com/office/powerpoint/2010/main" val="147512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Authority </a:t>
            </a:r>
            <a:endParaRPr lang="en-US" dirty="0"/>
          </a:p>
        </p:txBody>
      </p:sp>
      <p:sp>
        <p:nvSpPr>
          <p:cNvPr id="3" name="Content Placeholder 2"/>
          <p:cNvSpPr>
            <a:spLocks noGrp="1"/>
          </p:cNvSpPr>
          <p:nvPr>
            <p:ph idx="1"/>
          </p:nvPr>
        </p:nvSpPr>
        <p:spPr>
          <a:xfrm>
            <a:off x="549275" y="1600200"/>
            <a:ext cx="8042276" cy="4842163"/>
          </a:xfrm>
        </p:spPr>
        <p:txBody>
          <a:bodyPr>
            <a:normAutofit fontScale="92500" lnSpcReduction="10000"/>
          </a:bodyPr>
          <a:lstStyle/>
          <a:p>
            <a:r>
              <a:rPr lang="en-US" altLang="en-US" dirty="0"/>
              <a:t>All state constitutions lay out rules for establishing local governments.</a:t>
            </a:r>
          </a:p>
          <a:p>
            <a:r>
              <a:rPr lang="en-US" altLang="en-US" dirty="0"/>
              <a:t>Local </a:t>
            </a:r>
            <a:r>
              <a:rPr lang="en-US" altLang="en-US" b="1" dirty="0"/>
              <a:t>ordinances</a:t>
            </a:r>
            <a:r>
              <a:rPr lang="en-US" altLang="en-US" dirty="0"/>
              <a:t> (laws) must follow the state &amp; federal constitution</a:t>
            </a:r>
            <a:r>
              <a:rPr lang="en-US" altLang="en-US" dirty="0" smtClean="0"/>
              <a:t>.</a:t>
            </a:r>
          </a:p>
          <a:p>
            <a:r>
              <a:rPr lang="en-US" dirty="0" smtClean="0"/>
              <a:t>“The </a:t>
            </a:r>
            <a:r>
              <a:rPr lang="en-US" dirty="0"/>
              <a:t>General Assembly shall provide for the organization and government and the fixing of boundaries of counties, cities and towns, and other governmental subdivisions, and, except as otherwise prohibited by this Constitution, may give such powers and duties to counties, cities and towns, and other governmental subdivisions as it may deem </a:t>
            </a:r>
            <a:r>
              <a:rPr lang="en-US" dirty="0" smtClean="0"/>
              <a:t>advisable”</a:t>
            </a:r>
          </a:p>
          <a:p>
            <a:r>
              <a:rPr lang="en-US" dirty="0" smtClean="0"/>
              <a:t>Two main types of local government in NC:</a:t>
            </a:r>
          </a:p>
          <a:p>
            <a:pPr lvl="1"/>
            <a:r>
              <a:rPr lang="en-US" dirty="0" smtClean="0"/>
              <a:t>Municipality and Counties </a:t>
            </a:r>
            <a:endParaRPr lang="en-US" dirty="0"/>
          </a:p>
        </p:txBody>
      </p:sp>
    </p:spTree>
    <p:extLst>
      <p:ext uri="{BB962C8B-B14F-4D97-AF65-F5344CB8AC3E}">
        <p14:creationId xmlns:p14="http://schemas.microsoft.com/office/powerpoint/2010/main" val="21146497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4" name="Rectangle 4"/>
          <p:cNvSpPr>
            <a:spLocks noGrp="1" noRot="1" noChangeArrowheads="1"/>
          </p:cNvSpPr>
          <p:nvPr>
            <p:ph type="title"/>
          </p:nvPr>
        </p:nvSpPr>
        <p:spPr/>
        <p:txBody>
          <a:bodyPr/>
          <a:lstStyle/>
          <a:p>
            <a:pPr eaLnBrk="1" hangingPunct="1"/>
            <a:r>
              <a:rPr lang="en-US" altLang="en-US" sz="3600" dirty="0" smtClean="0"/>
              <a:t>Functions of Local Governments</a:t>
            </a:r>
          </a:p>
        </p:txBody>
      </p:sp>
      <p:sp>
        <p:nvSpPr>
          <p:cNvPr id="10245" name="Rectangle 5"/>
          <p:cNvSpPr>
            <a:spLocks noGrp="1" noRot="1" noChangeArrowheads="1"/>
          </p:cNvSpPr>
          <p:nvPr>
            <p:ph type="body" sz="half" idx="1"/>
          </p:nvPr>
        </p:nvSpPr>
        <p:spPr>
          <a:xfrm>
            <a:off x="301625" y="1600200"/>
            <a:ext cx="4422775" cy="4498975"/>
          </a:xfrm>
        </p:spPr>
        <p:txBody>
          <a:bodyPr>
            <a:normAutofit lnSpcReduction="10000"/>
          </a:bodyPr>
          <a:lstStyle/>
          <a:p>
            <a:pPr eaLnBrk="1" hangingPunct="1">
              <a:buFont typeface="Arial" charset="0"/>
              <a:buChar char="►"/>
              <a:defRPr/>
            </a:pPr>
            <a:r>
              <a:rPr lang="en-US" sz="4400" dirty="0" smtClean="0">
                <a:ea typeface="+mn-ea"/>
              </a:rPr>
              <a:t>Education</a:t>
            </a:r>
          </a:p>
          <a:p>
            <a:pPr eaLnBrk="1" hangingPunct="1">
              <a:buFont typeface="Arial" charset="0"/>
              <a:buChar char="►"/>
              <a:defRPr/>
            </a:pPr>
            <a:r>
              <a:rPr lang="en-US" sz="4400" dirty="0" smtClean="0">
                <a:ea typeface="+mn-ea"/>
              </a:rPr>
              <a:t>Transportation</a:t>
            </a:r>
          </a:p>
          <a:p>
            <a:pPr eaLnBrk="1" hangingPunct="1">
              <a:buFont typeface="Arial" charset="0"/>
              <a:buChar char="►"/>
              <a:defRPr/>
            </a:pPr>
            <a:r>
              <a:rPr lang="en-US" sz="4400" dirty="0" smtClean="0">
                <a:ea typeface="+mn-ea"/>
              </a:rPr>
              <a:t>Social Services</a:t>
            </a:r>
          </a:p>
          <a:p>
            <a:pPr eaLnBrk="1" hangingPunct="1">
              <a:buFont typeface="Arial" charset="0"/>
              <a:buChar char="►"/>
              <a:defRPr/>
            </a:pPr>
            <a:r>
              <a:rPr lang="en-US" sz="4400" dirty="0" smtClean="0">
                <a:ea typeface="+mn-ea"/>
              </a:rPr>
              <a:t>Sewage &amp; Sanitation</a:t>
            </a:r>
          </a:p>
          <a:p>
            <a:pPr eaLnBrk="1" hangingPunct="1">
              <a:buFont typeface="Arial" charset="0"/>
              <a:buChar char="►"/>
              <a:defRPr/>
            </a:pPr>
            <a:endParaRPr lang="en-US" sz="3200" dirty="0" smtClean="0">
              <a:ea typeface="+mn-ea"/>
            </a:endParaRPr>
          </a:p>
        </p:txBody>
      </p:sp>
      <p:sp>
        <p:nvSpPr>
          <p:cNvPr id="10246" name="Rectangle 6"/>
          <p:cNvSpPr>
            <a:spLocks noGrp="1" noRot="1" noChangeArrowheads="1"/>
          </p:cNvSpPr>
          <p:nvPr>
            <p:ph type="body" sz="half" idx="2"/>
          </p:nvPr>
        </p:nvSpPr>
        <p:spPr/>
        <p:txBody>
          <a:bodyPr/>
          <a:lstStyle/>
          <a:p>
            <a:pPr eaLnBrk="1" hangingPunct="1"/>
            <a:r>
              <a:rPr lang="en-US" altLang="en-US" sz="4400" dirty="0" smtClean="0"/>
              <a:t>Zoning</a:t>
            </a:r>
          </a:p>
          <a:p>
            <a:pPr eaLnBrk="1" hangingPunct="1"/>
            <a:r>
              <a:rPr lang="en-US" altLang="en-US" sz="4400" dirty="0" smtClean="0"/>
              <a:t>Police &amp; Fire</a:t>
            </a:r>
          </a:p>
          <a:p>
            <a:pPr eaLnBrk="1" hangingPunct="1"/>
            <a:r>
              <a:rPr lang="en-US" altLang="en-US" sz="4400" dirty="0" smtClean="0"/>
              <a:t>Recreation</a:t>
            </a:r>
          </a:p>
          <a:p>
            <a:pPr eaLnBrk="1" hangingPunct="1"/>
            <a:r>
              <a:rPr lang="en-US" altLang="en-US" sz="4400" dirty="0" smtClean="0"/>
              <a:t>Water</a:t>
            </a:r>
          </a:p>
        </p:txBody>
      </p:sp>
    </p:spTree>
    <p:extLst>
      <p:ext uri="{BB962C8B-B14F-4D97-AF65-F5344CB8AC3E}">
        <p14:creationId xmlns:p14="http://schemas.microsoft.com/office/powerpoint/2010/main" val="2776667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1000"/>
                                        <p:tgtEl>
                                          <p:spTgt spid="10245">
                                            <p:txEl>
                                              <p:pRg st="0" end="0"/>
                                            </p:txEl>
                                          </p:spTgt>
                                        </p:tgtEl>
                                      </p:cBhvr>
                                    </p:animEffect>
                                    <p:anim calcmode="lin" valueType="num">
                                      <p:cBhvr>
                                        <p:cTn id="8" dur="10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5">
                                            <p:txEl>
                                              <p:pRg st="1" end="1"/>
                                            </p:txEl>
                                          </p:spTgt>
                                        </p:tgtEl>
                                        <p:attrNameLst>
                                          <p:attrName>style.visibility</p:attrName>
                                        </p:attrNameLst>
                                      </p:cBhvr>
                                      <p:to>
                                        <p:strVal val="visible"/>
                                      </p:to>
                                    </p:set>
                                    <p:animEffect transition="in" filter="fade">
                                      <p:cBhvr>
                                        <p:cTn id="14" dur="1000"/>
                                        <p:tgtEl>
                                          <p:spTgt spid="10245">
                                            <p:txEl>
                                              <p:pRg st="1" end="1"/>
                                            </p:txEl>
                                          </p:spTgt>
                                        </p:tgtEl>
                                      </p:cBhvr>
                                    </p:animEffect>
                                    <p:anim calcmode="lin" valueType="num">
                                      <p:cBhvr>
                                        <p:cTn id="15" dur="1000" fill="hold"/>
                                        <p:tgtEl>
                                          <p:spTgt spid="1024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5">
                                            <p:txEl>
                                              <p:pRg st="2" end="2"/>
                                            </p:txEl>
                                          </p:spTgt>
                                        </p:tgtEl>
                                        <p:attrNameLst>
                                          <p:attrName>style.visibility</p:attrName>
                                        </p:attrNameLst>
                                      </p:cBhvr>
                                      <p:to>
                                        <p:strVal val="visible"/>
                                      </p:to>
                                    </p:set>
                                    <p:animEffect transition="in" filter="fade">
                                      <p:cBhvr>
                                        <p:cTn id="21" dur="1000"/>
                                        <p:tgtEl>
                                          <p:spTgt spid="10245">
                                            <p:txEl>
                                              <p:pRg st="2" end="2"/>
                                            </p:txEl>
                                          </p:spTgt>
                                        </p:tgtEl>
                                      </p:cBhvr>
                                    </p:animEffect>
                                    <p:anim calcmode="lin" valueType="num">
                                      <p:cBhvr>
                                        <p:cTn id="22" dur="1000" fill="hold"/>
                                        <p:tgtEl>
                                          <p:spTgt spid="1024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5">
                                            <p:txEl>
                                              <p:pRg st="3" end="3"/>
                                            </p:txEl>
                                          </p:spTgt>
                                        </p:tgtEl>
                                        <p:attrNameLst>
                                          <p:attrName>style.visibility</p:attrName>
                                        </p:attrNameLst>
                                      </p:cBhvr>
                                      <p:to>
                                        <p:strVal val="visible"/>
                                      </p:to>
                                    </p:set>
                                    <p:animEffect transition="in" filter="fade">
                                      <p:cBhvr>
                                        <p:cTn id="28" dur="1000"/>
                                        <p:tgtEl>
                                          <p:spTgt spid="10245">
                                            <p:txEl>
                                              <p:pRg st="3" end="3"/>
                                            </p:txEl>
                                          </p:spTgt>
                                        </p:tgtEl>
                                      </p:cBhvr>
                                    </p:animEffect>
                                    <p:anim calcmode="lin" valueType="num">
                                      <p:cBhvr>
                                        <p:cTn id="29" dur="1000" fill="hold"/>
                                        <p:tgtEl>
                                          <p:spTgt spid="1024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246">
                                            <p:txEl>
                                              <p:pRg st="0" end="0"/>
                                            </p:txEl>
                                          </p:spTgt>
                                        </p:tgtEl>
                                        <p:attrNameLst>
                                          <p:attrName>style.visibility</p:attrName>
                                        </p:attrNameLst>
                                      </p:cBhvr>
                                      <p:to>
                                        <p:strVal val="visible"/>
                                      </p:to>
                                    </p:set>
                                    <p:animEffect transition="in" filter="fade">
                                      <p:cBhvr>
                                        <p:cTn id="35" dur="1000"/>
                                        <p:tgtEl>
                                          <p:spTgt spid="10246">
                                            <p:txEl>
                                              <p:pRg st="0" end="0"/>
                                            </p:txEl>
                                          </p:spTgt>
                                        </p:tgtEl>
                                      </p:cBhvr>
                                    </p:animEffect>
                                    <p:anim calcmode="lin" valueType="num">
                                      <p:cBhvr>
                                        <p:cTn id="36" dur="1000" fill="hold"/>
                                        <p:tgtEl>
                                          <p:spTgt spid="1024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024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246">
                                            <p:txEl>
                                              <p:pRg st="1" end="1"/>
                                            </p:txEl>
                                          </p:spTgt>
                                        </p:tgtEl>
                                        <p:attrNameLst>
                                          <p:attrName>style.visibility</p:attrName>
                                        </p:attrNameLst>
                                      </p:cBhvr>
                                      <p:to>
                                        <p:strVal val="visible"/>
                                      </p:to>
                                    </p:set>
                                    <p:animEffect transition="in" filter="fade">
                                      <p:cBhvr>
                                        <p:cTn id="42" dur="1000"/>
                                        <p:tgtEl>
                                          <p:spTgt spid="10246">
                                            <p:txEl>
                                              <p:pRg st="1" end="1"/>
                                            </p:txEl>
                                          </p:spTgt>
                                        </p:tgtEl>
                                      </p:cBhvr>
                                    </p:animEffect>
                                    <p:anim calcmode="lin" valueType="num">
                                      <p:cBhvr>
                                        <p:cTn id="43" dur="1000" fill="hold"/>
                                        <p:tgtEl>
                                          <p:spTgt spid="10246">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102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246">
                                            <p:txEl>
                                              <p:pRg st="2" end="2"/>
                                            </p:txEl>
                                          </p:spTgt>
                                        </p:tgtEl>
                                        <p:attrNameLst>
                                          <p:attrName>style.visibility</p:attrName>
                                        </p:attrNameLst>
                                      </p:cBhvr>
                                      <p:to>
                                        <p:strVal val="visible"/>
                                      </p:to>
                                    </p:set>
                                    <p:animEffect transition="in" filter="fade">
                                      <p:cBhvr>
                                        <p:cTn id="49" dur="1000"/>
                                        <p:tgtEl>
                                          <p:spTgt spid="10246">
                                            <p:txEl>
                                              <p:pRg st="2" end="2"/>
                                            </p:txEl>
                                          </p:spTgt>
                                        </p:tgtEl>
                                      </p:cBhvr>
                                    </p:animEffect>
                                    <p:anim calcmode="lin" valueType="num">
                                      <p:cBhvr>
                                        <p:cTn id="50" dur="1000" fill="hold"/>
                                        <p:tgtEl>
                                          <p:spTgt spid="10246">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102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246">
                                            <p:txEl>
                                              <p:pRg st="3" end="3"/>
                                            </p:txEl>
                                          </p:spTgt>
                                        </p:tgtEl>
                                        <p:attrNameLst>
                                          <p:attrName>style.visibility</p:attrName>
                                        </p:attrNameLst>
                                      </p:cBhvr>
                                      <p:to>
                                        <p:strVal val="visible"/>
                                      </p:to>
                                    </p:set>
                                    <p:animEffect transition="in" filter="fade">
                                      <p:cBhvr>
                                        <p:cTn id="56" dur="1000"/>
                                        <p:tgtEl>
                                          <p:spTgt spid="10246">
                                            <p:txEl>
                                              <p:pRg st="3" end="3"/>
                                            </p:txEl>
                                          </p:spTgt>
                                        </p:tgtEl>
                                      </p:cBhvr>
                                    </p:animEffect>
                                    <p:anim calcmode="lin" valueType="num">
                                      <p:cBhvr>
                                        <p:cTn id="57" dur="1000" fill="hold"/>
                                        <p:tgtEl>
                                          <p:spTgt spid="10246">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1024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P spid="10246" grpId="0" build="p"/>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en-US" altLang="en-US" sz="4800" smtClean="0"/>
              <a:t>Types of Local Governments</a:t>
            </a:r>
          </a:p>
        </p:txBody>
      </p:sp>
      <p:sp>
        <p:nvSpPr>
          <p:cNvPr id="7171" name="Rectangle 3"/>
          <p:cNvSpPr>
            <a:spLocks noGrp="1" noRot="1" noChangeArrowheads="1"/>
          </p:cNvSpPr>
          <p:nvPr>
            <p:ph type="body" idx="1"/>
          </p:nvPr>
        </p:nvSpPr>
        <p:spPr>
          <a:xfrm>
            <a:off x="301625" y="1600200"/>
            <a:ext cx="8540750" cy="4876800"/>
          </a:xfrm>
        </p:spPr>
        <p:txBody>
          <a:bodyPr>
            <a:normAutofit fontScale="92500"/>
          </a:bodyPr>
          <a:lstStyle/>
          <a:p>
            <a:pPr eaLnBrk="1" hangingPunct="1"/>
            <a:r>
              <a:rPr lang="en-US" altLang="en-US" sz="3600" dirty="0" smtClean="0"/>
              <a:t>Counties:  largest subdivision of a state.</a:t>
            </a:r>
          </a:p>
          <a:p>
            <a:pPr lvl="1"/>
            <a:r>
              <a:rPr lang="en-US" altLang="en-US" sz="3400" dirty="0" smtClean="0"/>
              <a:t>Craven County</a:t>
            </a:r>
          </a:p>
          <a:p>
            <a:pPr lvl="1"/>
            <a:r>
              <a:rPr lang="en-US" altLang="en-US" sz="3400" dirty="0" smtClean="0"/>
              <a:t>NC has 100 counties </a:t>
            </a:r>
          </a:p>
          <a:p>
            <a:pPr eaLnBrk="1" hangingPunct="1"/>
            <a:r>
              <a:rPr lang="en-US" altLang="en-US" sz="3600" dirty="0" smtClean="0"/>
              <a:t>Municipalities:  any urban unit of government like towns or cities.</a:t>
            </a:r>
          </a:p>
          <a:p>
            <a:pPr lvl="1"/>
            <a:r>
              <a:rPr lang="en-US" altLang="en-US" sz="3400" dirty="0" smtClean="0"/>
              <a:t>New Bern</a:t>
            </a:r>
          </a:p>
          <a:p>
            <a:pPr lvl="1"/>
            <a:r>
              <a:rPr lang="en-US" altLang="en-US" sz="3400" dirty="0" smtClean="0"/>
              <a:t>Trent Woods</a:t>
            </a:r>
          </a:p>
          <a:p>
            <a:pPr lvl="1"/>
            <a:r>
              <a:rPr lang="en-US" altLang="en-US" sz="3400" dirty="0" err="1" smtClean="0"/>
              <a:t>Riverbend</a:t>
            </a:r>
            <a:r>
              <a:rPr lang="en-US" altLang="en-US" sz="3400" dirty="0" smtClean="0"/>
              <a:t> </a:t>
            </a:r>
          </a:p>
          <a:p>
            <a:pPr marL="0" indent="0" eaLnBrk="1" hangingPunct="1">
              <a:buNone/>
            </a:pPr>
            <a:endParaRPr lang="en-US" altLang="en-US" sz="4000" dirty="0" smtClean="0"/>
          </a:p>
        </p:txBody>
      </p:sp>
    </p:spTree>
    <p:extLst>
      <p:ext uri="{BB962C8B-B14F-4D97-AF65-F5344CB8AC3E}">
        <p14:creationId xmlns:p14="http://schemas.microsoft.com/office/powerpoint/2010/main" val="3183564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wipe(left)">
                                      <p:cBhvr>
                                        <p:cTn id="12" dur="500"/>
                                        <p:tgtEl>
                                          <p:spTgt spid="7171">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wipe(left)">
                                      <p:cBhvr>
                                        <p:cTn id="15" dur="500"/>
                                        <p:tgtEl>
                                          <p:spTgt spid="7171">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171">
                                            <p:txEl>
                                              <p:pRg st="2" end="2"/>
                                            </p:txEl>
                                          </p:spTgt>
                                        </p:tgtEl>
                                        <p:attrNameLst>
                                          <p:attrName>style.visibility</p:attrName>
                                        </p:attrNameLst>
                                      </p:cBhvr>
                                      <p:to>
                                        <p:strVal val="visible"/>
                                      </p:to>
                                    </p:set>
                                    <p:animEffect transition="in" filter="wipe(left)">
                                      <p:cBhvr>
                                        <p:cTn id="18" dur="500"/>
                                        <p:tgtEl>
                                          <p:spTgt spid="717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Effect transition="in" filter="wipe(left)">
                                      <p:cBhvr>
                                        <p:cTn id="23" dur="500"/>
                                        <p:tgtEl>
                                          <p:spTgt spid="7171">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171">
                                            <p:txEl>
                                              <p:pRg st="4" end="4"/>
                                            </p:txEl>
                                          </p:spTgt>
                                        </p:tgtEl>
                                        <p:attrNameLst>
                                          <p:attrName>style.visibility</p:attrName>
                                        </p:attrNameLst>
                                      </p:cBhvr>
                                      <p:to>
                                        <p:strVal val="visible"/>
                                      </p:to>
                                    </p:set>
                                    <p:animEffect transition="in" filter="wipe(left)">
                                      <p:cBhvr>
                                        <p:cTn id="26" dur="500"/>
                                        <p:tgtEl>
                                          <p:spTgt spid="7171">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171">
                                            <p:txEl>
                                              <p:pRg st="5" end="5"/>
                                            </p:txEl>
                                          </p:spTgt>
                                        </p:tgtEl>
                                        <p:attrNameLst>
                                          <p:attrName>style.visibility</p:attrName>
                                        </p:attrNameLst>
                                      </p:cBhvr>
                                      <p:to>
                                        <p:strVal val="visible"/>
                                      </p:to>
                                    </p:set>
                                    <p:animEffect transition="in" filter="wipe(left)">
                                      <p:cBhvr>
                                        <p:cTn id="29" dur="500"/>
                                        <p:tgtEl>
                                          <p:spTgt spid="7171">
                                            <p:txEl>
                                              <p:pRg st="5" end="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171">
                                            <p:txEl>
                                              <p:pRg st="6" end="6"/>
                                            </p:txEl>
                                          </p:spTgt>
                                        </p:tgtEl>
                                        <p:attrNameLst>
                                          <p:attrName>style.visibility</p:attrName>
                                        </p:attrNameLst>
                                      </p:cBhvr>
                                      <p:to>
                                        <p:strVal val="visible"/>
                                      </p:to>
                                    </p:set>
                                    <p:animEffect transition="in" filter="wipe(left)">
                                      <p:cBhvr>
                                        <p:cTn id="32"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Craven County</a:t>
            </a:r>
            <a:endParaRPr lang="en-US" dirty="0"/>
          </a:p>
        </p:txBody>
      </p:sp>
      <p:sp>
        <p:nvSpPr>
          <p:cNvPr id="3" name="Content Placeholder 2"/>
          <p:cNvSpPr>
            <a:spLocks noGrp="1"/>
          </p:cNvSpPr>
          <p:nvPr>
            <p:ph idx="1"/>
          </p:nvPr>
        </p:nvSpPr>
        <p:spPr>
          <a:xfrm>
            <a:off x="549275" y="1600200"/>
            <a:ext cx="8042276" cy="4689763"/>
          </a:xfrm>
        </p:spPr>
        <p:txBody>
          <a:bodyPr>
            <a:normAutofit lnSpcReduction="10000"/>
          </a:bodyPr>
          <a:lstStyle/>
          <a:p>
            <a:r>
              <a:rPr lang="en-US" dirty="0" smtClean="0"/>
              <a:t>Each county is governed by a Board of Commissioners</a:t>
            </a:r>
          </a:p>
          <a:p>
            <a:r>
              <a:rPr lang="en-US" dirty="0" smtClean="0"/>
              <a:t>The </a:t>
            </a:r>
            <a:r>
              <a:rPr lang="en-US" dirty="0"/>
              <a:t>Craven County board of Commissioners consists of 7 members who are elected.</a:t>
            </a:r>
          </a:p>
          <a:p>
            <a:pPr lvl="1"/>
            <a:r>
              <a:rPr lang="en-US" dirty="0"/>
              <a:t>These Commissioners serve 4 year terms</a:t>
            </a:r>
            <a:r>
              <a:rPr lang="en-US" dirty="0" smtClean="0"/>
              <a:t>.</a:t>
            </a:r>
          </a:p>
          <a:p>
            <a:r>
              <a:rPr lang="en-US" dirty="0" smtClean="0"/>
              <a:t>The Board of Commissioners are responsible for adoption of the County’s budget and regulation of conduct through ordinances.</a:t>
            </a:r>
          </a:p>
          <a:p>
            <a:pPr lvl="1"/>
            <a:r>
              <a:rPr lang="en-US" dirty="0" smtClean="0"/>
              <a:t>Ordinances v. statutes </a:t>
            </a:r>
          </a:p>
          <a:p>
            <a:r>
              <a:rPr lang="en-US" dirty="0" smtClean="0"/>
              <a:t>The BOC also hires administration that oversees the operation of the counties departments.</a:t>
            </a:r>
          </a:p>
          <a:p>
            <a:pPr lvl="1"/>
            <a:r>
              <a:rPr lang="en-US" dirty="0" smtClean="0"/>
              <a:t>County manager </a:t>
            </a:r>
          </a:p>
          <a:p>
            <a:endParaRPr lang="en-US" dirty="0"/>
          </a:p>
        </p:txBody>
      </p:sp>
    </p:spTree>
    <p:extLst>
      <p:ext uri="{BB962C8B-B14F-4D97-AF65-F5344CB8AC3E}">
        <p14:creationId xmlns:p14="http://schemas.microsoft.com/office/powerpoint/2010/main" val="2642031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Constitutions</a:t>
            </a:r>
            <a:endParaRPr lang="en-US" dirty="0"/>
          </a:p>
        </p:txBody>
      </p:sp>
      <p:sp>
        <p:nvSpPr>
          <p:cNvPr id="3" name="Content Placeholder 2"/>
          <p:cNvSpPr>
            <a:spLocks noGrp="1"/>
          </p:cNvSpPr>
          <p:nvPr>
            <p:ph idx="1"/>
          </p:nvPr>
        </p:nvSpPr>
        <p:spPr>
          <a:xfrm>
            <a:off x="549275" y="1600200"/>
            <a:ext cx="8042276" cy="5078505"/>
          </a:xfrm>
        </p:spPr>
        <p:txBody>
          <a:bodyPr>
            <a:normAutofit/>
          </a:bodyPr>
          <a:lstStyle/>
          <a:p>
            <a:r>
              <a:rPr lang="en-US" dirty="0" smtClean="0"/>
              <a:t>Each of the 50 states has its own constitution. These constitutions are the rules that organize the state government. </a:t>
            </a:r>
          </a:p>
          <a:p>
            <a:r>
              <a:rPr lang="en-US" dirty="0" smtClean="0"/>
              <a:t>Most state constitutions have the following elements:</a:t>
            </a:r>
          </a:p>
          <a:p>
            <a:pPr lvl="1"/>
            <a:r>
              <a:rPr lang="en-US" dirty="0" smtClean="0"/>
              <a:t>A preamble that states the basic principles on which the state government is founded.</a:t>
            </a:r>
          </a:p>
          <a:p>
            <a:pPr lvl="1"/>
            <a:r>
              <a:rPr lang="en-US" dirty="0" smtClean="0"/>
              <a:t>A bill of rights</a:t>
            </a:r>
          </a:p>
          <a:p>
            <a:pPr lvl="1"/>
            <a:r>
              <a:rPr lang="en-US" dirty="0" smtClean="0"/>
              <a:t>An outline of the organization of the state’s government</a:t>
            </a:r>
          </a:p>
          <a:p>
            <a:pPr lvl="1"/>
            <a:r>
              <a:rPr lang="en-US" dirty="0" smtClean="0"/>
              <a:t>Methods for amending the state constitution </a:t>
            </a:r>
            <a:endParaRPr lang="en-US" dirty="0"/>
          </a:p>
        </p:txBody>
      </p:sp>
    </p:spTree>
    <p:extLst>
      <p:ext uri="{BB962C8B-B14F-4D97-AF65-F5344CB8AC3E}">
        <p14:creationId xmlns:p14="http://schemas.microsoft.com/office/powerpoint/2010/main" val="22793641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Craven County</a:t>
            </a:r>
            <a:endParaRPr lang="en-US" dirty="0"/>
          </a:p>
        </p:txBody>
      </p:sp>
      <p:sp>
        <p:nvSpPr>
          <p:cNvPr id="3" name="Content Placeholder 2"/>
          <p:cNvSpPr>
            <a:spLocks noGrp="1"/>
          </p:cNvSpPr>
          <p:nvPr>
            <p:ph idx="1"/>
          </p:nvPr>
        </p:nvSpPr>
        <p:spPr>
          <a:xfrm>
            <a:off x="549275" y="1600200"/>
            <a:ext cx="8042276" cy="4745181"/>
          </a:xfrm>
        </p:spPr>
        <p:txBody>
          <a:bodyPr/>
          <a:lstStyle/>
          <a:p>
            <a:r>
              <a:rPr lang="en-US" dirty="0" smtClean="0"/>
              <a:t>The Board of Commissioners servers as the legislative branch.</a:t>
            </a:r>
          </a:p>
          <a:p>
            <a:r>
              <a:rPr lang="en-US" dirty="0" smtClean="0"/>
              <a:t>The Sheriff of the county is your chief law enforcer.</a:t>
            </a:r>
          </a:p>
          <a:p>
            <a:pPr lvl="1"/>
            <a:r>
              <a:rPr lang="en-US" dirty="0" smtClean="0"/>
              <a:t>Elected; serves 4 year term </a:t>
            </a:r>
          </a:p>
          <a:p>
            <a:pPr lvl="1"/>
            <a:r>
              <a:rPr lang="en-US" dirty="0" smtClean="0"/>
              <a:t>Current Sheriff: Jerry </a:t>
            </a:r>
            <a:r>
              <a:rPr lang="en-US" dirty="0" err="1" smtClean="0"/>
              <a:t>Monette</a:t>
            </a:r>
            <a:r>
              <a:rPr lang="en-US" dirty="0" smtClean="0"/>
              <a:t> </a:t>
            </a:r>
          </a:p>
          <a:p>
            <a:r>
              <a:rPr lang="en-US" dirty="0" smtClean="0"/>
              <a:t>In Craven County your judiciary consists of the Clerk of Court, Register of Deeds, and county courts.</a:t>
            </a:r>
            <a:endParaRPr lang="en-US" dirty="0"/>
          </a:p>
          <a:p>
            <a:pPr lvl="1"/>
            <a:r>
              <a:rPr lang="en-US" dirty="0" smtClean="0"/>
              <a:t>Clerk of Court – keeper of court records </a:t>
            </a:r>
          </a:p>
          <a:p>
            <a:pPr lvl="1"/>
            <a:r>
              <a:rPr lang="en-US" dirty="0" smtClean="0"/>
              <a:t>Register of Deeds – keeper of public records </a:t>
            </a:r>
          </a:p>
        </p:txBody>
      </p:sp>
    </p:spTree>
    <p:extLst>
      <p:ext uri="{BB962C8B-B14F-4D97-AF65-F5344CB8AC3E}">
        <p14:creationId xmlns:p14="http://schemas.microsoft.com/office/powerpoint/2010/main" val="238761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Municipalities </a:t>
            </a:r>
            <a:endParaRPr lang="en-US" dirty="0"/>
          </a:p>
        </p:txBody>
      </p:sp>
      <p:sp>
        <p:nvSpPr>
          <p:cNvPr id="3" name="Content Placeholder 2"/>
          <p:cNvSpPr>
            <a:spLocks noGrp="1"/>
          </p:cNvSpPr>
          <p:nvPr>
            <p:ph idx="1"/>
          </p:nvPr>
        </p:nvSpPr>
        <p:spPr>
          <a:xfrm>
            <a:off x="549275" y="1600200"/>
            <a:ext cx="8042276" cy="4800599"/>
          </a:xfrm>
        </p:spPr>
        <p:txBody>
          <a:bodyPr>
            <a:normAutofit fontScale="92500" lnSpcReduction="20000"/>
          </a:bodyPr>
          <a:lstStyle/>
          <a:p>
            <a:pPr>
              <a:lnSpc>
                <a:spcPct val="90000"/>
              </a:lnSpc>
            </a:pPr>
            <a:r>
              <a:rPr lang="en-US" altLang="en-US" dirty="0"/>
              <a:t>Include cities, towns, and villages.</a:t>
            </a:r>
          </a:p>
          <a:p>
            <a:pPr>
              <a:lnSpc>
                <a:spcPct val="90000"/>
              </a:lnSpc>
            </a:pPr>
            <a:r>
              <a:rPr lang="en-US" altLang="en-US" dirty="0"/>
              <a:t>The type of government depends on charter submitted, but is often by size.</a:t>
            </a:r>
          </a:p>
          <a:p>
            <a:pPr>
              <a:lnSpc>
                <a:spcPct val="90000"/>
              </a:lnSpc>
            </a:pPr>
            <a:r>
              <a:rPr lang="en-US" altLang="en-US" dirty="0" smtClean="0"/>
              <a:t>Most </a:t>
            </a:r>
            <a:r>
              <a:rPr lang="en-US" altLang="en-US" dirty="0"/>
              <a:t>NC </a:t>
            </a:r>
            <a:r>
              <a:rPr lang="en-US" altLang="en-US" dirty="0" smtClean="0"/>
              <a:t>municipalities </a:t>
            </a:r>
            <a:r>
              <a:rPr lang="en-US" altLang="en-US" dirty="0"/>
              <a:t>use the weak mayor-council-manager plan, but some give their mayor a few powers like veto.</a:t>
            </a:r>
          </a:p>
          <a:p>
            <a:pPr lvl="1"/>
            <a:r>
              <a:rPr lang="en-US" dirty="0" smtClean="0"/>
              <a:t>Weak-mayor/council-manager </a:t>
            </a:r>
            <a:r>
              <a:rPr lang="en-US" dirty="0"/>
              <a:t>– mayor serves a ceremonial role or head of the council, while a city manager oversees the government. </a:t>
            </a:r>
          </a:p>
          <a:p>
            <a:pPr lvl="1"/>
            <a:r>
              <a:rPr lang="en-US" dirty="0"/>
              <a:t>Strong-mayor – serves as chief executive </a:t>
            </a:r>
          </a:p>
          <a:p>
            <a:r>
              <a:rPr lang="en-US" altLang="en-US" dirty="0"/>
              <a:t>When an area wishes to incorporate as a municipality to form a local government, the General Assembly must approve the charter.  A charter is the municipality</a:t>
            </a:r>
            <a:r>
              <a:rPr lang="ja-JP" altLang="en-US" dirty="0"/>
              <a:t>’</a:t>
            </a:r>
            <a:r>
              <a:rPr lang="en-US" altLang="ja-JP" dirty="0"/>
              <a:t>s plan of government.  </a:t>
            </a:r>
            <a:endParaRPr lang="en-US" dirty="0"/>
          </a:p>
        </p:txBody>
      </p:sp>
    </p:spTree>
    <p:extLst>
      <p:ext uri="{BB962C8B-B14F-4D97-AF65-F5344CB8AC3E}">
        <p14:creationId xmlns:p14="http://schemas.microsoft.com/office/powerpoint/2010/main" val="26663863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49275" y="1264062"/>
            <a:ext cx="8042275" cy="445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8947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Municipalities </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altLang="en-US" sz="2800" dirty="0"/>
              <a:t>Councils:  Legislative Body</a:t>
            </a:r>
          </a:p>
          <a:p>
            <a:pPr lvl="1">
              <a:lnSpc>
                <a:spcPct val="90000"/>
              </a:lnSpc>
            </a:pPr>
            <a:r>
              <a:rPr lang="en-US" altLang="en-US" sz="2400" dirty="0"/>
              <a:t>Make ordinances</a:t>
            </a:r>
          </a:p>
          <a:p>
            <a:pPr lvl="1">
              <a:lnSpc>
                <a:spcPct val="90000"/>
              </a:lnSpc>
            </a:pPr>
            <a:r>
              <a:rPr lang="en-US" altLang="en-US" sz="2400" dirty="0"/>
              <a:t>Approve personnel &amp; budget</a:t>
            </a:r>
          </a:p>
          <a:p>
            <a:pPr lvl="1">
              <a:lnSpc>
                <a:spcPct val="90000"/>
              </a:lnSpc>
            </a:pPr>
            <a:r>
              <a:rPr lang="en-US" altLang="en-US" sz="2400" dirty="0"/>
              <a:t>Levy taxes</a:t>
            </a:r>
          </a:p>
          <a:p>
            <a:pPr>
              <a:lnSpc>
                <a:spcPct val="90000"/>
              </a:lnSpc>
            </a:pPr>
            <a:r>
              <a:rPr lang="en-US" altLang="en-US" sz="2800" dirty="0"/>
              <a:t>Mayors: Ceremonial Executive</a:t>
            </a:r>
          </a:p>
          <a:p>
            <a:pPr lvl="1">
              <a:lnSpc>
                <a:spcPct val="90000"/>
              </a:lnSpc>
            </a:pPr>
            <a:r>
              <a:rPr lang="en-US" altLang="en-US" sz="2400" dirty="0"/>
              <a:t>Make appointments to Advisory Boards</a:t>
            </a:r>
          </a:p>
          <a:p>
            <a:pPr lvl="1">
              <a:lnSpc>
                <a:spcPct val="90000"/>
              </a:lnSpc>
            </a:pPr>
            <a:r>
              <a:rPr lang="en-US" altLang="en-US" sz="2400" dirty="0"/>
              <a:t>Ceremonial Functions</a:t>
            </a:r>
          </a:p>
          <a:p>
            <a:pPr>
              <a:lnSpc>
                <a:spcPct val="90000"/>
              </a:lnSpc>
            </a:pPr>
            <a:r>
              <a:rPr lang="en-US" altLang="en-US" sz="2800" dirty="0"/>
              <a:t>Managers: Chief Executive</a:t>
            </a:r>
          </a:p>
          <a:p>
            <a:pPr lvl="1">
              <a:lnSpc>
                <a:spcPct val="90000"/>
              </a:lnSpc>
            </a:pPr>
            <a:r>
              <a:rPr lang="en-US" altLang="en-US" sz="2400" dirty="0"/>
              <a:t>Make budget</a:t>
            </a:r>
          </a:p>
          <a:p>
            <a:pPr lvl="1">
              <a:lnSpc>
                <a:spcPct val="90000"/>
              </a:lnSpc>
            </a:pPr>
            <a:r>
              <a:rPr lang="en-US" altLang="en-US" sz="2400" dirty="0"/>
              <a:t>Carry out ordinances</a:t>
            </a:r>
          </a:p>
          <a:p>
            <a:pPr lvl="1">
              <a:lnSpc>
                <a:spcPct val="90000"/>
              </a:lnSpc>
            </a:pPr>
            <a:r>
              <a:rPr lang="en-US" altLang="en-US" sz="2400" dirty="0"/>
              <a:t>Oversee non-elected personnel; hire non-elected department heads</a:t>
            </a:r>
          </a:p>
          <a:p>
            <a:endParaRPr lang="en-US" dirty="0"/>
          </a:p>
        </p:txBody>
      </p:sp>
      <p:pic>
        <p:nvPicPr>
          <p:cNvPr id="7170" name="Picture 2" descr="https://media2.giphy.com/media/9KQWT9U5JyVz2/200_s.gif#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897" y="1444532"/>
            <a:ext cx="2942080" cy="167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7310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Bern, North Carolina</a:t>
            </a:r>
            <a:endParaRPr lang="en-US" dirty="0"/>
          </a:p>
        </p:txBody>
      </p:sp>
      <p:sp>
        <p:nvSpPr>
          <p:cNvPr id="3" name="Content Placeholder 2"/>
          <p:cNvSpPr>
            <a:spLocks noGrp="1"/>
          </p:cNvSpPr>
          <p:nvPr>
            <p:ph idx="1"/>
          </p:nvPr>
        </p:nvSpPr>
        <p:spPr>
          <a:xfrm>
            <a:off x="549275" y="1600200"/>
            <a:ext cx="8042276" cy="5257799"/>
          </a:xfrm>
        </p:spPr>
        <p:txBody>
          <a:bodyPr>
            <a:normAutofit/>
          </a:bodyPr>
          <a:lstStyle/>
          <a:p>
            <a:r>
              <a:rPr lang="en-US" dirty="0" smtClean="0"/>
              <a:t>Board of Alderman: Six elected officials from each ward.</a:t>
            </a:r>
          </a:p>
          <a:p>
            <a:r>
              <a:rPr lang="en-US" dirty="0" smtClean="0"/>
              <a:t>Mayor: the mayor is elected every four years and preside at all board meetings.</a:t>
            </a:r>
          </a:p>
          <a:p>
            <a:r>
              <a:rPr lang="en-US" dirty="0" smtClean="0"/>
              <a:t>City Manager: reports </a:t>
            </a:r>
            <a:r>
              <a:rPr lang="en-US" dirty="0"/>
              <a:t>directly to the Board of Aldermen, acts as the administrator to carry out City policies, and is responsible for running the day-to-day business of the City.</a:t>
            </a:r>
            <a:endParaRPr lang="en-US" dirty="0" smtClean="0"/>
          </a:p>
          <a:p>
            <a:r>
              <a:rPr lang="en-US" dirty="0" smtClean="0"/>
              <a:t>City clerk: Keeps minutes for the </a:t>
            </a:r>
            <a:r>
              <a:rPr lang="en-US" dirty="0"/>
              <a:t>Board of Aldermen meetings, maintains official records and documents, is the Secretary to the Police Civil Service </a:t>
            </a:r>
            <a:r>
              <a:rPr lang="en-US" dirty="0" smtClean="0"/>
              <a:t>Board.</a:t>
            </a:r>
            <a:endParaRPr lang="en-US" dirty="0"/>
          </a:p>
        </p:txBody>
      </p:sp>
    </p:spTree>
    <p:extLst>
      <p:ext uri="{BB962C8B-B14F-4D97-AF65-F5344CB8AC3E}">
        <p14:creationId xmlns:p14="http://schemas.microsoft.com/office/powerpoint/2010/main" val="9180699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Districts</a:t>
            </a:r>
            <a:endParaRPr lang="en-US" dirty="0"/>
          </a:p>
        </p:txBody>
      </p:sp>
      <p:sp>
        <p:nvSpPr>
          <p:cNvPr id="3" name="Content Placeholder 2"/>
          <p:cNvSpPr>
            <a:spLocks noGrp="1"/>
          </p:cNvSpPr>
          <p:nvPr>
            <p:ph idx="1"/>
          </p:nvPr>
        </p:nvSpPr>
        <p:spPr>
          <a:xfrm>
            <a:off x="549275" y="1600201"/>
            <a:ext cx="8042276" cy="5110876"/>
          </a:xfrm>
        </p:spPr>
        <p:txBody>
          <a:bodyPr>
            <a:normAutofit/>
          </a:bodyPr>
          <a:lstStyle/>
          <a:p>
            <a:r>
              <a:rPr lang="en-US" dirty="0" smtClean="0"/>
              <a:t>Special districts are created to meet certain needs.</a:t>
            </a:r>
          </a:p>
          <a:p>
            <a:r>
              <a:rPr lang="en-US" dirty="0" smtClean="0"/>
              <a:t>Special needs include:</a:t>
            </a:r>
          </a:p>
          <a:p>
            <a:pPr lvl="1"/>
            <a:r>
              <a:rPr lang="en-US" dirty="0" smtClean="0"/>
              <a:t>Fire protection</a:t>
            </a:r>
          </a:p>
          <a:p>
            <a:pPr lvl="1"/>
            <a:r>
              <a:rPr lang="en-US" dirty="0" smtClean="0"/>
              <a:t>Parks and recreation centers</a:t>
            </a:r>
          </a:p>
          <a:p>
            <a:pPr lvl="1"/>
            <a:r>
              <a:rPr lang="en-US" dirty="0" smtClean="0"/>
              <a:t>Public transportation</a:t>
            </a:r>
          </a:p>
          <a:p>
            <a:pPr lvl="1"/>
            <a:r>
              <a:rPr lang="en-US" dirty="0" smtClean="0"/>
              <a:t>Hospitals </a:t>
            </a:r>
          </a:p>
          <a:p>
            <a:pPr lvl="1"/>
            <a:r>
              <a:rPr lang="en-US" dirty="0" smtClean="0"/>
              <a:t>Education</a:t>
            </a:r>
          </a:p>
          <a:p>
            <a:r>
              <a:rPr lang="en-US" dirty="0" smtClean="0"/>
              <a:t>Special districts may include several cities.</a:t>
            </a:r>
          </a:p>
          <a:p>
            <a:r>
              <a:rPr lang="en-US" dirty="0" smtClean="0"/>
              <a:t>State legislators usually sets up a commission to handle details of establishing and operating a special district.</a:t>
            </a:r>
            <a:endParaRPr lang="en-US" dirty="0"/>
          </a:p>
        </p:txBody>
      </p:sp>
    </p:spTree>
    <p:extLst>
      <p:ext uri="{BB962C8B-B14F-4D97-AF65-F5344CB8AC3E}">
        <p14:creationId xmlns:p14="http://schemas.microsoft.com/office/powerpoint/2010/main" val="9661448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v. Mann 1829</a:t>
            </a:r>
            <a:endParaRPr lang="en-US" dirty="0"/>
          </a:p>
        </p:txBody>
      </p:sp>
      <p:sp>
        <p:nvSpPr>
          <p:cNvPr id="3" name="Content Placeholder 2"/>
          <p:cNvSpPr>
            <a:spLocks noGrp="1"/>
          </p:cNvSpPr>
          <p:nvPr>
            <p:ph idx="1"/>
          </p:nvPr>
        </p:nvSpPr>
        <p:spPr/>
        <p:txBody>
          <a:bodyPr/>
          <a:lstStyle/>
          <a:p>
            <a:r>
              <a:rPr lang="en-US" dirty="0" smtClean="0"/>
              <a:t>Established that masters were not subject to a criminal indictment for battery committed on slaves.</a:t>
            </a:r>
          </a:p>
          <a:p>
            <a:r>
              <a:rPr lang="en-US" dirty="0" smtClean="0"/>
              <a:t>Defendant Mann shot a slave that he had hired. He was charged and convicted of battery. </a:t>
            </a:r>
          </a:p>
          <a:p>
            <a:r>
              <a:rPr lang="en-US" dirty="0" smtClean="0"/>
              <a:t>State Supreme Court held that slaves were absolute property of the slave-owners and their owners could not be punished for nonfatal battery. </a:t>
            </a:r>
            <a:endParaRPr lang="en-US" dirty="0" smtClean="0"/>
          </a:p>
          <a:p>
            <a:r>
              <a:rPr lang="en-US" b="1" dirty="0" smtClean="0"/>
              <a:t>State Constitution is Supreme for North Carolina</a:t>
            </a:r>
            <a:endParaRPr lang="en-US" b="1" dirty="0" smtClean="0"/>
          </a:p>
          <a:p>
            <a:endParaRPr lang="en-US" dirty="0"/>
          </a:p>
        </p:txBody>
      </p:sp>
    </p:spTree>
    <p:extLst>
      <p:ext uri="{BB962C8B-B14F-4D97-AF65-F5344CB8AC3E}">
        <p14:creationId xmlns:p14="http://schemas.microsoft.com/office/powerpoint/2010/main" val="31398136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 Controversies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41040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15963"/>
          </a:xfrm>
        </p:spPr>
        <p:txBody>
          <a:bodyPr/>
          <a:lstStyle/>
          <a:p>
            <a:pPr eaLnBrk="1" fontAlgn="auto" hangingPunct="1">
              <a:spcAft>
                <a:spcPts val="0"/>
              </a:spcAft>
              <a:defRPr/>
            </a:pPr>
            <a:r>
              <a:rPr lang="en-US" dirty="0" smtClean="0"/>
              <a:t>State Controversies</a:t>
            </a:r>
            <a:endParaRPr lang="en-US" dirty="0"/>
          </a:p>
        </p:txBody>
      </p:sp>
      <p:sp>
        <p:nvSpPr>
          <p:cNvPr id="3" name="Content Placeholder 2"/>
          <p:cNvSpPr>
            <a:spLocks noGrp="1"/>
          </p:cNvSpPr>
          <p:nvPr>
            <p:ph sz="quarter" idx="1"/>
          </p:nvPr>
        </p:nvSpPr>
        <p:spPr>
          <a:xfrm>
            <a:off x="228600" y="685800"/>
            <a:ext cx="8458200" cy="2286000"/>
          </a:xfrm>
        </p:spPr>
        <p:txBody>
          <a:bodyPr>
            <a:normAutofit fontScale="92500" lnSpcReduction="20000"/>
          </a:bodyPr>
          <a:lstStyle/>
          <a:p>
            <a:pPr marL="274320" indent="-274320" eaLnBrk="1" fontAlgn="auto" hangingPunct="1">
              <a:spcAft>
                <a:spcPts val="0"/>
              </a:spcAft>
              <a:buFont typeface="Wingdings"/>
              <a:buChar char=""/>
              <a:defRPr/>
            </a:pPr>
            <a:r>
              <a:rPr lang="en-US" b="1" i="1" dirty="0" smtClean="0"/>
              <a:t>Annexation</a:t>
            </a:r>
            <a:r>
              <a:rPr lang="en-US" dirty="0" smtClean="0"/>
              <a:t>: city expands by incorporating outlying areas</a:t>
            </a:r>
          </a:p>
          <a:p>
            <a:pPr marL="640080" lvl="1" indent="-274320" eaLnBrk="1" fontAlgn="auto" hangingPunct="1">
              <a:spcAft>
                <a:spcPts val="0"/>
              </a:spcAft>
              <a:buFont typeface="Wingdings 2"/>
              <a:buChar char=""/>
              <a:defRPr/>
            </a:pPr>
            <a:r>
              <a:rPr lang="en-US" dirty="0" smtClean="0"/>
              <a:t>Proponents: utility and police/fire services</a:t>
            </a:r>
          </a:p>
          <a:p>
            <a:pPr marL="640080" lvl="1" indent="-274320" eaLnBrk="1" fontAlgn="auto" hangingPunct="1">
              <a:spcAft>
                <a:spcPts val="0"/>
              </a:spcAft>
              <a:buFont typeface="Wingdings 2"/>
              <a:buChar char=""/>
              <a:defRPr/>
            </a:pPr>
            <a:r>
              <a:rPr lang="en-US" dirty="0" smtClean="0"/>
              <a:t>Opponents: higher taxes</a:t>
            </a:r>
          </a:p>
          <a:p>
            <a:pPr marL="274320" indent="-274320" eaLnBrk="1" fontAlgn="auto" hangingPunct="1">
              <a:spcAft>
                <a:spcPts val="0"/>
              </a:spcAft>
              <a:buFont typeface="Wingdings"/>
              <a:buChar char=""/>
              <a:defRPr/>
            </a:pPr>
            <a:r>
              <a:rPr lang="en-US" b="1" i="1" dirty="0" smtClean="0"/>
              <a:t>Balanced Budget:</a:t>
            </a:r>
            <a:r>
              <a:rPr lang="en-US" dirty="0" smtClean="0"/>
              <a:t> NC Constitution says government spending must equal revenue</a:t>
            </a:r>
          </a:p>
          <a:p>
            <a:pPr marL="640080" lvl="1" indent="-274320" eaLnBrk="1" fontAlgn="auto" hangingPunct="1">
              <a:spcAft>
                <a:spcPts val="0"/>
              </a:spcAft>
              <a:buFont typeface="Wingdings 2"/>
              <a:buChar char=""/>
              <a:defRPr/>
            </a:pPr>
            <a:r>
              <a:rPr lang="en-US" dirty="0" smtClean="0"/>
              <a:t>Not always easy; many gov’t services with manageable taxes?</a:t>
            </a:r>
            <a:endParaRPr lang="en-US" dirty="0"/>
          </a:p>
        </p:txBody>
      </p:sp>
      <p:pic>
        <p:nvPicPr>
          <p:cNvPr id="9220" name="Picture 5" descr="Annexation_histo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3886200"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scale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895600"/>
            <a:ext cx="38100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9513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eaLnBrk="1" fontAlgn="auto" hangingPunct="1">
              <a:spcAft>
                <a:spcPts val="0"/>
              </a:spcAft>
              <a:defRPr/>
            </a:pPr>
            <a:r>
              <a:rPr lang="en-US" dirty="0" smtClean="0"/>
              <a:t>State Controversies</a:t>
            </a:r>
            <a:endParaRPr lang="en-US" dirty="0"/>
          </a:p>
        </p:txBody>
      </p:sp>
      <p:sp>
        <p:nvSpPr>
          <p:cNvPr id="10243" name="Content Placeholder 2"/>
          <p:cNvSpPr>
            <a:spLocks noGrp="1"/>
          </p:cNvSpPr>
          <p:nvPr>
            <p:ph sz="quarter" idx="1"/>
          </p:nvPr>
        </p:nvSpPr>
        <p:spPr>
          <a:xfrm>
            <a:off x="457200" y="1143000"/>
            <a:ext cx="7467600" cy="5330825"/>
          </a:xfrm>
        </p:spPr>
        <p:txBody>
          <a:bodyPr/>
          <a:lstStyle/>
          <a:p>
            <a:pPr eaLnBrk="1" hangingPunct="1"/>
            <a:r>
              <a:rPr lang="en-US" altLang="en-US" b="1" i="1" smtClean="0"/>
              <a:t>State Lottery – Education Lottery: </a:t>
            </a:r>
            <a:r>
              <a:rPr lang="en-US" altLang="en-US" smtClean="0"/>
              <a:t>helps to pay for education</a:t>
            </a:r>
          </a:p>
          <a:p>
            <a:pPr lvl="1" eaLnBrk="1" hangingPunct="1"/>
            <a:r>
              <a:rPr lang="en-US" altLang="en-US" smtClean="0"/>
              <a:t>Proponents: raise money w/o new taxes</a:t>
            </a:r>
          </a:p>
          <a:p>
            <a:pPr lvl="1" eaLnBrk="1" hangingPunct="1"/>
            <a:r>
              <a:rPr lang="en-US" altLang="en-US" smtClean="0"/>
              <a:t>Opponents: Gambling is immoral, disadvantages poorer citizens</a:t>
            </a:r>
          </a:p>
        </p:txBody>
      </p:sp>
      <p:pic>
        <p:nvPicPr>
          <p:cNvPr id="10244" name="Picture 5" descr="nc lotte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24200"/>
            <a:ext cx="39624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atch offs.jpg"/>
          <p:cNvPicPr>
            <a:picLocks noChangeAspect="1"/>
          </p:cNvPicPr>
          <p:nvPr/>
        </p:nvPicPr>
        <p:blipFill>
          <a:blip r:embed="rId3"/>
          <a:stretch>
            <a:fillRect/>
          </a:stretch>
        </p:blipFill>
        <p:spPr>
          <a:xfrm>
            <a:off x="4114800" y="3352800"/>
            <a:ext cx="4614863"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9317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 Constitution</a:t>
            </a:r>
            <a:endParaRPr lang="en-US" dirty="0"/>
          </a:p>
        </p:txBody>
      </p:sp>
      <p:sp>
        <p:nvSpPr>
          <p:cNvPr id="3" name="Content Placeholder 2"/>
          <p:cNvSpPr>
            <a:spLocks noGrp="1"/>
          </p:cNvSpPr>
          <p:nvPr>
            <p:ph idx="1"/>
          </p:nvPr>
        </p:nvSpPr>
        <p:spPr>
          <a:xfrm>
            <a:off x="549275" y="1600201"/>
            <a:ext cx="8042276" cy="4962310"/>
          </a:xfrm>
        </p:spPr>
        <p:txBody>
          <a:bodyPr>
            <a:normAutofit/>
          </a:bodyPr>
          <a:lstStyle/>
          <a:p>
            <a:r>
              <a:rPr lang="en-US" dirty="0" smtClean="0"/>
              <a:t>North Carolina has had 3 constitutions </a:t>
            </a:r>
          </a:p>
          <a:p>
            <a:r>
              <a:rPr lang="en-US" dirty="0" smtClean="0"/>
              <a:t>Constitution of 1776</a:t>
            </a:r>
          </a:p>
          <a:p>
            <a:pPr lvl="1"/>
            <a:r>
              <a:rPr lang="en-US" dirty="0" smtClean="0"/>
              <a:t>First constitution of an independent state</a:t>
            </a:r>
          </a:p>
          <a:p>
            <a:pPr lvl="1"/>
            <a:r>
              <a:rPr lang="en-US" dirty="0" smtClean="0"/>
              <a:t>“first in freedom”</a:t>
            </a:r>
          </a:p>
          <a:p>
            <a:r>
              <a:rPr lang="en-US" dirty="0" smtClean="0"/>
              <a:t>Constitution of 1886</a:t>
            </a:r>
          </a:p>
          <a:p>
            <a:pPr lvl="1"/>
            <a:r>
              <a:rPr lang="en-US" dirty="0" smtClean="0"/>
              <a:t>Created after North Carolina was readmitted to the Union</a:t>
            </a:r>
          </a:p>
          <a:p>
            <a:r>
              <a:rPr lang="en-US" dirty="0" smtClean="0"/>
              <a:t>Constitution of 1971</a:t>
            </a:r>
          </a:p>
          <a:p>
            <a:pPr lvl="1"/>
            <a:r>
              <a:rPr lang="en-US" dirty="0"/>
              <a:t>R</a:t>
            </a:r>
            <a:r>
              <a:rPr lang="en-US" dirty="0" smtClean="0"/>
              <a:t>eorganized </a:t>
            </a:r>
            <a:r>
              <a:rPr lang="en-US" dirty="0"/>
              <a:t>the entire state government in light of the requirements of the modern economy and society</a:t>
            </a:r>
          </a:p>
        </p:txBody>
      </p:sp>
      <p:pic>
        <p:nvPicPr>
          <p:cNvPr id="5122" name="Picture 2" descr="Image result for north carolina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7612" y="1444532"/>
            <a:ext cx="2467842" cy="1645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197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92163"/>
          </a:xfrm>
        </p:spPr>
        <p:txBody>
          <a:bodyPr/>
          <a:lstStyle/>
          <a:p>
            <a:pPr eaLnBrk="1" fontAlgn="auto" hangingPunct="1">
              <a:spcAft>
                <a:spcPts val="0"/>
              </a:spcAft>
              <a:defRPr/>
            </a:pPr>
            <a:r>
              <a:rPr lang="en-US" dirty="0" smtClean="0"/>
              <a:t>State Controversies</a:t>
            </a:r>
            <a:endParaRPr lang="en-US" dirty="0"/>
          </a:p>
        </p:txBody>
      </p:sp>
      <p:sp>
        <p:nvSpPr>
          <p:cNvPr id="11267" name="Content Placeholder 2"/>
          <p:cNvSpPr>
            <a:spLocks noGrp="1"/>
          </p:cNvSpPr>
          <p:nvPr>
            <p:ph sz="quarter" idx="1"/>
          </p:nvPr>
        </p:nvSpPr>
        <p:spPr>
          <a:xfrm>
            <a:off x="228600" y="685800"/>
            <a:ext cx="8382000" cy="5254625"/>
          </a:xfrm>
        </p:spPr>
        <p:txBody>
          <a:bodyPr/>
          <a:lstStyle/>
          <a:p>
            <a:pPr eaLnBrk="1" hangingPunct="1"/>
            <a:r>
              <a:rPr lang="en-US" altLang="en-US" b="1" i="1" smtClean="0"/>
              <a:t>Charter Schools</a:t>
            </a:r>
            <a:r>
              <a:rPr lang="en-US" altLang="en-US" smtClean="0"/>
              <a:t>: Public schools for specific needs (behaviorally challenged or exceptional students)</a:t>
            </a:r>
          </a:p>
          <a:p>
            <a:pPr lvl="1" eaLnBrk="1" hangingPunct="1"/>
            <a:r>
              <a:rPr lang="en-US" altLang="en-US" smtClean="0"/>
              <a:t>Proponents: Alternative to public education; meets special needs</a:t>
            </a:r>
          </a:p>
          <a:p>
            <a:pPr lvl="1" eaLnBrk="1" hangingPunct="1"/>
            <a:r>
              <a:rPr lang="en-US" altLang="en-US" smtClean="0"/>
              <a:t>Opponents: Public taxes for small population? Take away diversity from public schools</a:t>
            </a:r>
          </a:p>
        </p:txBody>
      </p:sp>
      <p:pic>
        <p:nvPicPr>
          <p:cNvPr id="5" name="Picture 9" descr="charter-school-at-board300"/>
          <p:cNvPicPr>
            <a:picLocks noChangeAspect="1" noChangeArrowheads="1"/>
          </p:cNvPicPr>
          <p:nvPr/>
        </p:nvPicPr>
        <p:blipFill>
          <a:blip r:embed="rId2"/>
          <a:srcRect/>
          <a:stretch>
            <a:fillRect/>
          </a:stretch>
        </p:blipFill>
        <p:spPr bwMode="auto">
          <a:xfrm>
            <a:off x="5791200" y="2743200"/>
            <a:ext cx="28575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harter school.jpg"/>
          <p:cNvPicPr>
            <a:picLocks noChangeAspect="1"/>
          </p:cNvPicPr>
          <p:nvPr/>
        </p:nvPicPr>
        <p:blipFill>
          <a:blip r:embed="rId3"/>
          <a:stretch>
            <a:fillRect/>
          </a:stretch>
        </p:blipFill>
        <p:spPr>
          <a:xfrm>
            <a:off x="228600" y="3048000"/>
            <a:ext cx="2938463" cy="2338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harter school skull.jpg"/>
          <p:cNvPicPr>
            <a:picLocks noChangeAspect="1"/>
          </p:cNvPicPr>
          <p:nvPr/>
        </p:nvPicPr>
        <p:blipFill>
          <a:blip r:embed="rId4"/>
          <a:stretch>
            <a:fillRect/>
          </a:stretch>
        </p:blipFill>
        <p:spPr>
          <a:xfrm>
            <a:off x="3352800" y="3200400"/>
            <a:ext cx="2286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29171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92163"/>
          </a:xfrm>
        </p:spPr>
        <p:txBody>
          <a:bodyPr/>
          <a:lstStyle/>
          <a:p>
            <a:pPr eaLnBrk="1" fontAlgn="auto" hangingPunct="1">
              <a:spcAft>
                <a:spcPts val="0"/>
              </a:spcAft>
              <a:defRPr/>
            </a:pPr>
            <a:r>
              <a:rPr lang="en-US" dirty="0" smtClean="0"/>
              <a:t>State Controversies</a:t>
            </a:r>
            <a:endParaRPr lang="en-US" dirty="0"/>
          </a:p>
        </p:txBody>
      </p:sp>
      <p:sp>
        <p:nvSpPr>
          <p:cNvPr id="12291" name="Content Placeholder 2"/>
          <p:cNvSpPr>
            <a:spLocks noGrp="1"/>
          </p:cNvSpPr>
          <p:nvPr>
            <p:ph sz="quarter" idx="1"/>
          </p:nvPr>
        </p:nvSpPr>
        <p:spPr>
          <a:xfrm>
            <a:off x="457200" y="838200"/>
            <a:ext cx="7467600" cy="5254625"/>
          </a:xfrm>
        </p:spPr>
        <p:txBody>
          <a:bodyPr/>
          <a:lstStyle/>
          <a:p>
            <a:pPr eaLnBrk="1" hangingPunct="1"/>
            <a:r>
              <a:rPr lang="en-US" altLang="en-US" b="1" i="1" smtClean="0"/>
              <a:t>School Bussing: </a:t>
            </a:r>
            <a:r>
              <a:rPr lang="en-US" altLang="en-US" smtClean="0"/>
              <a:t>Ensure diversity in schools by bussing students from different neighborhoods</a:t>
            </a:r>
          </a:p>
          <a:p>
            <a:pPr lvl="1" eaLnBrk="1" hangingPunct="1"/>
            <a:r>
              <a:rPr lang="en-US" altLang="en-US" smtClean="0"/>
              <a:t>Proponents: prevents de facto segregation</a:t>
            </a:r>
          </a:p>
          <a:p>
            <a:pPr lvl="1" eaLnBrk="1" hangingPunct="1"/>
            <a:r>
              <a:rPr lang="en-US" altLang="en-US" smtClean="0"/>
              <a:t>Opponents: Inconvenience; makes race an issue</a:t>
            </a:r>
          </a:p>
        </p:txBody>
      </p:sp>
      <p:pic>
        <p:nvPicPr>
          <p:cNvPr id="6" name="Picture 5" descr="school bus.jpg"/>
          <p:cNvPicPr>
            <a:picLocks noChangeAspect="1"/>
          </p:cNvPicPr>
          <p:nvPr/>
        </p:nvPicPr>
        <p:blipFill>
          <a:blip r:embed="rId2"/>
          <a:stretch>
            <a:fillRect/>
          </a:stretch>
        </p:blipFill>
        <p:spPr>
          <a:xfrm>
            <a:off x="304800" y="2971800"/>
            <a:ext cx="40386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classroom.jpg"/>
          <p:cNvPicPr>
            <a:picLocks noChangeAspect="1"/>
          </p:cNvPicPr>
          <p:nvPr/>
        </p:nvPicPr>
        <p:blipFill>
          <a:blip r:embed="rId3"/>
          <a:stretch>
            <a:fillRect/>
          </a:stretch>
        </p:blipFill>
        <p:spPr>
          <a:xfrm>
            <a:off x="4724400" y="3635375"/>
            <a:ext cx="3886200" cy="293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34898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eaLnBrk="1" fontAlgn="auto" hangingPunct="1">
              <a:spcAft>
                <a:spcPts val="0"/>
              </a:spcAft>
              <a:defRPr/>
            </a:pPr>
            <a:r>
              <a:rPr lang="en-US" dirty="0" smtClean="0"/>
              <a:t>3.5 State Controversies</a:t>
            </a:r>
            <a:endParaRPr lang="en-US" dirty="0"/>
          </a:p>
        </p:txBody>
      </p:sp>
      <p:sp>
        <p:nvSpPr>
          <p:cNvPr id="13315" name="Content Placeholder 2"/>
          <p:cNvSpPr>
            <a:spLocks noGrp="1"/>
          </p:cNvSpPr>
          <p:nvPr>
            <p:ph sz="quarter" idx="1"/>
          </p:nvPr>
        </p:nvSpPr>
        <p:spPr>
          <a:xfrm>
            <a:off x="457200" y="1066800"/>
            <a:ext cx="7467600" cy="5407025"/>
          </a:xfrm>
        </p:spPr>
        <p:txBody>
          <a:bodyPr/>
          <a:lstStyle/>
          <a:p>
            <a:pPr eaLnBrk="1" hangingPunct="1"/>
            <a:r>
              <a:rPr lang="en-US" altLang="en-US" b="1" i="1" smtClean="0"/>
              <a:t>Redistricting: </a:t>
            </a:r>
            <a:r>
              <a:rPr lang="en-US" altLang="en-US" smtClean="0"/>
              <a:t>done every 10 years with new census by state legislature to </a:t>
            </a:r>
            <a:r>
              <a:rPr lang="en-US" altLang="en-US" b="1" i="1" smtClean="0"/>
              <a:t>reapportion</a:t>
            </a:r>
          </a:p>
          <a:p>
            <a:pPr eaLnBrk="1" hangingPunct="1"/>
            <a:r>
              <a:rPr lang="en-US" altLang="en-US" b="1" i="1" smtClean="0"/>
              <a:t>Gerrymandering:</a:t>
            </a:r>
            <a:r>
              <a:rPr lang="en-US" altLang="en-US" smtClean="0"/>
              <a:t> redistricting in oddly shaped voting districts to help one political party</a:t>
            </a:r>
          </a:p>
          <a:p>
            <a:pPr lvl="1" eaLnBrk="1" hangingPunct="1"/>
            <a:r>
              <a:rPr lang="en-US" altLang="en-US" smtClean="0"/>
              <a:t>E. Gerry + Salamander District = Gerrymandering!</a:t>
            </a:r>
          </a:p>
          <a:p>
            <a:pPr lvl="1" eaLnBrk="1" hangingPunct="1"/>
            <a:r>
              <a:rPr lang="en-US" altLang="en-US" smtClean="0"/>
              <a:t>Illegal when done against different races; but not for political purposes</a:t>
            </a:r>
          </a:p>
        </p:txBody>
      </p:sp>
      <p:pic>
        <p:nvPicPr>
          <p:cNvPr id="13316" name="Picture 7" descr="T05148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810000"/>
            <a:ext cx="3962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ElderidgeGerry.gif"/>
          <p:cNvPicPr>
            <a:picLocks noChangeAspect="1"/>
          </p:cNvPicPr>
          <p:nvPr/>
        </p:nvPicPr>
        <p:blipFill>
          <a:blip r:embed="rId3" cstate="print"/>
          <a:stretch>
            <a:fillRect/>
          </a:stretch>
        </p:blipFill>
        <p:spPr>
          <a:xfrm>
            <a:off x="457200" y="3810000"/>
            <a:ext cx="3352800" cy="2514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10893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Federal and Local Government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783825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System</a:t>
            </a:r>
            <a:endParaRPr lang="en-US" dirty="0"/>
          </a:p>
        </p:txBody>
      </p:sp>
      <p:sp>
        <p:nvSpPr>
          <p:cNvPr id="3" name="Content Placeholder 2"/>
          <p:cNvSpPr>
            <a:spLocks noGrp="1"/>
          </p:cNvSpPr>
          <p:nvPr>
            <p:ph idx="1"/>
          </p:nvPr>
        </p:nvSpPr>
        <p:spPr>
          <a:xfrm>
            <a:off x="549275" y="1600200"/>
            <a:ext cx="8042276" cy="5153211"/>
          </a:xfrm>
        </p:spPr>
        <p:txBody>
          <a:bodyPr/>
          <a:lstStyle/>
          <a:p>
            <a:r>
              <a:rPr lang="en-US" dirty="0" smtClean="0"/>
              <a:t>In everyday practice the separate layers of government overlap and work together.</a:t>
            </a:r>
          </a:p>
          <a:p>
            <a:r>
              <a:rPr lang="en-US" dirty="0" smtClean="0"/>
              <a:t>By signing the US Constitution the states agreed to cooperate with one another. </a:t>
            </a:r>
          </a:p>
          <a:p>
            <a:pPr lvl="1"/>
            <a:r>
              <a:rPr lang="en-US" dirty="0" smtClean="0"/>
              <a:t>“Full faith and credit shall be given in each State to the public acts, records, and judicial proceedings of every other state.” Article IV Section 1</a:t>
            </a:r>
          </a:p>
          <a:p>
            <a:r>
              <a:rPr lang="en-US" dirty="0" smtClean="0"/>
              <a:t>The full faith and credit clause ensures that each state will accept the decisions of other states. </a:t>
            </a:r>
          </a:p>
        </p:txBody>
      </p:sp>
    </p:spTree>
    <p:extLst>
      <p:ext uri="{BB962C8B-B14F-4D97-AF65-F5344CB8AC3E}">
        <p14:creationId xmlns:p14="http://schemas.microsoft.com/office/powerpoint/2010/main" val="17782025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System</a:t>
            </a:r>
            <a:endParaRPr lang="en-US" dirty="0"/>
          </a:p>
        </p:txBody>
      </p:sp>
      <p:sp>
        <p:nvSpPr>
          <p:cNvPr id="3" name="Content Placeholder 2"/>
          <p:cNvSpPr>
            <a:spLocks noGrp="1"/>
          </p:cNvSpPr>
          <p:nvPr>
            <p:ph idx="1"/>
          </p:nvPr>
        </p:nvSpPr>
        <p:spPr>
          <a:xfrm>
            <a:off x="549275" y="1600201"/>
            <a:ext cx="8042276" cy="4662054"/>
          </a:xfrm>
        </p:spPr>
        <p:txBody>
          <a:bodyPr>
            <a:normAutofit fontScale="92500" lnSpcReduction="10000"/>
          </a:bodyPr>
          <a:lstStyle/>
          <a:p>
            <a:r>
              <a:rPr lang="en-US" dirty="0" smtClean="0"/>
              <a:t>The states also work with the federal government. </a:t>
            </a:r>
          </a:p>
          <a:p>
            <a:r>
              <a:rPr lang="en-US" dirty="0" smtClean="0"/>
              <a:t>State and federal governments cooperate to build highways, assist the unemployed, help people with low incomes</a:t>
            </a:r>
            <a:r>
              <a:rPr lang="en-US" dirty="0"/>
              <a:t>,</a:t>
            </a:r>
            <a:r>
              <a:rPr lang="en-US" dirty="0" smtClean="0"/>
              <a:t> conserve natural resources, and cooperate in times of crisis. </a:t>
            </a:r>
          </a:p>
          <a:p>
            <a:r>
              <a:rPr lang="en-US" dirty="0"/>
              <a:t>All actions undertaken by local government must comply with the US Constitution.</a:t>
            </a:r>
          </a:p>
          <a:p>
            <a:r>
              <a:rPr lang="en-US" dirty="0"/>
              <a:t>Federal government ensures cooperation by providing funds to implement important programs.</a:t>
            </a:r>
          </a:p>
          <a:p>
            <a:pPr lvl="1"/>
            <a:r>
              <a:rPr lang="en-US" dirty="0"/>
              <a:t>Grants-in-aid: federal funds given to state and local government for a specific purpose  </a:t>
            </a:r>
          </a:p>
          <a:p>
            <a:pPr lvl="1"/>
            <a:r>
              <a:rPr lang="en-US" dirty="0"/>
              <a:t>Block grants: funds given by federal government for a broadly defined purpose.</a:t>
            </a:r>
          </a:p>
          <a:p>
            <a:endParaRPr lang="en-US" dirty="0"/>
          </a:p>
        </p:txBody>
      </p:sp>
    </p:spTree>
    <p:extLst>
      <p:ext uri="{BB962C8B-B14F-4D97-AF65-F5344CB8AC3E}">
        <p14:creationId xmlns:p14="http://schemas.microsoft.com/office/powerpoint/2010/main" val="29122567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System</a:t>
            </a:r>
            <a:endParaRPr lang="en-US" dirty="0"/>
          </a:p>
        </p:txBody>
      </p:sp>
      <p:sp>
        <p:nvSpPr>
          <p:cNvPr id="3" name="Text Placeholder 2"/>
          <p:cNvSpPr>
            <a:spLocks noGrp="1"/>
          </p:cNvSpPr>
          <p:nvPr>
            <p:ph type="body" idx="1"/>
          </p:nvPr>
        </p:nvSpPr>
        <p:spPr/>
        <p:txBody>
          <a:bodyPr/>
          <a:lstStyle/>
          <a:p>
            <a:r>
              <a:rPr lang="en-US" dirty="0" smtClean="0"/>
              <a:t>Block Grants </a:t>
            </a:r>
            <a:endParaRPr lang="en-US" dirty="0"/>
          </a:p>
        </p:txBody>
      </p:sp>
      <p:sp>
        <p:nvSpPr>
          <p:cNvPr id="4" name="Content Placeholder 3"/>
          <p:cNvSpPr>
            <a:spLocks noGrp="1"/>
          </p:cNvSpPr>
          <p:nvPr>
            <p:ph sz="half" idx="2"/>
          </p:nvPr>
        </p:nvSpPr>
        <p:spPr/>
        <p:txBody>
          <a:bodyPr/>
          <a:lstStyle/>
          <a:p>
            <a:r>
              <a:rPr lang="en-US" dirty="0" smtClean="0"/>
              <a:t>Justice Assistance Grant</a:t>
            </a:r>
          </a:p>
          <a:p>
            <a:endParaRPr lang="en-US" dirty="0"/>
          </a:p>
        </p:txBody>
      </p:sp>
      <p:sp>
        <p:nvSpPr>
          <p:cNvPr id="5" name="Text Placeholder 4"/>
          <p:cNvSpPr>
            <a:spLocks noGrp="1"/>
          </p:cNvSpPr>
          <p:nvPr>
            <p:ph type="body" sz="quarter" idx="3"/>
          </p:nvPr>
        </p:nvSpPr>
        <p:spPr/>
        <p:txBody>
          <a:bodyPr/>
          <a:lstStyle/>
          <a:p>
            <a:r>
              <a:rPr lang="en-US" dirty="0" smtClean="0"/>
              <a:t>Grants-in-aid</a:t>
            </a:r>
            <a:endParaRPr lang="en-US" dirty="0"/>
          </a:p>
        </p:txBody>
      </p:sp>
      <p:sp>
        <p:nvSpPr>
          <p:cNvPr id="6" name="Content Placeholder 5"/>
          <p:cNvSpPr>
            <a:spLocks noGrp="1"/>
          </p:cNvSpPr>
          <p:nvPr>
            <p:ph sz="quarter" idx="4"/>
          </p:nvPr>
        </p:nvSpPr>
        <p:spPr/>
        <p:txBody>
          <a:bodyPr/>
          <a:lstStyle/>
          <a:p>
            <a:r>
              <a:rPr lang="en-US" dirty="0" smtClean="0"/>
              <a:t>Head Start</a:t>
            </a:r>
            <a:endParaRPr lang="en-US" dirty="0"/>
          </a:p>
        </p:txBody>
      </p:sp>
    </p:spTree>
    <p:extLst>
      <p:ext uri="{BB962C8B-B14F-4D97-AF65-F5344CB8AC3E}">
        <p14:creationId xmlns:p14="http://schemas.microsoft.com/office/powerpoint/2010/main" val="42100446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Carolina’s Budget</a:t>
            </a:r>
            <a:endParaRPr lang="en-US" dirty="0"/>
          </a:p>
        </p:txBody>
      </p:sp>
      <p:sp>
        <p:nvSpPr>
          <p:cNvPr id="3" name="Content Placeholder 2"/>
          <p:cNvSpPr>
            <a:spLocks noGrp="1"/>
          </p:cNvSpPr>
          <p:nvPr>
            <p:ph idx="1"/>
          </p:nvPr>
        </p:nvSpPr>
        <p:spPr>
          <a:xfrm>
            <a:off x="549275" y="1600201"/>
            <a:ext cx="8042276" cy="4772890"/>
          </a:xfrm>
        </p:spPr>
        <p:txBody>
          <a:bodyPr>
            <a:normAutofit fontScale="92500" lnSpcReduction="20000"/>
          </a:bodyPr>
          <a:lstStyle/>
          <a:p>
            <a:r>
              <a:rPr lang="en-US" dirty="0"/>
              <a:t>North Carolina ’s constitution requires that the budget enacted by the general assembly be balanced and include two fiscal years, beginning on July 1 of each odd-numbered </a:t>
            </a:r>
            <a:r>
              <a:rPr lang="en-US" dirty="0" smtClean="0"/>
              <a:t>year.</a:t>
            </a:r>
          </a:p>
          <a:p>
            <a:pPr lvl="1"/>
            <a:r>
              <a:rPr lang="en-US" dirty="0" smtClean="0"/>
              <a:t>Balanced budget means that expenditures cannot exceed revenues </a:t>
            </a:r>
          </a:p>
          <a:p>
            <a:pPr lvl="1"/>
            <a:r>
              <a:rPr lang="en-US" dirty="0"/>
              <a:t>The governor prepares and recommends a budget and the General Assembly adopts the budget</a:t>
            </a:r>
            <a:r>
              <a:rPr lang="en-US" dirty="0" smtClean="0"/>
              <a:t>.</a:t>
            </a:r>
          </a:p>
          <a:p>
            <a:r>
              <a:rPr lang="en-US" dirty="0" smtClean="0"/>
              <a:t>About half of </a:t>
            </a:r>
            <a:r>
              <a:rPr lang="en-US" dirty="0"/>
              <a:t>North Carolina’s total revenue originates from tax collections and other sources comprising the General Fund and Highway </a:t>
            </a:r>
            <a:r>
              <a:rPr lang="en-US" dirty="0" smtClean="0"/>
              <a:t>Funds.</a:t>
            </a:r>
          </a:p>
          <a:p>
            <a:r>
              <a:rPr lang="en-US" dirty="0" smtClean="0"/>
              <a:t>These funds are </a:t>
            </a:r>
            <a:r>
              <a:rPr lang="en-US" dirty="0"/>
              <a:t>used </a:t>
            </a:r>
            <a:r>
              <a:rPr lang="en-US" dirty="0" smtClean="0"/>
              <a:t>to finance </a:t>
            </a:r>
            <a:r>
              <a:rPr lang="en-US" dirty="0"/>
              <a:t>state administered programs such as education, </a:t>
            </a:r>
            <a:r>
              <a:rPr lang="en-US" dirty="0" smtClean="0"/>
              <a:t>public </a:t>
            </a:r>
            <a:r>
              <a:rPr lang="en-US" dirty="0"/>
              <a:t>health, public safety, and the general services of state government</a:t>
            </a:r>
            <a:r>
              <a:rPr lang="en-US" dirty="0" smtClean="0"/>
              <a:t>.</a:t>
            </a:r>
          </a:p>
        </p:txBody>
      </p:sp>
    </p:spTree>
    <p:extLst>
      <p:ext uri="{BB962C8B-B14F-4D97-AF65-F5344CB8AC3E}">
        <p14:creationId xmlns:p14="http://schemas.microsoft.com/office/powerpoint/2010/main" val="15241043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6073" y="1094509"/>
            <a:ext cx="6941127" cy="4835236"/>
          </a:xfrm>
        </p:spPr>
      </p:pic>
    </p:spTree>
    <p:extLst>
      <p:ext uri="{BB962C8B-B14F-4D97-AF65-F5344CB8AC3E}">
        <p14:creationId xmlns:p14="http://schemas.microsoft.com/office/powerpoint/2010/main" val="3292415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Carolina’s Budget</a:t>
            </a:r>
            <a:endParaRPr lang="en-US" dirty="0"/>
          </a:p>
        </p:txBody>
      </p:sp>
      <p:sp>
        <p:nvSpPr>
          <p:cNvPr id="3" name="Content Placeholder 2"/>
          <p:cNvSpPr>
            <a:spLocks noGrp="1"/>
          </p:cNvSpPr>
          <p:nvPr>
            <p:ph idx="1"/>
          </p:nvPr>
        </p:nvSpPr>
        <p:spPr>
          <a:xfrm>
            <a:off x="549275" y="1600200"/>
            <a:ext cx="8042276" cy="4592781"/>
          </a:xfrm>
        </p:spPr>
        <p:txBody>
          <a:bodyPr>
            <a:normAutofit fontScale="92500" lnSpcReduction="10000"/>
          </a:bodyPr>
          <a:lstStyle/>
          <a:p>
            <a:r>
              <a:rPr lang="en-US" dirty="0" smtClean="0"/>
              <a:t>The </a:t>
            </a:r>
            <a:r>
              <a:rPr lang="en-US" dirty="0"/>
              <a:t>General Fund receives </a:t>
            </a:r>
            <a:r>
              <a:rPr lang="en-US" dirty="0" smtClean="0"/>
              <a:t>support </a:t>
            </a:r>
            <a:r>
              <a:rPr lang="en-US" dirty="0"/>
              <a:t>from 12 primary sources. </a:t>
            </a:r>
            <a:endParaRPr lang="en-US" dirty="0" smtClean="0"/>
          </a:p>
          <a:p>
            <a:pPr lvl="1"/>
            <a:r>
              <a:rPr lang="en-US" dirty="0" smtClean="0"/>
              <a:t>Income tax (corporate and individual)</a:t>
            </a:r>
          </a:p>
          <a:p>
            <a:pPr lvl="1"/>
            <a:r>
              <a:rPr lang="en-US" dirty="0" smtClean="0"/>
              <a:t>Sales and use tax</a:t>
            </a:r>
          </a:p>
          <a:p>
            <a:pPr lvl="1"/>
            <a:r>
              <a:rPr lang="en-US" dirty="0" smtClean="0"/>
              <a:t>Franchise tax</a:t>
            </a:r>
          </a:p>
          <a:p>
            <a:pPr lvl="1"/>
            <a:r>
              <a:rPr lang="en-US" dirty="0" smtClean="0"/>
              <a:t>Other – alcohol, tobacco, estate, gift </a:t>
            </a:r>
          </a:p>
          <a:p>
            <a:pPr lvl="1"/>
            <a:endParaRPr lang="en-US" dirty="0"/>
          </a:p>
          <a:p>
            <a:r>
              <a:rPr lang="en-US" dirty="0" smtClean="0"/>
              <a:t>The Highway Fund receives support from three main sources.</a:t>
            </a:r>
          </a:p>
          <a:p>
            <a:pPr lvl="1"/>
            <a:r>
              <a:rPr lang="en-US" dirty="0" smtClean="0"/>
              <a:t>Excise tax on motor fuels</a:t>
            </a:r>
          </a:p>
          <a:p>
            <a:pPr lvl="1"/>
            <a:r>
              <a:rPr lang="en-US" dirty="0" smtClean="0"/>
              <a:t>Licenses and fees collected by the DMV</a:t>
            </a:r>
          </a:p>
          <a:p>
            <a:pPr lvl="1"/>
            <a:r>
              <a:rPr lang="en-US" dirty="0" smtClean="0"/>
              <a:t>Interest on cash balances of the state treasurer </a:t>
            </a:r>
          </a:p>
          <a:p>
            <a:pPr lvl="1"/>
            <a:endParaRPr lang="en-US" dirty="0" smtClean="0"/>
          </a:p>
          <a:p>
            <a:pPr lvl="1"/>
            <a:endParaRPr lang="en-US" dirty="0" smtClean="0"/>
          </a:p>
        </p:txBody>
      </p:sp>
    </p:spTree>
    <p:extLst>
      <p:ext uri="{BB962C8B-B14F-4D97-AF65-F5344CB8AC3E}">
        <p14:creationId xmlns:p14="http://schemas.microsoft.com/office/powerpoint/2010/main" val="3199031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 Constitution </a:t>
            </a:r>
            <a:endParaRPr lang="en-US" dirty="0"/>
          </a:p>
        </p:txBody>
      </p:sp>
      <p:sp>
        <p:nvSpPr>
          <p:cNvPr id="3" name="Content Placeholder 2"/>
          <p:cNvSpPr>
            <a:spLocks noGrp="1"/>
          </p:cNvSpPr>
          <p:nvPr>
            <p:ph idx="1"/>
          </p:nvPr>
        </p:nvSpPr>
        <p:spPr>
          <a:xfrm>
            <a:off x="549275" y="1600201"/>
            <a:ext cx="8042276" cy="5063760"/>
          </a:xfrm>
        </p:spPr>
        <p:txBody>
          <a:bodyPr>
            <a:normAutofit fontScale="92500"/>
          </a:bodyPr>
          <a:lstStyle/>
          <a:p>
            <a:r>
              <a:rPr lang="en-US" dirty="0" smtClean="0"/>
              <a:t>North Carolina’s current Constitution was adopted in 1971.</a:t>
            </a:r>
          </a:p>
          <a:p>
            <a:r>
              <a:rPr lang="en-US" dirty="0" smtClean="0"/>
              <a:t>The NC Constitution is modeled after the US Constitution and the same principles.</a:t>
            </a:r>
          </a:p>
          <a:p>
            <a:pPr lvl="1"/>
            <a:r>
              <a:rPr lang="en-US" dirty="0" smtClean="0"/>
              <a:t>Popular sovereignty </a:t>
            </a:r>
          </a:p>
          <a:p>
            <a:pPr lvl="1"/>
            <a:r>
              <a:rPr lang="en-US" dirty="0" smtClean="0"/>
              <a:t>Limited government</a:t>
            </a:r>
          </a:p>
          <a:p>
            <a:pPr lvl="1"/>
            <a:r>
              <a:rPr lang="en-US" dirty="0" smtClean="0"/>
              <a:t>Separation of Powers</a:t>
            </a:r>
          </a:p>
          <a:p>
            <a:pPr lvl="1"/>
            <a:r>
              <a:rPr lang="en-US" dirty="0" smtClean="0"/>
              <a:t>Checks and Balances </a:t>
            </a:r>
          </a:p>
          <a:p>
            <a:r>
              <a:rPr lang="en-US" dirty="0" smtClean="0"/>
              <a:t>NC’s Constitution contains </a:t>
            </a:r>
          </a:p>
          <a:p>
            <a:pPr lvl="1"/>
            <a:r>
              <a:rPr lang="en-US" dirty="0" smtClean="0">
                <a:latin typeface="Arial" charset="0"/>
              </a:rPr>
              <a:t>Declaration </a:t>
            </a:r>
            <a:r>
              <a:rPr lang="en-US" dirty="0">
                <a:latin typeface="Arial" charset="0"/>
              </a:rPr>
              <a:t>of </a:t>
            </a:r>
            <a:r>
              <a:rPr lang="en-US" dirty="0" smtClean="0">
                <a:latin typeface="Arial" charset="0"/>
              </a:rPr>
              <a:t>Rights</a:t>
            </a:r>
          </a:p>
          <a:p>
            <a:pPr lvl="1"/>
            <a:r>
              <a:rPr lang="en-US" dirty="0" smtClean="0">
                <a:latin typeface="Arial" charset="0"/>
              </a:rPr>
              <a:t>Structure</a:t>
            </a:r>
            <a:r>
              <a:rPr lang="en-US" dirty="0">
                <a:latin typeface="Arial" charset="0"/>
              </a:rPr>
              <a:t>, power &amp; duties of the three </a:t>
            </a:r>
            <a:r>
              <a:rPr lang="en-US" dirty="0" smtClean="0">
                <a:latin typeface="Arial" charset="0"/>
              </a:rPr>
              <a:t>branches</a:t>
            </a:r>
          </a:p>
          <a:p>
            <a:pPr lvl="1"/>
            <a:r>
              <a:rPr lang="en-US" dirty="0" smtClean="0">
                <a:latin typeface="Arial" charset="0"/>
              </a:rPr>
              <a:t>Duties </a:t>
            </a:r>
            <a:r>
              <a:rPr lang="en-US" dirty="0">
                <a:latin typeface="Arial" charset="0"/>
              </a:rPr>
              <a:t>&amp; powers of state agencies, boards &amp; </a:t>
            </a:r>
            <a:r>
              <a:rPr lang="en-US" dirty="0" smtClean="0">
                <a:latin typeface="Arial" charset="0"/>
              </a:rPr>
              <a:t>institutions</a:t>
            </a:r>
          </a:p>
          <a:p>
            <a:pPr lvl="1"/>
            <a:r>
              <a:rPr lang="en-US" dirty="0" smtClean="0">
                <a:latin typeface="Arial" charset="0"/>
              </a:rPr>
              <a:t>Structure</a:t>
            </a:r>
            <a:r>
              <a:rPr lang="en-US" dirty="0">
                <a:latin typeface="Arial" charset="0"/>
              </a:rPr>
              <a:t>, power &amp; duties of local governments</a:t>
            </a:r>
          </a:p>
          <a:p>
            <a:endParaRPr lang="en-US" dirty="0" smtClean="0"/>
          </a:p>
        </p:txBody>
      </p:sp>
    </p:spTree>
    <p:extLst>
      <p:ext uri="{BB962C8B-B14F-4D97-AF65-F5344CB8AC3E}">
        <p14:creationId xmlns:p14="http://schemas.microsoft.com/office/powerpoint/2010/main" val="23496379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Sources</a:t>
            </a:r>
            <a:endParaRPr lang="en-US" dirty="0"/>
          </a:p>
        </p:txBody>
      </p:sp>
      <p:sp>
        <p:nvSpPr>
          <p:cNvPr id="3" name="Content Placeholder 2"/>
          <p:cNvSpPr>
            <a:spLocks noGrp="1"/>
          </p:cNvSpPr>
          <p:nvPr>
            <p:ph idx="1"/>
          </p:nvPr>
        </p:nvSpPr>
        <p:spPr>
          <a:xfrm>
            <a:off x="549275" y="1600201"/>
            <a:ext cx="8042276" cy="4786744"/>
          </a:xfrm>
        </p:spPr>
        <p:txBody>
          <a:bodyPr>
            <a:normAutofit fontScale="85000" lnSpcReduction="20000"/>
          </a:bodyPr>
          <a:lstStyle/>
          <a:p>
            <a:r>
              <a:rPr lang="en-US" dirty="0" smtClean="0"/>
              <a:t>Driver’s License</a:t>
            </a:r>
          </a:p>
          <a:p>
            <a:pPr lvl="1"/>
            <a:r>
              <a:rPr lang="en-US" dirty="0" smtClean="0"/>
              <a:t>State; based on benefit</a:t>
            </a:r>
          </a:p>
          <a:p>
            <a:r>
              <a:rPr lang="en-US" dirty="0" smtClean="0"/>
              <a:t>Real and Personal Property Tax</a:t>
            </a:r>
          </a:p>
          <a:p>
            <a:pPr lvl="1"/>
            <a:r>
              <a:rPr lang="en-US" dirty="0" smtClean="0"/>
              <a:t>Local </a:t>
            </a:r>
          </a:p>
          <a:p>
            <a:r>
              <a:rPr lang="en-US" dirty="0" smtClean="0"/>
              <a:t>Personal Income Tax</a:t>
            </a:r>
          </a:p>
          <a:p>
            <a:pPr lvl="1"/>
            <a:r>
              <a:rPr lang="en-US" dirty="0" smtClean="0"/>
              <a:t>Federal/State/Local</a:t>
            </a:r>
          </a:p>
          <a:p>
            <a:r>
              <a:rPr lang="en-US" dirty="0" smtClean="0"/>
              <a:t>Hunting License Fees</a:t>
            </a:r>
          </a:p>
          <a:p>
            <a:r>
              <a:rPr lang="en-US" dirty="0" smtClean="0"/>
              <a:t>Inheritance Taxes</a:t>
            </a:r>
          </a:p>
          <a:p>
            <a:r>
              <a:rPr lang="en-US" dirty="0" smtClean="0"/>
              <a:t>Sales Taxes</a:t>
            </a:r>
          </a:p>
          <a:p>
            <a:r>
              <a:rPr lang="en-US" dirty="0" smtClean="0"/>
              <a:t>Occupancy Taxes</a:t>
            </a:r>
          </a:p>
          <a:p>
            <a:r>
              <a:rPr lang="en-US" dirty="0" smtClean="0"/>
              <a:t>Impact Fees </a:t>
            </a:r>
            <a:endParaRPr lang="en-US" dirty="0"/>
          </a:p>
        </p:txBody>
      </p:sp>
    </p:spTree>
    <p:extLst>
      <p:ext uri="{BB962C8B-B14F-4D97-AF65-F5344CB8AC3E}">
        <p14:creationId xmlns:p14="http://schemas.microsoft.com/office/powerpoint/2010/main" val="32922219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Sources</a:t>
            </a:r>
            <a:endParaRPr lang="en-US" dirty="0"/>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4154921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NC Constitution </a:t>
            </a:r>
            <a:endParaRPr lang="en-US" dirty="0"/>
          </a:p>
        </p:txBody>
      </p:sp>
      <p:sp>
        <p:nvSpPr>
          <p:cNvPr id="3" name="Content Placeholder 2"/>
          <p:cNvSpPr>
            <a:spLocks noGrp="1"/>
          </p:cNvSpPr>
          <p:nvPr>
            <p:ph idx="1"/>
          </p:nvPr>
        </p:nvSpPr>
        <p:spPr/>
        <p:txBody>
          <a:bodyPr/>
          <a:lstStyle/>
          <a:p>
            <a:r>
              <a:rPr lang="en-US" dirty="0" smtClean="0"/>
              <a:t>Article I: Declaration of Rights</a:t>
            </a:r>
          </a:p>
          <a:p>
            <a:r>
              <a:rPr lang="en-US" dirty="0" smtClean="0"/>
              <a:t>Article II: Legislative</a:t>
            </a:r>
          </a:p>
          <a:p>
            <a:r>
              <a:rPr lang="en-US" dirty="0" smtClean="0"/>
              <a:t>Article III: Executive</a:t>
            </a:r>
          </a:p>
          <a:p>
            <a:r>
              <a:rPr lang="en-US" dirty="0" smtClean="0"/>
              <a:t>Article IV: Judicial </a:t>
            </a:r>
          </a:p>
          <a:p>
            <a:r>
              <a:rPr lang="en-US" dirty="0" smtClean="0"/>
              <a:t>Article XIII: Amending </a:t>
            </a:r>
            <a:endParaRPr lang="en-US" dirty="0"/>
          </a:p>
        </p:txBody>
      </p:sp>
    </p:spTree>
    <p:extLst>
      <p:ext uri="{BB962C8B-B14F-4D97-AF65-F5344CB8AC3E}">
        <p14:creationId xmlns:p14="http://schemas.microsoft.com/office/powerpoint/2010/main" val="15953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NC Constitution</a:t>
            </a:r>
            <a:endParaRPr lang="en-US" dirty="0"/>
          </a:p>
        </p:txBody>
      </p:sp>
      <p:sp>
        <p:nvSpPr>
          <p:cNvPr id="3" name="Content Placeholder 2"/>
          <p:cNvSpPr>
            <a:spLocks noGrp="1"/>
          </p:cNvSpPr>
          <p:nvPr>
            <p:ph sz="half" idx="1"/>
          </p:nvPr>
        </p:nvSpPr>
        <p:spPr>
          <a:xfrm>
            <a:off x="549275" y="1600201"/>
            <a:ext cx="3840480" cy="5019674"/>
          </a:xfrm>
        </p:spPr>
        <p:txBody>
          <a:bodyPr/>
          <a:lstStyle/>
          <a:p>
            <a:r>
              <a:rPr lang="en-US" dirty="0" smtClean="0"/>
              <a:t>Preamble</a:t>
            </a:r>
          </a:p>
          <a:p>
            <a:r>
              <a:rPr lang="en-US" dirty="0" smtClean="0"/>
              <a:t>Article I: Declaration of rights</a:t>
            </a:r>
          </a:p>
          <a:p>
            <a:r>
              <a:rPr lang="en-US" dirty="0" smtClean="0"/>
              <a:t>Article II: Legislative </a:t>
            </a:r>
          </a:p>
          <a:p>
            <a:r>
              <a:rPr lang="en-US" dirty="0" smtClean="0"/>
              <a:t>Article III: Executive </a:t>
            </a:r>
          </a:p>
          <a:p>
            <a:r>
              <a:rPr lang="en-US" dirty="0" smtClean="0"/>
              <a:t>Article IV: Judicial</a:t>
            </a:r>
          </a:p>
          <a:p>
            <a:r>
              <a:rPr lang="en-US" dirty="0" smtClean="0"/>
              <a:t>Article V: Finance</a:t>
            </a:r>
          </a:p>
          <a:p>
            <a:r>
              <a:rPr lang="en-US" dirty="0" smtClean="0"/>
              <a:t>Article VI: Suffrage and eligibility </a:t>
            </a:r>
          </a:p>
          <a:p>
            <a:r>
              <a:rPr lang="en-US" dirty="0" smtClean="0"/>
              <a:t>Article VII: Local government</a:t>
            </a:r>
            <a:endParaRPr lang="en-US" dirty="0"/>
          </a:p>
        </p:txBody>
      </p:sp>
      <p:sp>
        <p:nvSpPr>
          <p:cNvPr id="4" name="Content Placeholder 3"/>
          <p:cNvSpPr>
            <a:spLocks noGrp="1"/>
          </p:cNvSpPr>
          <p:nvPr>
            <p:ph sz="half" idx="2"/>
          </p:nvPr>
        </p:nvSpPr>
        <p:spPr>
          <a:xfrm>
            <a:off x="4751071" y="1600201"/>
            <a:ext cx="3840480" cy="5019674"/>
          </a:xfrm>
        </p:spPr>
        <p:txBody>
          <a:bodyPr/>
          <a:lstStyle/>
          <a:p>
            <a:r>
              <a:rPr lang="en-US" dirty="0" smtClean="0"/>
              <a:t>Article VIII: Corporations</a:t>
            </a:r>
          </a:p>
          <a:p>
            <a:r>
              <a:rPr lang="en-US" dirty="0" smtClean="0"/>
              <a:t>Article IX: Education</a:t>
            </a:r>
          </a:p>
          <a:p>
            <a:r>
              <a:rPr lang="en-US" dirty="0" smtClean="0"/>
              <a:t>Article X: Homesteads and exemptions</a:t>
            </a:r>
          </a:p>
          <a:p>
            <a:r>
              <a:rPr lang="en-US" dirty="0" smtClean="0"/>
              <a:t>Article XI: Punishments, corrections, and charities</a:t>
            </a:r>
          </a:p>
          <a:p>
            <a:r>
              <a:rPr lang="en-US" dirty="0" smtClean="0"/>
              <a:t>Article XII: Military forces</a:t>
            </a:r>
          </a:p>
          <a:p>
            <a:r>
              <a:rPr lang="en-US" dirty="0" smtClean="0"/>
              <a:t>Article XIII: Conventions, constitutional amendment and revision</a:t>
            </a:r>
          </a:p>
          <a:p>
            <a:r>
              <a:rPr lang="en-US" dirty="0" smtClean="0"/>
              <a:t>Article XIV: Miscellaneous</a:t>
            </a:r>
            <a:endParaRPr lang="en-US" dirty="0"/>
          </a:p>
        </p:txBody>
      </p:sp>
    </p:spTree>
    <p:extLst>
      <p:ext uri="{BB962C8B-B14F-4D97-AF65-F5344CB8AC3E}">
        <p14:creationId xmlns:p14="http://schemas.microsoft.com/office/powerpoint/2010/main" val="2109573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11202</TotalTime>
  <Words>3404</Words>
  <Application>Microsoft Office PowerPoint</Application>
  <PresentationFormat>On-screen Show (4:3)</PresentationFormat>
  <Paragraphs>443</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Breeze</vt:lpstr>
      <vt:lpstr>State Government</vt:lpstr>
      <vt:lpstr>Bellringer</vt:lpstr>
      <vt:lpstr>Powers of the State</vt:lpstr>
      <vt:lpstr>Powers of the State</vt:lpstr>
      <vt:lpstr>State Constitutions</vt:lpstr>
      <vt:lpstr>North Carolina Constitution</vt:lpstr>
      <vt:lpstr>North Carolina Constitution </vt:lpstr>
      <vt:lpstr>NC Constitution </vt:lpstr>
      <vt:lpstr>Structure of NC Constitution</vt:lpstr>
      <vt:lpstr>Amending the NC Constitution </vt:lpstr>
      <vt:lpstr>Amending the NC Constitution </vt:lpstr>
      <vt:lpstr>Bellwork</vt:lpstr>
      <vt:lpstr>Separation of Powers </vt:lpstr>
      <vt:lpstr>State Legislatures </vt:lpstr>
      <vt:lpstr>North Carolina Legislature</vt:lpstr>
      <vt:lpstr>NC Legislature</vt:lpstr>
      <vt:lpstr>PowerPoint Presentation</vt:lpstr>
      <vt:lpstr>District 12</vt:lpstr>
      <vt:lpstr>District 10</vt:lpstr>
      <vt:lpstr>District 3</vt:lpstr>
      <vt:lpstr>PowerPoint Presentation</vt:lpstr>
      <vt:lpstr>Senate District 2</vt:lpstr>
      <vt:lpstr>NC Legislature </vt:lpstr>
      <vt:lpstr>Passing State Laws </vt:lpstr>
      <vt:lpstr>Passing State Laws - NC </vt:lpstr>
      <vt:lpstr>Find out…</vt:lpstr>
      <vt:lpstr>State’s Executive Branch</vt:lpstr>
      <vt:lpstr>NC Governor </vt:lpstr>
      <vt:lpstr>NC Governor </vt:lpstr>
      <vt:lpstr>Powers and Duties of Governor </vt:lpstr>
      <vt:lpstr>Lieutenant Governor </vt:lpstr>
      <vt:lpstr>NC Executive Branch</vt:lpstr>
      <vt:lpstr>PowerPoint Presentation</vt:lpstr>
      <vt:lpstr>PowerPoint Presentation</vt:lpstr>
      <vt:lpstr>NC Executive Branch</vt:lpstr>
      <vt:lpstr>Bellringer</vt:lpstr>
      <vt:lpstr>State Court System</vt:lpstr>
      <vt:lpstr>NC Court</vt:lpstr>
      <vt:lpstr>Bayard v. Singleton 1787</vt:lpstr>
      <vt:lpstr>PowerPoint Presentation</vt:lpstr>
      <vt:lpstr>State v. Mann 1829</vt:lpstr>
      <vt:lpstr>Leandro v. NC 1994</vt:lpstr>
      <vt:lpstr>Swann v. Charlotte-Mecklenburg BOE</vt:lpstr>
      <vt:lpstr>Local Government </vt:lpstr>
      <vt:lpstr>Bellwork</vt:lpstr>
      <vt:lpstr>Local Authority </vt:lpstr>
      <vt:lpstr>Functions of Local Governments</vt:lpstr>
      <vt:lpstr>Types of Local Governments</vt:lpstr>
      <vt:lpstr>Craven County</vt:lpstr>
      <vt:lpstr>Craven County</vt:lpstr>
      <vt:lpstr>Municipalities </vt:lpstr>
      <vt:lpstr>PowerPoint Presentation</vt:lpstr>
      <vt:lpstr>Municipalities </vt:lpstr>
      <vt:lpstr>New Bern, North Carolina</vt:lpstr>
      <vt:lpstr>Special Districts</vt:lpstr>
      <vt:lpstr>State v. Mann 1829</vt:lpstr>
      <vt:lpstr>State Controversies </vt:lpstr>
      <vt:lpstr>State Controversies</vt:lpstr>
      <vt:lpstr>State Controversies</vt:lpstr>
      <vt:lpstr>State Controversies</vt:lpstr>
      <vt:lpstr>State Controversies</vt:lpstr>
      <vt:lpstr>3.5 State Controversies</vt:lpstr>
      <vt:lpstr>Federal and Local Government</vt:lpstr>
      <vt:lpstr>Federal System</vt:lpstr>
      <vt:lpstr>Federal System</vt:lpstr>
      <vt:lpstr>Federal System</vt:lpstr>
      <vt:lpstr>North Carolina’s Budget</vt:lpstr>
      <vt:lpstr>PowerPoint Presentation</vt:lpstr>
      <vt:lpstr>North Carolina’s Budget</vt:lpstr>
      <vt:lpstr>Revenue Sources</vt:lpstr>
      <vt:lpstr>Revenue 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Government</dc:title>
  <dc:creator>April Baxter</dc:creator>
  <cp:lastModifiedBy>Ryan Fuller</cp:lastModifiedBy>
  <cp:revision>175</cp:revision>
  <cp:lastPrinted>2014-04-03T00:23:39Z</cp:lastPrinted>
  <dcterms:created xsi:type="dcterms:W3CDTF">2013-10-19T21:50:39Z</dcterms:created>
  <dcterms:modified xsi:type="dcterms:W3CDTF">2017-04-13T19:34:32Z</dcterms:modified>
</cp:coreProperties>
</file>