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286" r:id="rId3"/>
    <p:sldId id="291" r:id="rId4"/>
    <p:sldId id="543" r:id="rId5"/>
    <p:sldId id="508" r:id="rId6"/>
    <p:sldId id="512" r:id="rId7"/>
    <p:sldId id="513" r:id="rId8"/>
    <p:sldId id="450" r:id="rId9"/>
    <p:sldId id="514" r:id="rId10"/>
    <p:sldId id="515" r:id="rId11"/>
    <p:sldId id="517" r:id="rId12"/>
    <p:sldId id="518" r:id="rId13"/>
    <p:sldId id="511" r:id="rId14"/>
    <p:sldId id="523" r:id="rId15"/>
    <p:sldId id="522" r:id="rId16"/>
    <p:sldId id="519" r:id="rId17"/>
    <p:sldId id="520" r:id="rId18"/>
    <p:sldId id="509" r:id="rId19"/>
    <p:sldId id="521" r:id="rId20"/>
    <p:sldId id="406" r:id="rId21"/>
    <p:sldId id="409" r:id="rId22"/>
    <p:sldId id="529" r:id="rId23"/>
    <p:sldId id="538" r:id="rId24"/>
    <p:sldId id="528" r:id="rId25"/>
    <p:sldId id="539" r:id="rId26"/>
    <p:sldId id="540" r:id="rId27"/>
    <p:sldId id="545" r:id="rId28"/>
    <p:sldId id="541" r:id="rId29"/>
    <p:sldId id="547" r:id="rId30"/>
    <p:sldId id="549" r:id="rId31"/>
    <p:sldId id="548" r:id="rId32"/>
    <p:sldId id="510" r:id="rId33"/>
    <p:sldId id="407" r:id="rId34"/>
    <p:sldId id="410" r:id="rId35"/>
    <p:sldId id="490" r:id="rId36"/>
    <p:sldId id="329" r:id="rId37"/>
    <p:sldId id="530" r:id="rId38"/>
    <p:sldId id="542" r:id="rId39"/>
    <p:sldId id="487" r:id="rId40"/>
    <p:sldId id="531" r:id="rId41"/>
    <p:sldId id="468" r:id="rId42"/>
    <p:sldId id="534" r:id="rId43"/>
    <p:sldId id="544" r:id="rId44"/>
    <p:sldId id="535" r:id="rId45"/>
    <p:sldId id="494" r:id="rId46"/>
    <p:sldId id="536" r:id="rId47"/>
    <p:sldId id="537" r:id="rId48"/>
    <p:sldId id="495" r:id="rId49"/>
    <p:sldId id="496" r:id="rId5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0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825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A1CDC1-40AE-0A48-88E9-1C79F5F31380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A43ACCB-1280-C44A-96B4-475ED8372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23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1/20/2016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youtube.com/watch?v=yxaJY8UZxn4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matthewhische\Desktop\Holt%20PP%20(MAC)%20-%20US%20II\Ch13\hustawfn_video.m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American West: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The Fight for the West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6404"/>
          </a:xfrm>
        </p:spPr>
        <p:txBody>
          <a:bodyPr/>
          <a:lstStyle/>
          <a:p>
            <a:r>
              <a:rPr lang="en-US" b="1" u="sng" dirty="0" smtClean="0"/>
              <a:t>The Indian Wars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856"/>
            <a:ext cx="7547595" cy="59261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Lakota Sioux </a:t>
            </a:r>
            <a:r>
              <a:rPr lang="en-US" sz="2800" dirty="0" smtClean="0"/>
              <a:t>ordered to return to reservations – refused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Led by </a:t>
            </a:r>
            <a:r>
              <a:rPr lang="en-US" sz="2600" dirty="0" smtClean="0">
                <a:solidFill>
                  <a:srgbClr val="FF0000"/>
                </a:solidFill>
              </a:rPr>
              <a:t>Sitting Bull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The Battle of Little Bighorn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2,000 Indians gather near the Little Bighorn River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Lieutenant Colonel </a:t>
            </a:r>
            <a:r>
              <a:rPr lang="en-US" sz="2600" dirty="0" smtClean="0">
                <a:solidFill>
                  <a:srgbClr val="FF0000"/>
                </a:solidFill>
              </a:rPr>
              <a:t>George Armstrong Custer </a:t>
            </a:r>
            <a:r>
              <a:rPr lang="en-US" sz="2600" dirty="0" smtClean="0"/>
              <a:t>orders attack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Surrounded and slaughtered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 U.S. government was determined to put down the threat to settlers.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595" y="3762811"/>
            <a:ext cx="1596405" cy="1851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594" y="1217044"/>
            <a:ext cx="1596405" cy="2273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The Indian Wars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7638"/>
            <a:ext cx="9143999" cy="60003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Ghost Dance Movement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Religious movement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Inspired hope among suffering Native Americas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Newspapers begin suggesting that it signaled a planned uprising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Sitting Bull killed during arrest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499" y="3801422"/>
            <a:ext cx="3768500" cy="3056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1192"/>
          </a:xfrm>
        </p:spPr>
        <p:txBody>
          <a:bodyPr/>
          <a:lstStyle/>
          <a:p>
            <a:r>
              <a:rPr lang="en-US" b="1" u="sng" dirty="0" smtClean="0"/>
              <a:t>The Indian Wars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1192"/>
            <a:ext cx="9143999" cy="59968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Army orders Sioux to give up rifles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The Wounded Knee Massacre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Shooting began after a gun went off, and the fleeing Sioux were massacred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Marked the end of the bloody conflict between the army and the Plains Indians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806" y="4439755"/>
            <a:ext cx="3670648" cy="2418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253" name="Picture 5" descr="13-440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4460"/>
          </a:xfrm>
        </p:spPr>
        <p:txBody>
          <a:bodyPr/>
          <a:lstStyle/>
          <a:p>
            <a:r>
              <a:rPr lang="en-US" b="1" u="sng" dirty="0" smtClean="0"/>
              <a:t>Resistance Ends in the West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884"/>
            <a:ext cx="9143999" cy="5992116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  <a:buNone/>
            </a:pPr>
            <a:r>
              <a:rPr lang="en-US" sz="2800" b="1" dirty="0" smtClean="0"/>
              <a:t>Resistance in the Northwest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 The government took back nine-tenths of the land when gold miners and settlers came into the area.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/>
              <a:t> Fourteen years later they were ordered to abandon the last bit of that </a:t>
            </a:r>
            <a:r>
              <a:rPr lang="en-US" sz="2800" dirty="0" smtClean="0"/>
              <a:t>land and move to a small section of Idaho</a:t>
            </a:r>
            <a:endParaRPr lang="en-US" sz="2800" dirty="0" smtClean="0"/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Chief Joseph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tried to take his people into Canada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600" dirty="0" smtClean="0"/>
              <a:t> Forced to surrender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600" dirty="0" smtClean="0"/>
              <a:t> Sent to Washington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008" y="4436442"/>
            <a:ext cx="1879310" cy="2421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1144"/>
          </a:xfrm>
        </p:spPr>
        <p:txBody>
          <a:bodyPr/>
          <a:lstStyle/>
          <a:p>
            <a:r>
              <a:rPr lang="en-US" b="1" u="sng" dirty="0" smtClean="0"/>
              <a:t>Resistance Ends in the West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1144"/>
            <a:ext cx="9143999" cy="6016855"/>
          </a:xfrm>
        </p:spPr>
        <p:txBody>
          <a:bodyPr>
            <a:normAutofit lnSpcReduction="10000"/>
          </a:bodyPr>
          <a:lstStyle/>
          <a:p>
            <a:pPr marL="228600" indent="-228600" algn="ctr" eaLnBrk="0" hangingPunct="0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Resistance in the Southwest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The Apache moved onto a reservation in Arizona  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Geronimo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600" dirty="0" smtClean="0">
                <a:solidFill>
                  <a:srgbClr val="000000"/>
                </a:solidFill>
              </a:rPr>
              <a:t> Fled the reservation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600" dirty="0" smtClean="0">
                <a:solidFill>
                  <a:srgbClr val="000000"/>
                </a:solidFill>
              </a:rPr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Raided </a:t>
            </a:r>
            <a:r>
              <a:rPr lang="en-US" sz="2600" dirty="0" smtClean="0">
                <a:solidFill>
                  <a:srgbClr val="000000"/>
                </a:solidFill>
              </a:rPr>
              <a:t>settlements along Arizona-Mexico border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Captured in 1886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600" dirty="0" smtClean="0">
                <a:solidFill>
                  <a:srgbClr val="000000"/>
                </a:solidFill>
              </a:rPr>
              <a:t> Sent to Florida as </a:t>
            </a:r>
            <a:r>
              <a:rPr lang="en-US" sz="2600" dirty="0" err="1" smtClean="0">
                <a:solidFill>
                  <a:srgbClr val="000000"/>
                </a:solidFill>
              </a:rPr>
              <a:t>P.O.W.s</a:t>
            </a:r>
            <a:r>
              <a:rPr lang="en-US" sz="2600" dirty="0" smtClean="0">
                <a:solidFill>
                  <a:srgbClr val="000000"/>
                </a:solidFill>
              </a:rPr>
              <a:t>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600" dirty="0" smtClean="0">
                <a:solidFill>
                  <a:srgbClr val="000000"/>
                </a:solidFill>
              </a:rPr>
              <a:t> Marked the end of armed resistance in the area  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419" y="2679264"/>
            <a:ext cx="1917580" cy="2994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8869"/>
          </a:xfrm>
        </p:spPr>
        <p:txBody>
          <a:bodyPr/>
          <a:lstStyle/>
          <a:p>
            <a:r>
              <a:rPr lang="en-US" b="1" u="sng" dirty="0" smtClean="0"/>
              <a:t>Life on the Reservations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8870"/>
            <a:ext cx="9143999" cy="59591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Two reasons for Indian reservations: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600" dirty="0" smtClean="0"/>
              <a:t>1.) Control over western territories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2600" dirty="0" smtClean="0"/>
              <a:t>2.) </a:t>
            </a:r>
            <a:r>
              <a:rPr lang="en-US" sz="2600" b="1" dirty="0" smtClean="0">
                <a:solidFill>
                  <a:srgbClr val="FF0000"/>
                </a:solidFill>
              </a:rPr>
              <a:t>Americanization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Wanted Native Americans to abandon their traditional culture and religions and adopt culture of white America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27" y="4497772"/>
            <a:ext cx="5459201" cy="2360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Life on the Reservations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9582"/>
            <a:ext cx="9143999" cy="58684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Attacked Native American beliefs, practices, and tribal identity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Bureau of Indian Affairs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Managed the reservations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Issued wide-ranging orders that left few aspects of Indian culture untouched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444" y="4599032"/>
            <a:ext cx="3036875" cy="2258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13-443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4598" y="0"/>
            <a:ext cx="6721407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4651"/>
          </a:xfrm>
        </p:spPr>
        <p:txBody>
          <a:bodyPr/>
          <a:lstStyle/>
          <a:p>
            <a:r>
              <a:rPr lang="en-US" b="1" u="sng" dirty="0" smtClean="0"/>
              <a:t>Life on the Reservations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4652"/>
            <a:ext cx="9143999" cy="6033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Dawes Act </a:t>
            </a:r>
            <a:r>
              <a:rPr lang="en-US" sz="2800" dirty="0" smtClean="0"/>
              <a:t>of 1887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Broke up many reservations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Native Americans as individual property owners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Few had the money to start farms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Received less productive land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Unsuitable for farming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9" y="3413295"/>
            <a:ext cx="3238500" cy="250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Native Americans fought the movement of settlers westward, but the U.S. military and the persistence of American settlers proved too strong to resist.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American West: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Mining and Ranching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Many people sought fortunes during the mining and cattle booms of the American West.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4130"/>
          </a:xfrm>
        </p:spPr>
        <p:txBody>
          <a:bodyPr/>
          <a:lstStyle/>
          <a:p>
            <a:r>
              <a:rPr lang="en-US" b="1" u="sng" dirty="0" smtClean="0"/>
              <a:t>Striking Gold and Silver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74130"/>
            <a:ext cx="9143999" cy="59838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News of gold and silver inspired thousands to rush West in search of fortune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1849 – California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1858 – Colorado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Many disappointed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1859 – Nevada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Comstock Lode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21" y="2515185"/>
            <a:ext cx="5109877" cy="35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4130"/>
          </a:xfrm>
        </p:spPr>
        <p:txBody>
          <a:bodyPr/>
          <a:lstStyle/>
          <a:p>
            <a:r>
              <a:rPr lang="en-US" b="1" u="sng" dirty="0" smtClean="0"/>
              <a:t>Striking Gold and Silver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6896" y="1039060"/>
            <a:ext cx="5814224" cy="5818939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600" dirty="0" smtClean="0"/>
              <a:t>1897 – The Klondike gold rush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The Yukon Territory (Canada)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Treacherous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Required to bring a year’s worth of supplies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Reports of “gold for the taking” were false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328" y="1195743"/>
            <a:ext cx="3626672" cy="456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Development of communities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49390"/>
            <a:ext cx="9143999" cy="60086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Mining camps and towns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Thousands of men poured into mining areas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Camps hastily built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No law enforcement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Vigilante justice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69984"/>
            <a:ext cx="9143999" cy="2188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Development of communities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022567"/>
            <a:ext cx="5129710" cy="58354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Camps become towns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Stores &amp; saloons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Arrival of families = towns more respectable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Churches, newspapers, and schools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804" y="1648109"/>
            <a:ext cx="4278196" cy="4157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Mining as Big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0151"/>
            <a:ext cx="9143999" cy="54478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Placer mining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Minerals found in loose sand or gravel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“pan for gold”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Cheap but tough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Needed new equipment to dig deeper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940" y="1641055"/>
            <a:ext cx="2714060" cy="3618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Mining as Big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64841"/>
            <a:ext cx="9143999" cy="58931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Hydraulic mining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Used high pressure water to blast away dirt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Hard-rock mining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Cutting deep shafts in solid rock to extract the ore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23" y="4164484"/>
            <a:ext cx="3661723" cy="2693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31" y="4164485"/>
            <a:ext cx="3808837" cy="2693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Mining as Big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14320"/>
            <a:ext cx="9143999" cy="584367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Prospectors became employees, working dangerous jobs for these companies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Cave-ins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Fires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Explosions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Floods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Miners began to organize unions to negotiate safer working conditions and better pay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Mining companies resisted, and violence broke out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Cripple Creek, Colorado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189" y="1748865"/>
            <a:ext cx="3757425" cy="2511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The Origins of Ranching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14320"/>
            <a:ext cx="9143999" cy="58436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Spanish were the first ranchers in the West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Raised cattle under dry and difficult conditions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Bred the Texas longhorn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Started sheep ranching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Needed grazing lands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223" y="3389574"/>
            <a:ext cx="4525776" cy="346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2376"/>
          </a:xfrm>
        </p:spPr>
        <p:txBody>
          <a:bodyPr/>
          <a:lstStyle/>
          <a:p>
            <a:r>
              <a:rPr lang="en-US" b="1" u="sng" dirty="0" smtClean="0"/>
              <a:t>Stage Set for Conflict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2376"/>
            <a:ext cx="9143999" cy="59756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Plains Indians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Sioux, Blackfoot, Cheyenne, Kiowa, Comanche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Nomadic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Did not believe land should be bought and sold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Followed migrations of buffalo herds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Main source of food, clothing, shoes, shelter, supplies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862" y="4740904"/>
            <a:ext cx="3653250" cy="211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The Origins of Ranching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14320"/>
            <a:ext cx="9143999" cy="58436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Growing populations in the East needed food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Demand for beef grew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 age of the cattle drive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Cowboys drove the cattle to towns with railroads to be shipped to meatpacking centers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Chisholm Trail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574" y="4296428"/>
            <a:ext cx="3618426" cy="2561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Ranching as big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14320"/>
            <a:ext cx="9143999" cy="58436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Joseph Glidden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Barbed wire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Allowed ranchers to enclose grazing lands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Privately owned ranches spread quickly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Transformed the cattle business into big business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Disputes between landless cattle owners and ranchers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813" y="1014320"/>
            <a:ext cx="2624187" cy="2964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31" name="Picture 7" descr="13-447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American West: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   Farming the Plains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 government promoted the settlement of the West, offering free or cheap land to those willing to put in the hard work of turning land into productive farms.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13-449-image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Incentives for Settlement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New legislation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In 1862, Congress passed three acts to turn public lands into private property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/>
              <a:t>1.) The </a:t>
            </a:r>
            <a:r>
              <a:rPr lang="en-US" sz="2800" dirty="0" smtClean="0">
                <a:solidFill>
                  <a:srgbClr val="FF0000"/>
                </a:solidFill>
              </a:rPr>
              <a:t>Homestead Act </a:t>
            </a:r>
            <a:r>
              <a:rPr lang="en-US" sz="2800" dirty="0" smtClean="0"/>
              <a:t>gave 160 acres of land to heads of household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/>
              <a:t>2.) The </a:t>
            </a:r>
            <a:r>
              <a:rPr lang="en-US" sz="2800" dirty="0" smtClean="0">
                <a:solidFill>
                  <a:srgbClr val="FF0000"/>
                </a:solidFill>
              </a:rPr>
              <a:t>Pacific Railway Act </a:t>
            </a:r>
            <a:r>
              <a:rPr lang="en-US" sz="2800" dirty="0" smtClean="0"/>
              <a:t>gave land to the railroad companies to build </a:t>
            </a:r>
            <a:r>
              <a:rPr lang="en-US" sz="2800" dirty="0" smtClean="0"/>
              <a:t>railroad and telegraph lines</a:t>
            </a:r>
            <a:endParaRPr lang="en-US" sz="2800" dirty="0" smtClean="0"/>
          </a:p>
          <a:p>
            <a:pPr>
              <a:lnSpc>
                <a:spcPct val="150000"/>
              </a:lnSpc>
              <a:buNone/>
            </a:pPr>
            <a:r>
              <a:rPr lang="en-US" sz="2800" dirty="0" smtClean="0"/>
              <a:t>3.) The </a:t>
            </a:r>
            <a:r>
              <a:rPr lang="en-US" sz="2800" dirty="0" smtClean="0">
                <a:solidFill>
                  <a:srgbClr val="FF0000"/>
                </a:solidFill>
              </a:rPr>
              <a:t>Morrill Act </a:t>
            </a:r>
            <a:r>
              <a:rPr lang="en-US" sz="2800" dirty="0" smtClean="0"/>
              <a:t>gave lands to states for colleges for agriculture and the mechanic arts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063"/>
          </a:xfrm>
        </p:spPr>
        <p:txBody>
          <a:bodyPr/>
          <a:lstStyle/>
          <a:p>
            <a:r>
              <a:rPr lang="en-US" b="1" u="sng" dirty="0" smtClean="0"/>
              <a:t>Incentives for Settlement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43301"/>
            <a:ext cx="6110166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Railroads encourage settlement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Railroads had nearly 225 million acres of public land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Reaped profits by selling some of the land to settlers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Placed ads to lure homesteads to the West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8" descr="13-455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0167" y="1043301"/>
            <a:ext cx="3033833" cy="5814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Incentives for Settlement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Millions of acres available after removing the Native Americans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hlinkClick r:id="rId2"/>
              </a:rPr>
              <a:t>The Oklahoma Land Run of 1889 </a:t>
            </a:r>
            <a:endParaRPr lang="en-US" sz="2800" dirty="0" smtClean="0"/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Over 50,000 people took part in the rush to stake a claim on these 2 million acres of land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1889-1895 – Five different land runs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Many left discouraged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379" y="4601550"/>
            <a:ext cx="3109620" cy="2256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6" name="Rectangle 10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7" name="Rectangle 1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9" name="Picture 13" descr="5-146-close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2084"/>
            <a:ext cx="9144000" cy="53324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Incentives for Settlement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Closing of the frontier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In 1890 the Census Bureau issued a report, “</a:t>
            </a:r>
            <a:r>
              <a:rPr lang="en-US" sz="2600" i="1" dirty="0" smtClean="0"/>
              <a:t>there can hardly be said to be a frontier line.</a:t>
            </a:r>
            <a:r>
              <a:rPr lang="en-US" sz="2600" dirty="0" smtClean="0"/>
              <a:t>”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Frederick Jackson Turner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Frontier thesis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Existence of the frontier made the United States distinctive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241" y="2605896"/>
            <a:ext cx="1883794" cy="2093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55483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Migrating West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0673"/>
            <a:ext cx="5228677" cy="54973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3 groups migrating West: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White Americans from the East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African Americans from the South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Immigrants from foreign countries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723" y="2791991"/>
            <a:ext cx="4047276" cy="3439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2897"/>
          </a:xfrm>
        </p:spPr>
        <p:txBody>
          <a:bodyPr/>
          <a:lstStyle/>
          <a:p>
            <a:r>
              <a:rPr lang="en-US" b="1" u="sng" dirty="0" smtClean="0"/>
              <a:t>Migrating West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3939"/>
            <a:ext cx="9143999" cy="61240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African </a:t>
            </a:r>
            <a:r>
              <a:rPr lang="en-US" sz="2600" dirty="0"/>
              <a:t>American settlers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Benjamin Singleton </a:t>
            </a:r>
            <a:endParaRPr lang="en-US" dirty="0" smtClean="0">
              <a:solidFill>
                <a:srgbClr val="FF0000"/>
              </a:solidFill>
            </a:endParaRPr>
          </a:p>
          <a:p>
            <a:pPr lvl="2">
              <a:lnSpc>
                <a:spcPct val="150000"/>
              </a:lnSpc>
            </a:pPr>
            <a:r>
              <a:rPr lang="en-US" dirty="0" smtClean="0"/>
              <a:t>Former slave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urged </a:t>
            </a:r>
            <a:r>
              <a:rPr lang="en-US" dirty="0"/>
              <a:t>his own people to build </a:t>
            </a:r>
            <a:r>
              <a:rPr lang="en-US" dirty="0" smtClean="0"/>
              <a:t>communities in the West 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Some fled the violent </a:t>
            </a:r>
            <a:r>
              <a:rPr lang="en-US" dirty="0" smtClean="0"/>
              <a:t>and oppressive South  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Rumors of land in Kansas brought 15,000 </a:t>
            </a:r>
            <a:r>
              <a:rPr lang="en-US" dirty="0">
                <a:solidFill>
                  <a:srgbClr val="FF0000"/>
                </a:solidFill>
              </a:rPr>
              <a:t>Exodusters </a:t>
            </a:r>
            <a:r>
              <a:rPr lang="en-US" dirty="0"/>
              <a:t>who also settled in Missouri, Indiana, </a:t>
            </a:r>
            <a:r>
              <a:rPr lang="en-US" dirty="0"/>
              <a:t>K</a:t>
            </a:r>
            <a:r>
              <a:rPr lang="en-US" dirty="0" smtClean="0"/>
              <a:t>ansas, and </a:t>
            </a:r>
            <a:r>
              <a:rPr lang="en-US" dirty="0"/>
              <a:t>Illinois.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26" y="4306092"/>
            <a:ext cx="3766873" cy="2551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1144"/>
          </a:xfrm>
        </p:spPr>
        <p:txBody>
          <a:bodyPr/>
          <a:lstStyle/>
          <a:p>
            <a:r>
              <a:rPr lang="en-US" b="1" u="sng" dirty="0" smtClean="0"/>
              <a:t>Migrating West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1144"/>
            <a:ext cx="9143999" cy="60168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White </a:t>
            </a:r>
            <a:r>
              <a:rPr lang="en-US" sz="2600" dirty="0"/>
              <a:t>settlers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Middle-class businesspeople or </a:t>
            </a:r>
            <a:r>
              <a:rPr lang="en-US" dirty="0" smtClean="0"/>
              <a:t>farmers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They could afford money for supplies and transportation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European settlers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Lured by economic opportunity, they came from Scandinavia, Ireland, Russia, and Germany.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Brought </a:t>
            </a:r>
            <a:r>
              <a:rPr lang="en-US" dirty="0"/>
              <a:t>their farming experience with them.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992" y="4230660"/>
            <a:ext cx="3055008" cy="262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Migrating West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Chinese </a:t>
            </a:r>
            <a:r>
              <a:rPr lang="en-US" sz="2600" dirty="0"/>
              <a:t>settlers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Initially came for the gold rush or to build railroads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They turned to farming, especially in California, establishing the fruit industry there.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Most Chinese were farm laborers because they were not allowed to own land.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821" y="4306430"/>
            <a:ext cx="6480177" cy="2551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07" name="Picture 7" descr="13-453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New Ways of Farming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New equipment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James Oliver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Developed new plow with sharper edge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New machines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Combine harvesters 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913" y="1698993"/>
            <a:ext cx="2954086" cy="1906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286" y="4110578"/>
            <a:ext cx="3663228" cy="2747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New Ways of Farming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Bonanza farms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Operated like factories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Expensive machines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Specialized tasks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Boom-and-bust farming cycles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By 1890s, most broken up</a:t>
            </a: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45" y="2111124"/>
            <a:ext cx="4053854" cy="363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181" name="Picture 5" descr="13-456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452618" y="5834856"/>
            <a:ext cx="573062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>
                <a:solidFill>
                  <a:srgbClr val="FFFF99"/>
                </a:solidFill>
                <a:latin typeface="Verdana" charset="0"/>
              </a:rPr>
              <a:t>Click on the window to start video</a:t>
            </a:r>
            <a:endParaRPr lang="en-US" b="0"/>
          </a:p>
        </p:txBody>
      </p:sp>
      <p:sp>
        <p:nvSpPr>
          <p:cNvPr id="59398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0" y="6019800"/>
            <a:ext cx="4849362" cy="102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www.youtube.com/watch?v</a:t>
            </a:r>
            <a:r>
              <a:rPr lang="en-US" dirty="0" smtClean="0"/>
              <a:t>=Q16OZkgSXfM&amp;list=PL8dPuuaLjXtMwmepBjTSG593eG7ObzO7s</a:t>
            </a:r>
            <a:endParaRPr lang="en-US" dirty="0"/>
          </a:p>
        </p:txBody>
      </p:sp>
      <p:sp>
        <p:nvSpPr>
          <p:cNvPr id="59399" name="Rectangle 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401" name="Picture 9" descr="/Users/matthewhische/Desktop/Holt PP (MAC) - US II/Ch13/hustawfn_video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40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40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352" name="Picture 8" descr="13-439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2376"/>
          </a:xfrm>
        </p:spPr>
        <p:txBody>
          <a:bodyPr/>
          <a:lstStyle/>
          <a:p>
            <a:r>
              <a:rPr lang="en-US" b="1" u="sng" dirty="0" smtClean="0"/>
              <a:t>Stage Set for Conflict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6074"/>
            <a:ext cx="9143999" cy="58519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Government policy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Old policy: push the Indians westward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New policy: seize Indian land and force them onto reservations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3771899"/>
            <a:ext cx="571500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5172"/>
          </a:xfrm>
        </p:spPr>
        <p:txBody>
          <a:bodyPr/>
          <a:lstStyle/>
          <a:p>
            <a:r>
              <a:rPr lang="en-US" b="1" u="sng" dirty="0" smtClean="0"/>
              <a:t>Stage Set for Conflict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3610"/>
            <a:ext cx="9143999" cy="59343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Being confined to reservations threatened way of life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Buffalo being driven to extinction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Reduced grazing lands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Cut off migration routes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Disease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Hunting for sport and profit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499" y="4572000"/>
            <a:ext cx="40005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627" y="1905175"/>
            <a:ext cx="3582372" cy="2666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9060"/>
          </a:xfrm>
        </p:spPr>
        <p:txBody>
          <a:bodyPr/>
          <a:lstStyle/>
          <a:p>
            <a:r>
              <a:rPr lang="en-US" b="1" u="sng" dirty="0" smtClean="0"/>
              <a:t>The Indian Wars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5190"/>
            <a:ext cx="9143999" cy="56528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Sand Creek Massacre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Army troops attacked and massacred surrendering Cheyenne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Congressional investigators condemned the Army’s actions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No one was punished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857" y="3927541"/>
            <a:ext cx="4726544" cy="2930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The Indian Wars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73088"/>
            <a:ext cx="5891674" cy="58849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Increased Indian raids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In return for closing </a:t>
            </a:r>
            <a:r>
              <a:rPr lang="en-US" sz="2800" dirty="0" smtClean="0"/>
              <a:t>the Bozeman</a:t>
            </a:r>
            <a:r>
              <a:rPr lang="en-US" sz="2800" dirty="0" smtClean="0"/>
              <a:t> </a:t>
            </a:r>
            <a:r>
              <a:rPr lang="en-US" sz="2800" dirty="0" smtClean="0"/>
              <a:t>trail, the Sioux agreed to live on a reservation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Other nations signed the </a:t>
            </a:r>
            <a:r>
              <a:rPr lang="en-US" sz="2800" dirty="0" smtClean="0">
                <a:solidFill>
                  <a:srgbClr val="FF0000"/>
                </a:solidFill>
              </a:rPr>
              <a:t>Medicine Lodge Treaty</a:t>
            </a:r>
            <a:r>
              <a:rPr lang="en-US" sz="2800" dirty="0" smtClean="0"/>
              <a:t> and were moved to reservation lands in western Oklahoma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599" y="973088"/>
            <a:ext cx="3640401" cy="2992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11223</TotalTime>
  <Words>1286</Words>
  <Application>Microsoft Office PowerPoint</Application>
  <PresentationFormat>On-screen Show (4:3)</PresentationFormat>
  <Paragraphs>228</Paragraphs>
  <Slides>49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Inkwell</vt:lpstr>
      <vt:lpstr>The American West:</vt:lpstr>
      <vt:lpstr>Main Idea</vt:lpstr>
      <vt:lpstr>Stage Set for Conflict</vt:lpstr>
      <vt:lpstr>PowerPoint Presentation</vt:lpstr>
      <vt:lpstr>PowerPoint Presentation</vt:lpstr>
      <vt:lpstr>Stage Set for Conflict</vt:lpstr>
      <vt:lpstr>Stage Set for Conflict</vt:lpstr>
      <vt:lpstr>The Indian Wars</vt:lpstr>
      <vt:lpstr>The Indian Wars</vt:lpstr>
      <vt:lpstr>The Indian Wars</vt:lpstr>
      <vt:lpstr>The Indian Wars</vt:lpstr>
      <vt:lpstr>The Indian Wars</vt:lpstr>
      <vt:lpstr>PowerPoint Presentation</vt:lpstr>
      <vt:lpstr>Resistance Ends in the West</vt:lpstr>
      <vt:lpstr>Resistance Ends in the West</vt:lpstr>
      <vt:lpstr>Life on the Reservations</vt:lpstr>
      <vt:lpstr>Life on the Reservations</vt:lpstr>
      <vt:lpstr>PowerPoint Presentation</vt:lpstr>
      <vt:lpstr>Life on the Reservations</vt:lpstr>
      <vt:lpstr>The American West:</vt:lpstr>
      <vt:lpstr>Main Idea</vt:lpstr>
      <vt:lpstr>Striking Gold and Silver</vt:lpstr>
      <vt:lpstr>Striking Gold and Silver</vt:lpstr>
      <vt:lpstr>Development of communities</vt:lpstr>
      <vt:lpstr>Development of communities</vt:lpstr>
      <vt:lpstr>Mining as Big Business</vt:lpstr>
      <vt:lpstr>Mining as Big Business</vt:lpstr>
      <vt:lpstr>Mining as Big Business</vt:lpstr>
      <vt:lpstr>The Origins of Ranching</vt:lpstr>
      <vt:lpstr>The Origins of Ranching</vt:lpstr>
      <vt:lpstr>Ranching as big business</vt:lpstr>
      <vt:lpstr>PowerPoint Presentation</vt:lpstr>
      <vt:lpstr>The American West:</vt:lpstr>
      <vt:lpstr>Main Idea</vt:lpstr>
      <vt:lpstr>PowerPoint Presentation</vt:lpstr>
      <vt:lpstr>Incentives for Settlement</vt:lpstr>
      <vt:lpstr>Incentives for Settlement</vt:lpstr>
      <vt:lpstr>Incentives for Settlement</vt:lpstr>
      <vt:lpstr>PowerPoint Presentation</vt:lpstr>
      <vt:lpstr>Incentives for Settlement</vt:lpstr>
      <vt:lpstr>Migrating West</vt:lpstr>
      <vt:lpstr>Migrating West</vt:lpstr>
      <vt:lpstr>Migrating West</vt:lpstr>
      <vt:lpstr>Migrating West</vt:lpstr>
      <vt:lpstr>PowerPoint Presentation</vt:lpstr>
      <vt:lpstr>New Ways of Farming</vt:lpstr>
      <vt:lpstr>New Ways of Farming</vt:lpstr>
      <vt:lpstr>PowerPoint Presentation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128</cp:revision>
  <cp:lastPrinted>2014-01-23T01:57:24Z</cp:lastPrinted>
  <dcterms:created xsi:type="dcterms:W3CDTF">2014-01-23T01:38:17Z</dcterms:created>
  <dcterms:modified xsi:type="dcterms:W3CDTF">2016-01-26T19:15:10Z</dcterms:modified>
</cp:coreProperties>
</file>