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1" r:id="rId2"/>
    <p:sldMasterId id="2147483702" r:id="rId3"/>
    <p:sldMasterId id="2147483723" r:id="rId4"/>
  </p:sldMasterIdLst>
  <p:notesMasterIdLst>
    <p:notesMasterId r:id="rId40"/>
  </p:notesMasterIdLst>
  <p:handoutMasterIdLst>
    <p:handoutMasterId r:id="rId41"/>
  </p:handoutMasterIdLst>
  <p:sldIdLst>
    <p:sldId id="256" r:id="rId5"/>
    <p:sldId id="267" r:id="rId6"/>
    <p:sldId id="259" r:id="rId7"/>
    <p:sldId id="346" r:id="rId8"/>
    <p:sldId id="356" r:id="rId9"/>
    <p:sldId id="330" r:id="rId10"/>
    <p:sldId id="344" r:id="rId11"/>
    <p:sldId id="366" r:id="rId12"/>
    <p:sldId id="331" r:id="rId13"/>
    <p:sldId id="338" r:id="rId14"/>
    <p:sldId id="340" r:id="rId15"/>
    <p:sldId id="341" r:id="rId16"/>
    <p:sldId id="278" r:id="rId17"/>
    <p:sldId id="279" r:id="rId18"/>
    <p:sldId id="332" r:id="rId19"/>
    <p:sldId id="333" r:id="rId20"/>
    <p:sldId id="364" r:id="rId21"/>
    <p:sldId id="334" r:id="rId22"/>
    <p:sldId id="365" r:id="rId23"/>
    <p:sldId id="362" r:id="rId24"/>
    <p:sldId id="329" r:id="rId25"/>
    <p:sldId id="363" r:id="rId26"/>
    <p:sldId id="343" r:id="rId27"/>
    <p:sldId id="298" r:id="rId28"/>
    <p:sldId id="299" r:id="rId29"/>
    <p:sldId id="368" r:id="rId30"/>
    <p:sldId id="369" r:id="rId31"/>
    <p:sldId id="373" r:id="rId32"/>
    <p:sldId id="367" r:id="rId33"/>
    <p:sldId id="336" r:id="rId34"/>
    <p:sldId id="327" r:id="rId35"/>
    <p:sldId id="337" r:id="rId36"/>
    <p:sldId id="370" r:id="rId37"/>
    <p:sldId id="328" r:id="rId38"/>
    <p:sldId id="372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7" autoAdjust="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5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3E13C3-57C9-0240-B1E7-C92ED27CA22E}" type="datetimeFigureOut">
              <a:rPr lang="en-US" smtClean="0"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C8DB3-6E29-424B-B172-BE0647F963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405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B67429-6D37-B149-ADF0-4CE2DCF4B6AC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A6252-0F0A-1544-8A8B-EC9B9C75B7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05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27350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915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66676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12448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545066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05411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3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75877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896539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985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69526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4537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3429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154430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013156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94869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761167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3830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682569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124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76064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51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6449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7427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53045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024397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05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49424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6747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50295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477330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06315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3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414147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685605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86321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014865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0860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85537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201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89596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A4DE9AF8-0723-404C-97CA-12B27FA4C16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945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4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2934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038162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901704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938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48218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20526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180367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42505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282694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30523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683955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474321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413944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936309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34232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64523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DD704A-124A-C64F-993D-8C745E5001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7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/>
              <a:pPr/>
              <a:t>8/26/2016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02889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9279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C359912-2B03-C647-B549-D94E3CB8CA0D}" type="datetimeFigureOut">
              <a:rPr lang="en-US" smtClean="0">
                <a:solidFill>
                  <a:prstClr val="black"/>
                </a:solidFill>
              </a:rPr>
              <a:pPr/>
              <a:t>8/26/2016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A4DE9AF8-0723-404C-97CA-12B27FA4C164}" type="slidenum">
              <a:rPr lang="en-US" smtClean="0">
                <a:gradFill>
                  <a:gsLst>
                    <a:gs pos="0">
                      <a:prstClr val="black">
                        <a:alpha val="10000"/>
                      </a:prstClr>
                    </a:gs>
                    <a:gs pos="100000">
                      <a:prstClr val="black">
                        <a:alpha val="10000"/>
                      </a:prstClr>
                    </a:gs>
                  </a:gsLst>
                  <a:lin ang="5400000" scaled="0"/>
                </a:gradFill>
              </a:rPr>
              <a:pPr/>
              <a:t>‹#›</a:t>
            </a:fld>
            <a:endParaRPr lang="en-US">
              <a:gradFill>
                <a:gsLst>
                  <a:gs pos="0">
                    <a:prstClr val="black">
                      <a:alpha val="10000"/>
                    </a:prstClr>
                  </a:gs>
                  <a:gs pos="100000">
                    <a:prstClr val="black">
                      <a:alpha val="10000"/>
                    </a:prst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29192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5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7bqi70B3tE" TargetMode="External"/><Relationship Id="rId2" Type="http://schemas.openxmlformats.org/officeDocument/2006/relationships/hyperlink" Target="https://www.youtube.com/watch?v=Yocja_N5s1I&amp;list=PLBDA2E52FB1EF80C9" TargetMode="Externa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Beginnings of Civilization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3955" y="4857192"/>
            <a:ext cx="6477000" cy="11740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The First People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smtClean="0"/>
              <a:t>The Stone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5946177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/>
              <a:t>Lived as </a:t>
            </a:r>
            <a:r>
              <a:rPr lang="en-US" sz="3200" b="1" dirty="0" smtClean="0">
                <a:solidFill>
                  <a:srgbClr val="FF0000"/>
                </a:solidFill>
              </a:rPr>
              <a:t>nomads</a:t>
            </a:r>
          </a:p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</a:rPr>
              <a:t>Hunger-gatherers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/>
              <a:t>Early people hunted animals and gathered nuts, berries, and wild plants to survive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4806" y="3884104"/>
            <a:ext cx="3339193" cy="2973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1743" y="1088539"/>
            <a:ext cx="3332257" cy="2599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smtClean="0"/>
              <a:t>The Stone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Developed tools made of stone and animal parts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Spears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String &amp; Bows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Nets &amp; Hooks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Canoes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Clothing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Shelters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605" y="2043838"/>
            <a:ext cx="2489829" cy="1902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565" y="2043838"/>
            <a:ext cx="2266435" cy="3169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7670" y="4415698"/>
            <a:ext cx="3182152" cy="2442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Stone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21434"/>
            <a:ext cx="9144000" cy="543656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Developed societies, art, and religion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solidFill>
                  <a:srgbClr val="FF0000"/>
                </a:solidFill>
              </a:rPr>
              <a:t>Animism</a:t>
            </a:r>
          </a:p>
          <a:p>
            <a:pPr lvl="1">
              <a:lnSpc>
                <a:spcPct val="150000"/>
              </a:lnSpc>
            </a:pPr>
            <a:r>
              <a:rPr lang="en-US" sz="3400" dirty="0" smtClean="0"/>
              <a:t>All things in nature have spirits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19436"/>
            <a:ext cx="3044496" cy="2638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495" y="4219436"/>
            <a:ext cx="3516371" cy="2638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867" y="3076655"/>
            <a:ext cx="2583133" cy="3781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</a:t>
            </a:r>
            <a:r>
              <a:rPr lang="en-US" sz="6000" dirty="0" smtClean="0">
                <a:solidFill>
                  <a:srgbClr val="FF0000"/>
                </a:solidFill>
              </a:rPr>
              <a:t>Beginning of Agriculture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199627"/>
            <a:ext cx="6477000" cy="1174088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0000"/>
              </a:solidFill>
            </a:endParaRPr>
          </a:p>
          <a:p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	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4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400"/>
            <a:ext cx="9144000" cy="54630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/>
              <a:t>The development of agriculture was on of the most important turning points in human history and significantly changed the way in which many people lived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8950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New Stone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Neolithic Era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8,000 BCE – 3,000 BCE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More sophisticated and specialized tools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57" y="4106581"/>
            <a:ext cx="4285699" cy="275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Development of Agriculture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Neolithic Revolution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10,000 years ago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People began to farm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Changed how people lived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511" y="2048825"/>
            <a:ext cx="3090489" cy="3666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00"/>
                </a:solidFill>
              </a:rPr>
              <a:t>Development of Agriculture</a:t>
            </a:r>
            <a:endParaRPr lang="en-US" b="1" u="sng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Domestication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Selective growing and breeding of plants and animals 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3978334"/>
            <a:ext cx="8079332" cy="2879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6740" y="5051778"/>
            <a:ext cx="1981827" cy="1486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Agriculture Changes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World population grew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More reliable good supply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Formed settlements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Everyday activities changed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280" y="1872681"/>
            <a:ext cx="2868720" cy="408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Agriculture Changes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Pastoralists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People who ranged over wide areas and kept herds of livestock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323" y="3930300"/>
            <a:ext cx="4270893" cy="292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028" y="1451385"/>
            <a:ext cx="8788252" cy="540661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en-US" sz="3600" dirty="0" smtClean="0"/>
              <a:t>	Scientific evidence suggests that modern humans spread from Africa to other lands and gradually developed ways to adapt to their environment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Agriculture Changes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New technology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The plow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Pottery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Yarn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399" y="1297898"/>
            <a:ext cx="3712799" cy="24064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461" y="2753397"/>
            <a:ext cx="2209023" cy="2307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399" y="3803807"/>
            <a:ext cx="3688639" cy="30541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05032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chemeClr val="tx1"/>
                </a:solidFill>
              </a:rPr>
              <a:t>Negative Effects of the Neolithic Revolution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38111"/>
            <a:ext cx="9144000" cy="5219888"/>
          </a:xfrm>
        </p:spPr>
        <p:txBody>
          <a:bodyPr>
            <a:noAutofit/>
          </a:bodyPr>
          <a:lstStyle/>
          <a:p>
            <a:pPr eaLnBrk="1" hangingPunct="1">
              <a:buFontTx/>
              <a:buNone/>
            </a:pP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</a:rPr>
              <a:t>Diseases spread</a:t>
            </a:r>
          </a:p>
          <a:p>
            <a:pPr eaLnBrk="1" hangingPunct="1">
              <a:buFontTx/>
              <a:buNone/>
            </a:pPr>
            <a:endParaRPr lang="en-US" sz="3000" b="1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300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sz="3000" dirty="0" smtClean="0">
                <a:solidFill>
                  <a:srgbClr val="000000"/>
                </a:solidFill>
              </a:rPr>
              <a:t>  </a:t>
            </a:r>
            <a:r>
              <a:rPr lang="en-US" sz="3000" b="1" dirty="0" smtClean="0">
                <a:solidFill>
                  <a:srgbClr val="000000"/>
                </a:solidFill>
              </a:rPr>
              <a:t>Crop failures led to famine/starvation</a:t>
            </a:r>
          </a:p>
          <a:p>
            <a:pPr eaLnBrk="1" hangingPunct="1">
              <a:buFontTx/>
              <a:buNone/>
            </a:pPr>
            <a:endParaRPr lang="en-US" sz="3000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endParaRPr lang="en-US" sz="3000" b="1" dirty="0" smtClean="0">
              <a:solidFill>
                <a:srgbClr val="000000"/>
              </a:solidFill>
            </a:endParaRPr>
          </a:p>
          <a:p>
            <a:pPr eaLnBrk="1" hangingPunct="1">
              <a:buFontTx/>
              <a:buNone/>
            </a:pPr>
            <a:r>
              <a:rPr lang="en-US" sz="3000" b="1" dirty="0" smtClean="0">
                <a:solidFill>
                  <a:srgbClr val="000000"/>
                </a:solidFill>
              </a:rPr>
              <a:t>  Constant threat of invasion/war    </a:t>
            </a:r>
            <a:endParaRPr lang="en-US" sz="3000" b="1" dirty="0">
              <a:solidFill>
                <a:srgbClr val="00000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3769" y="1638111"/>
            <a:ext cx="3048000" cy="12573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9569" y="3463532"/>
            <a:ext cx="2822200" cy="1393660"/>
          </a:xfrm>
          <a:prstGeom prst="rect">
            <a:avLst/>
          </a:prstGeom>
          <a:noFill/>
          <a:ln w="76200" cmpd="tri">
            <a:solidFill>
              <a:srgbClr val="000080"/>
            </a:solidFill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43506" y="5442693"/>
            <a:ext cx="3538263" cy="1415305"/>
          </a:xfrm>
          <a:prstGeom prst="rect">
            <a:avLst/>
          </a:prstGeom>
          <a:noFill/>
          <a:ln w="76200" cmpd="tri">
            <a:solidFill>
              <a:srgbClr val="3366FF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  <p:bldP spid="133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Agriculture Changes Society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Bronze Age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3000 BCE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Starting using metal for tools</a:t>
            </a:r>
          </a:p>
          <a:p>
            <a:pPr>
              <a:lnSpc>
                <a:spcPct val="150000"/>
              </a:lnSpc>
            </a:pP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5811" y="1779975"/>
            <a:ext cx="2128189" cy="3149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385" y="4324417"/>
            <a:ext cx="1773508" cy="2533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24" y="4255216"/>
            <a:ext cx="3744932" cy="260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buNone/>
            </a:pPr>
            <a:r>
              <a:rPr lang="en-US" sz="4000" dirty="0" smtClean="0">
                <a:hlinkClick r:id="rId2"/>
              </a:rPr>
              <a:t>Crash Course World History</a:t>
            </a:r>
            <a:endParaRPr lang="en-US" sz="4000" dirty="0" smtClean="0"/>
          </a:p>
          <a:p>
            <a:pPr algn="ctr">
              <a:lnSpc>
                <a:spcPct val="150000"/>
              </a:lnSpc>
              <a:buNone/>
            </a:pPr>
            <a:endParaRPr lang="en-US" sz="4000" dirty="0" smtClean="0"/>
          </a:p>
          <a:p>
            <a:pPr algn="ctr">
              <a:lnSpc>
                <a:spcPct val="150000"/>
              </a:lnSpc>
              <a:buNone/>
            </a:pPr>
            <a:r>
              <a:rPr lang="en-US" sz="4000" dirty="0" smtClean="0">
                <a:hlinkClick r:id="rId3"/>
              </a:rPr>
              <a:t>Stories From the Stone Age</a:t>
            </a:r>
            <a:endParaRPr lang="en-US" sz="4000" dirty="0" smtClean="0"/>
          </a:p>
          <a:p>
            <a:pPr>
              <a:lnSpc>
                <a:spcPct val="150000"/>
              </a:lnSpc>
              <a:buNone/>
            </a:pP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alphaModFix amt="3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9055" y="1210056"/>
            <a:ext cx="8741900" cy="2794886"/>
          </a:xfrm>
        </p:spPr>
        <p:txBody>
          <a:bodyPr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The Beginnings of Civilization:</a:t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/>
            </a:r>
            <a:br>
              <a:rPr lang="en-US" sz="6000" dirty="0" smtClean="0">
                <a:solidFill>
                  <a:srgbClr val="FF0000"/>
                </a:solidFill>
              </a:rPr>
            </a:br>
            <a:r>
              <a:rPr lang="en-US" sz="6000" dirty="0" smtClean="0">
                <a:solidFill>
                  <a:srgbClr val="FF0000"/>
                </a:solidFill>
              </a:rPr>
              <a:t>Foundations of Civilization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4199627"/>
            <a:ext cx="6477000" cy="1174088"/>
          </a:xfrm>
        </p:spPr>
        <p:txBody>
          <a:bodyPr>
            <a:normAutofit/>
          </a:bodyPr>
          <a:lstStyle/>
          <a:p>
            <a:endParaRPr lang="en-US" sz="4400" dirty="0" smtClean="0">
              <a:solidFill>
                <a:srgbClr val="FF0000"/>
              </a:solidFill>
            </a:endParaRPr>
          </a:p>
          <a:p>
            <a:r>
              <a:rPr lang="en-US" sz="4400" dirty="0" smtClean="0">
                <a:solidFill>
                  <a:srgbClr val="FF0000"/>
                </a:solidFill>
              </a:rPr>
              <a:t>	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34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1038"/>
            <a:ext cx="7313613" cy="868362"/>
          </a:xfrm>
        </p:spPr>
        <p:txBody>
          <a:bodyPr/>
          <a:lstStyle/>
          <a:p>
            <a:r>
              <a:rPr lang="en-US" u="sng" dirty="0" smtClean="0"/>
              <a:t>Main Idea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09400"/>
            <a:ext cx="9144000" cy="5463065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/>
              <a:t>From farming villages arose cities, and with them, the first civilizations, marking the beginnings of recorded history.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80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From Villages to Cities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New methods to increase production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>
                <a:solidFill>
                  <a:srgbClr val="FF0000"/>
                </a:solidFill>
              </a:rPr>
              <a:t>Irrigation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Helped produce a </a:t>
            </a:r>
            <a:r>
              <a:rPr lang="en-US" sz="4000" b="1" dirty="0" smtClean="0">
                <a:solidFill>
                  <a:srgbClr val="FF0000"/>
                </a:solidFill>
              </a:rPr>
              <a:t>surplus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689" y="4453114"/>
            <a:ext cx="3148776" cy="2404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064" y="4453114"/>
            <a:ext cx="4949936" cy="24048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From Villages to Cities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5"/>
            <a:ext cx="9144000" cy="5926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Increased production helped create </a:t>
            </a:r>
            <a:r>
              <a:rPr lang="en-US" sz="3600" b="1" dirty="0" smtClean="0">
                <a:solidFill>
                  <a:srgbClr val="FF0000"/>
                </a:solidFill>
              </a:rPr>
              <a:t>division of labor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Arrangement in which each worker specializes in a particular task or job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44" y="4401460"/>
            <a:ext cx="3790500" cy="2456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From Villages to Cities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9771"/>
            <a:ext cx="9144000" cy="572822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3600" dirty="0" smtClean="0"/>
              <a:t>Develop a </a:t>
            </a:r>
            <a:r>
              <a:rPr lang="en-US" sz="3600" b="1" dirty="0" smtClean="0">
                <a:solidFill>
                  <a:srgbClr val="FF0000"/>
                </a:solidFill>
              </a:rPr>
              <a:t>traditional economy</a:t>
            </a:r>
          </a:p>
          <a:p>
            <a:pPr lvl="1">
              <a:lnSpc>
                <a:spcPct val="150000"/>
              </a:lnSpc>
              <a:spcAft>
                <a:spcPts val="3000"/>
              </a:spcAft>
            </a:pPr>
            <a:r>
              <a:rPr lang="en-US" sz="3400" dirty="0" smtClean="0"/>
              <a:t>Economic decisions based on custom, tradition, or ritual</a:t>
            </a:r>
            <a:endParaRPr lang="en-US" sz="3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100" y="3759200"/>
            <a:ext cx="2616200" cy="309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From Villages to Cities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Villages grew into cities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Higher population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More diverse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Better organization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Centers of trade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464" y="2688361"/>
            <a:ext cx="4022535" cy="3524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Studying the Distant Past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Culture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A society’s knowledge, art, beliefs, customs, and values</a:t>
            </a:r>
          </a:p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Artifacts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Objects that people in the past made or used</a:t>
            </a:r>
            <a:endParaRPr lang="en-US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First Civilizations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5"/>
            <a:ext cx="9144000" cy="5926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Civilization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A complex and organized society</a:t>
            </a:r>
          </a:p>
          <a:p>
            <a:pPr>
              <a:lnSpc>
                <a:spcPct val="150000"/>
              </a:lnSpc>
            </a:pPr>
            <a:r>
              <a:rPr lang="en-US" sz="4000" dirty="0" smtClean="0"/>
              <a:t>First arose in fertile river valleys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074" y="4172732"/>
            <a:ext cx="4259481" cy="2685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endParaRPr lang="en-US" sz="3200"/>
          </a:p>
        </p:txBody>
      </p:sp>
      <p:grpSp>
        <p:nvGrpSpPr>
          <p:cNvPr id="2" name="Content Placeholder 27653"/>
          <p:cNvGrpSpPr>
            <a:grpSpLocks noGrp="1"/>
          </p:cNvGrpSpPr>
          <p:nvPr/>
        </p:nvGrpSpPr>
        <p:grpSpPr bwMode="auto">
          <a:xfrm>
            <a:off x="-1112779" y="0"/>
            <a:ext cx="11734800" cy="6858000"/>
            <a:chOff x="288" y="735"/>
            <a:chExt cx="5184" cy="2851"/>
          </a:xfrm>
        </p:grpSpPr>
        <p:sp>
          <p:nvSpPr>
            <p:cNvPr id="1027" name="AutoShape 5"/>
            <p:cNvSpPr>
              <a:spLocks noChangeAspect="1" noChangeArrowheads="1" noTextEdit="1"/>
            </p:cNvSpPr>
            <p:nvPr/>
          </p:nvSpPr>
          <p:spPr bwMode="auto">
            <a:xfrm>
              <a:off x="288" y="735"/>
              <a:ext cx="5184" cy="2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8" name="_s1028"/>
            <p:cNvSpPr>
              <a:spLocks noChangeShapeType="1"/>
            </p:cNvSpPr>
            <p:nvPr/>
          </p:nvSpPr>
          <p:spPr bwMode="auto">
            <a:xfrm flipH="1" flipV="1">
              <a:off x="2346" y="1735"/>
              <a:ext cx="267" cy="21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9" name="_s1029"/>
            <p:cNvSpPr>
              <a:spLocks noChangeArrowheads="1"/>
            </p:cNvSpPr>
            <p:nvPr/>
          </p:nvSpPr>
          <p:spPr bwMode="auto">
            <a:xfrm>
              <a:off x="1736" y="1179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Art and 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architecture</a:t>
              </a:r>
            </a:p>
          </p:txBody>
        </p:sp>
        <p:sp>
          <p:nvSpPr>
            <p:cNvPr id="1030" name="_s1030"/>
            <p:cNvSpPr>
              <a:spLocks noChangeShapeType="1"/>
            </p:cNvSpPr>
            <p:nvPr/>
          </p:nvSpPr>
          <p:spPr bwMode="auto">
            <a:xfrm flipH="1">
              <a:off x="2215" y="2236"/>
              <a:ext cx="332" cy="7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1" name="_s1031"/>
            <p:cNvSpPr>
              <a:spLocks noChangeArrowheads="1"/>
            </p:cNvSpPr>
            <p:nvPr/>
          </p:nvSpPr>
          <p:spPr bwMode="auto">
            <a:xfrm>
              <a:off x="1538" y="2047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Record keeping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writing</a:t>
              </a:r>
            </a:p>
          </p:txBody>
        </p:sp>
        <p:sp>
          <p:nvSpPr>
            <p:cNvPr id="1032" name="_s1032"/>
            <p:cNvSpPr>
              <a:spLocks noChangeShapeType="1"/>
            </p:cNvSpPr>
            <p:nvPr/>
          </p:nvSpPr>
          <p:spPr bwMode="auto">
            <a:xfrm flipH="1">
              <a:off x="2585" y="2468"/>
              <a:ext cx="147" cy="30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3" name="_s1033"/>
            <p:cNvSpPr>
              <a:spLocks noChangeArrowheads="1"/>
            </p:cNvSpPr>
            <p:nvPr/>
          </p:nvSpPr>
          <p:spPr bwMode="auto">
            <a:xfrm>
              <a:off x="2094" y="2743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Social 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Ranking of 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classes</a:t>
              </a:r>
            </a:p>
          </p:txBody>
        </p:sp>
        <p:sp>
          <p:nvSpPr>
            <p:cNvPr id="1034" name="_s1034"/>
            <p:cNvSpPr>
              <a:spLocks noChangeShapeType="1"/>
            </p:cNvSpPr>
            <p:nvPr/>
          </p:nvSpPr>
          <p:spPr bwMode="auto">
            <a:xfrm>
              <a:off x="3028" y="2468"/>
              <a:ext cx="149" cy="30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5" name="_s1035"/>
            <p:cNvSpPr>
              <a:spLocks noChangeArrowheads="1"/>
            </p:cNvSpPr>
            <p:nvPr/>
          </p:nvSpPr>
          <p:spPr bwMode="auto">
            <a:xfrm>
              <a:off x="2984" y="2742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Specialization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Of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labor</a:t>
              </a:r>
            </a:p>
          </p:txBody>
        </p:sp>
        <p:sp>
          <p:nvSpPr>
            <p:cNvPr id="1036" name="_s1036"/>
            <p:cNvSpPr>
              <a:spLocks noChangeShapeType="1"/>
            </p:cNvSpPr>
            <p:nvPr/>
          </p:nvSpPr>
          <p:spPr bwMode="auto">
            <a:xfrm>
              <a:off x="3213" y="2236"/>
              <a:ext cx="333" cy="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7" name="_s1037"/>
            <p:cNvSpPr>
              <a:spLocks noChangeArrowheads="1"/>
            </p:cNvSpPr>
            <p:nvPr/>
          </p:nvSpPr>
          <p:spPr bwMode="auto">
            <a:xfrm>
              <a:off x="3538" y="2046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Formalized 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religion</a:t>
              </a:r>
            </a:p>
            <a:p>
              <a:pPr algn="ctr"/>
              <a:endParaRPr lang="en-US" sz="1700" b="1" dirty="0">
                <a:solidFill>
                  <a:srgbClr val="003300"/>
                </a:solidFill>
              </a:endParaRPr>
            </a:p>
          </p:txBody>
        </p:sp>
        <p:sp>
          <p:nvSpPr>
            <p:cNvPr id="1038" name="_s1038"/>
            <p:cNvSpPr>
              <a:spLocks noChangeShapeType="1"/>
            </p:cNvSpPr>
            <p:nvPr/>
          </p:nvSpPr>
          <p:spPr bwMode="auto">
            <a:xfrm flipV="1">
              <a:off x="3147" y="1734"/>
              <a:ext cx="267" cy="21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9" name="_s1039"/>
            <p:cNvSpPr>
              <a:spLocks noChangeArrowheads="1"/>
            </p:cNvSpPr>
            <p:nvPr/>
          </p:nvSpPr>
          <p:spPr bwMode="auto">
            <a:xfrm>
              <a:off x="3340" y="1179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Organized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government</a:t>
              </a:r>
            </a:p>
          </p:txBody>
        </p:sp>
        <p:sp>
          <p:nvSpPr>
            <p:cNvPr id="1040" name="_s1040"/>
            <p:cNvSpPr>
              <a:spLocks noChangeShapeType="1"/>
            </p:cNvSpPr>
            <p:nvPr/>
          </p:nvSpPr>
          <p:spPr bwMode="auto">
            <a:xfrm flipV="1">
              <a:off x="2880" y="1477"/>
              <a:ext cx="0" cy="34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1" name="_s1041"/>
            <p:cNvSpPr>
              <a:spLocks noChangeArrowheads="1"/>
            </p:cNvSpPr>
            <p:nvPr/>
          </p:nvSpPr>
          <p:spPr bwMode="auto">
            <a:xfrm>
              <a:off x="2538" y="793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Developed</a:t>
              </a:r>
            </a:p>
            <a:p>
              <a:pPr algn="ctr"/>
              <a:r>
                <a:rPr lang="en-US" sz="1700" b="1" dirty="0">
                  <a:solidFill>
                    <a:srgbClr val="3366FF"/>
                  </a:solidFill>
                </a:rPr>
                <a:t>cities</a:t>
              </a:r>
            </a:p>
          </p:txBody>
        </p:sp>
        <p:sp>
          <p:nvSpPr>
            <p:cNvPr id="1042" name="_s1042"/>
            <p:cNvSpPr>
              <a:spLocks noChangeArrowheads="1"/>
            </p:cNvSpPr>
            <p:nvPr/>
          </p:nvSpPr>
          <p:spPr bwMode="auto">
            <a:xfrm>
              <a:off x="2538" y="1819"/>
              <a:ext cx="684" cy="6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>
              <a:prstTxWarp prst="textNoShape">
                <a:avLst/>
              </a:prstTxWarp>
            </a:bodyPr>
            <a:lstStyle/>
            <a:p>
              <a:pPr algn="ctr"/>
              <a:r>
                <a:rPr lang="en-US" sz="1700" b="1"/>
                <a:t>7</a:t>
              </a:r>
            </a:p>
            <a:p>
              <a:pPr algn="ctr"/>
              <a:r>
                <a:rPr lang="en-US" sz="1700" b="1"/>
                <a:t>Characteristics</a:t>
              </a:r>
            </a:p>
            <a:p>
              <a:pPr algn="ctr"/>
              <a:r>
                <a:rPr lang="en-US" sz="1700" b="1"/>
                <a:t>Of</a:t>
              </a:r>
            </a:p>
            <a:p>
              <a:pPr algn="ctr"/>
              <a:r>
                <a:rPr lang="en-US" sz="1700" b="1"/>
                <a:t>civilization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Change in Civilizations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1855"/>
            <a:ext cx="9144000" cy="592614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Civilizations can be changed by: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Environment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Conflicts/Warfare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Movement of people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Spread of ideas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493" y="2060659"/>
            <a:ext cx="3169507" cy="2171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493" y="4438609"/>
            <a:ext cx="3169507" cy="2419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Change in Civilizations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Cultural diffusion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The spread of ideas, beliefs, skills, customs, and technology from one culture to another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243" y="4213964"/>
            <a:ext cx="2723871" cy="2644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                      Can be achieved…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133600"/>
            <a:ext cx="4038600" cy="3992563"/>
          </a:xfrm>
        </p:spPr>
        <p:txBody>
          <a:bodyPr/>
          <a:lstStyle/>
          <a:p>
            <a:pPr eaLnBrk="1" hangingPunct="1"/>
            <a:r>
              <a:rPr lang="en-US" dirty="0"/>
              <a:t>T</a:t>
            </a:r>
            <a:r>
              <a:rPr lang="en-US" dirty="0" smtClean="0"/>
              <a:t>hrough </a:t>
            </a:r>
            <a:r>
              <a:rPr lang="en-US" dirty="0"/>
              <a:t>trade</a:t>
            </a:r>
            <a:endParaRPr lang="en-US" dirty="0" smtClean="0"/>
          </a:p>
          <a:p>
            <a:pPr eaLnBrk="1" hangingPunct="1"/>
            <a:r>
              <a:rPr lang="en-US" dirty="0"/>
              <a:t>T</a:t>
            </a:r>
            <a:r>
              <a:rPr lang="en-US" dirty="0" smtClean="0"/>
              <a:t>hrough migration</a:t>
            </a:r>
          </a:p>
          <a:p>
            <a:pPr eaLnBrk="1" hangingPunct="1"/>
            <a:r>
              <a:rPr lang="en-US" dirty="0"/>
              <a:t>T</a:t>
            </a:r>
            <a:r>
              <a:rPr lang="en-US" dirty="0" smtClean="0"/>
              <a:t>hrough </a:t>
            </a:r>
            <a:r>
              <a:rPr lang="en-US" dirty="0"/>
              <a:t>warfare</a:t>
            </a:r>
          </a:p>
          <a:p>
            <a:pPr eaLnBrk="1" hangingPunct="1"/>
            <a:endParaRPr lang="en-US" dirty="0"/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ctr" eaLnBrk="1" hangingPunct="1">
              <a:buFontTx/>
              <a:buNone/>
            </a:pPr>
            <a:r>
              <a:rPr lang="en-US" u="sng" dirty="0"/>
              <a:t>Benefits</a:t>
            </a:r>
          </a:p>
          <a:p>
            <a:pPr eaLnBrk="1" hangingPunct="1"/>
            <a:r>
              <a:rPr lang="en-US" dirty="0"/>
              <a:t>New ideas spread</a:t>
            </a:r>
          </a:p>
          <a:p>
            <a:pPr eaLnBrk="1" hangingPunct="1"/>
            <a:r>
              <a:rPr lang="en-US" dirty="0"/>
              <a:t>New technology is shared</a:t>
            </a:r>
          </a:p>
          <a:p>
            <a:pPr eaLnBrk="1" hangingPunct="1"/>
            <a:r>
              <a:rPr lang="en-US" dirty="0"/>
              <a:t>New cultural activities are introduced and practiced</a:t>
            </a:r>
          </a:p>
        </p:txBody>
      </p:sp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457200" y="533400"/>
            <a:ext cx="32956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ea typeface="Impact"/>
                <a:cs typeface="Impact"/>
              </a:rPr>
              <a:t>Cultural Diffusion</a:t>
            </a:r>
          </a:p>
        </p:txBody>
      </p:sp>
      <p:sp>
        <p:nvSpPr>
          <p:cNvPr id="7174" name="WordArt 9"/>
          <p:cNvSpPr>
            <a:spLocks noChangeArrowheads="1" noChangeShapeType="1" noTextEdit="1"/>
          </p:cNvSpPr>
          <p:nvPr/>
        </p:nvSpPr>
        <p:spPr bwMode="auto">
          <a:xfrm>
            <a:off x="1066800" y="5486400"/>
            <a:ext cx="7000875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 Black"/>
                <a:ea typeface="Arial Black"/>
                <a:cs typeface="Arial Black"/>
              </a:rPr>
              <a:t>Can you think of specific examples?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6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2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2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2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6" grpId="0"/>
      <p:bldP spid="10247" grpId="0" build="p"/>
      <p:bldP spid="1024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Quick Review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smtClean="0"/>
              <a:t>Page 28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1-10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11A&amp;B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12A&amp;B</a:t>
            </a:r>
          </a:p>
          <a:p>
            <a:pPr algn="ctr">
              <a:lnSpc>
                <a:spcPct val="150000"/>
              </a:lnSpc>
            </a:pPr>
            <a:r>
              <a:rPr lang="en-US" sz="4000" dirty="0" smtClean="0"/>
              <a:t>13A&amp;C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Human Origins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Hominid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Humans and early humanlike beings that walked upright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90" y="3418951"/>
            <a:ext cx="4573105" cy="3439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Spreading Around the World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2093"/>
            <a:ext cx="9144000" cy="554590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dirty="0" smtClean="0"/>
              <a:t>Began to migrate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Looking for food</a:t>
            </a:r>
          </a:p>
          <a:p>
            <a:pPr lvl="1">
              <a:lnSpc>
                <a:spcPct val="150000"/>
              </a:lnSpc>
            </a:pPr>
            <a:r>
              <a:rPr lang="en-US" sz="3600" dirty="0" smtClean="0"/>
              <a:t>Changing weather</a:t>
            </a:r>
            <a:endParaRPr lang="en-US" sz="36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3600" dirty="0" smtClean="0"/>
              <a:t>Homo Sapiens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3600" dirty="0" smtClean="0"/>
              <a:t>“Wise Man”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8791" y="2472791"/>
            <a:ext cx="4385209" cy="43852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Spreading Around the World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/>
              <a:t>The Ice Ages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Started 1.6 million years ago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Ocean levels fell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More land exposed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206" y="3653201"/>
            <a:ext cx="3997793" cy="2998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91757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1855"/>
          </a:xfrm>
        </p:spPr>
        <p:txBody>
          <a:bodyPr/>
          <a:lstStyle/>
          <a:p>
            <a:r>
              <a:rPr lang="en-US" b="1" u="sng" dirty="0" smtClean="0"/>
              <a:t>The Stone Age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8539"/>
            <a:ext cx="9144000" cy="576946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smtClean="0">
                <a:solidFill>
                  <a:srgbClr val="FF0000"/>
                </a:solidFill>
              </a:rPr>
              <a:t>Paleolithic Era</a:t>
            </a:r>
          </a:p>
          <a:p>
            <a:pPr lvl="1">
              <a:lnSpc>
                <a:spcPct val="150000"/>
              </a:lnSpc>
            </a:pPr>
            <a:r>
              <a:rPr lang="en-US" sz="3800" dirty="0" smtClean="0"/>
              <a:t>2.5 million years – 10,000 years ago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080" y="3313876"/>
            <a:ext cx="5012489" cy="3544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7822</TotalTime>
  <Words>531</Words>
  <Application>Microsoft Office PowerPoint</Application>
  <PresentationFormat>On-screen Show (4:3)</PresentationFormat>
  <Paragraphs>158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Inkwell</vt:lpstr>
      <vt:lpstr>1_Inkwell</vt:lpstr>
      <vt:lpstr>2_Inkwell</vt:lpstr>
      <vt:lpstr>3_Inkwell</vt:lpstr>
      <vt:lpstr>The Beginnings of Civilization</vt:lpstr>
      <vt:lpstr>Main Idea</vt:lpstr>
      <vt:lpstr>Studying the Distant Past</vt:lpstr>
      <vt:lpstr>Human Origins</vt:lpstr>
      <vt:lpstr>PowerPoint Presentation</vt:lpstr>
      <vt:lpstr>Spreading Around the World</vt:lpstr>
      <vt:lpstr>Spreading Around the World</vt:lpstr>
      <vt:lpstr>PowerPoint Presentation</vt:lpstr>
      <vt:lpstr>The Stone Age</vt:lpstr>
      <vt:lpstr>The Stone Age</vt:lpstr>
      <vt:lpstr>The Stone Age</vt:lpstr>
      <vt:lpstr>The Stone Age</vt:lpstr>
      <vt:lpstr>The Beginning of Agriculture</vt:lpstr>
      <vt:lpstr>Main Idea</vt:lpstr>
      <vt:lpstr>The New Stone Age</vt:lpstr>
      <vt:lpstr>Development of Agriculture</vt:lpstr>
      <vt:lpstr>Development of Agriculture</vt:lpstr>
      <vt:lpstr>Agriculture Changes Society</vt:lpstr>
      <vt:lpstr>Agriculture Changes Society</vt:lpstr>
      <vt:lpstr>Agriculture Changes Society</vt:lpstr>
      <vt:lpstr>Negative Effects of the Neolithic Revolution</vt:lpstr>
      <vt:lpstr>Agriculture Changes Society</vt:lpstr>
      <vt:lpstr>PowerPoint Presentation</vt:lpstr>
      <vt:lpstr>The Beginnings of Civilization:  Foundations of Civilization</vt:lpstr>
      <vt:lpstr>Main Idea</vt:lpstr>
      <vt:lpstr>From Villages to Cities</vt:lpstr>
      <vt:lpstr>From Villages to Cities</vt:lpstr>
      <vt:lpstr>From Villages to Cities</vt:lpstr>
      <vt:lpstr>From Villages to Cities</vt:lpstr>
      <vt:lpstr>The First Civilizations</vt:lpstr>
      <vt:lpstr>PowerPoint Presentation</vt:lpstr>
      <vt:lpstr>Change in Civilizations</vt:lpstr>
      <vt:lpstr>Change in Civilizations</vt:lpstr>
      <vt:lpstr>                      Can be achieved…</vt:lpstr>
      <vt:lpstr>Quick Review</vt:lpstr>
    </vt:vector>
  </TitlesOfParts>
  <Company>Bloomsburg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Ancient Near East</dc:title>
  <dc:creator>Matthew Hische</dc:creator>
  <cp:lastModifiedBy>NBHS Teacher</cp:lastModifiedBy>
  <cp:revision>22</cp:revision>
  <cp:lastPrinted>2014-08-26T22:01:14Z</cp:lastPrinted>
  <dcterms:created xsi:type="dcterms:W3CDTF">2014-08-26T21:31:05Z</dcterms:created>
  <dcterms:modified xsi:type="dcterms:W3CDTF">2016-08-31T18:06:34Z</dcterms:modified>
</cp:coreProperties>
</file>