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55" r:id="rId1"/>
  </p:sldMasterIdLst>
  <p:handoutMasterIdLst>
    <p:handoutMasterId r:id="rId52"/>
  </p:handoutMasterIdLst>
  <p:sldIdLst>
    <p:sldId id="357" r:id="rId2"/>
    <p:sldId id="358" r:id="rId3"/>
    <p:sldId id="925" r:id="rId4"/>
    <p:sldId id="740" r:id="rId5"/>
    <p:sldId id="894" r:id="rId6"/>
    <p:sldId id="841" r:id="rId7"/>
    <p:sldId id="897" r:id="rId8"/>
    <p:sldId id="926" r:id="rId9"/>
    <p:sldId id="930" r:id="rId10"/>
    <p:sldId id="811" r:id="rId11"/>
    <p:sldId id="931" r:id="rId12"/>
    <p:sldId id="932" r:id="rId13"/>
    <p:sldId id="934" r:id="rId14"/>
    <p:sldId id="901" r:id="rId15"/>
    <p:sldId id="933" r:id="rId16"/>
    <p:sldId id="935" r:id="rId17"/>
    <p:sldId id="902" r:id="rId18"/>
    <p:sldId id="928" r:id="rId19"/>
    <p:sldId id="595" r:id="rId20"/>
    <p:sldId id="728" r:id="rId21"/>
    <p:sldId id="807" r:id="rId22"/>
    <p:sldId id="936" r:id="rId23"/>
    <p:sldId id="903" r:id="rId24"/>
    <p:sldId id="904" r:id="rId25"/>
    <p:sldId id="937" r:id="rId26"/>
    <p:sldId id="887" r:id="rId27"/>
    <p:sldId id="908" r:id="rId28"/>
    <p:sldId id="907" r:id="rId29"/>
    <p:sldId id="938" r:id="rId30"/>
    <p:sldId id="939" r:id="rId31"/>
    <p:sldId id="888" r:id="rId32"/>
    <p:sldId id="943" r:id="rId33"/>
    <p:sldId id="755" r:id="rId34"/>
    <p:sldId id="756" r:id="rId35"/>
    <p:sldId id="790" r:id="rId36"/>
    <p:sldId id="940" r:id="rId37"/>
    <p:sldId id="912" r:id="rId38"/>
    <p:sldId id="913" r:id="rId39"/>
    <p:sldId id="942" r:id="rId40"/>
    <p:sldId id="758" r:id="rId41"/>
    <p:sldId id="759" r:id="rId42"/>
    <p:sldId id="883" r:id="rId43"/>
    <p:sldId id="944" r:id="rId44"/>
    <p:sldId id="949" r:id="rId45"/>
    <p:sldId id="892" r:id="rId46"/>
    <p:sldId id="948" r:id="rId47"/>
    <p:sldId id="922" r:id="rId48"/>
    <p:sldId id="946" r:id="rId49"/>
    <p:sldId id="923" r:id="rId50"/>
    <p:sldId id="947"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04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5B9A5D-DB4E-EC4F-866E-2F60318C64F9}" type="datetimeFigureOut">
              <a:rPr lang="en-US" smtClean="0"/>
              <a:pPr/>
              <a:t>5/23/2016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1E5822-43BF-8A43-8D68-08F12F628792}" type="slidenum">
              <a:rPr lang="en-US" smtClean="0"/>
              <a:pPr/>
              <a:t>‹#›</a:t>
            </a:fld>
            <a:endParaRPr lang="en-US"/>
          </a:p>
        </p:txBody>
      </p:sp>
    </p:spTree>
    <p:extLst>
      <p:ext uri="{BB962C8B-B14F-4D97-AF65-F5344CB8AC3E}">
        <p14:creationId xmlns:p14="http://schemas.microsoft.com/office/powerpoint/2010/main" val="27443193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69948" y="609600"/>
            <a:ext cx="5404104" cy="3282696"/>
          </a:xfrm>
          <a:prstGeom prst="roundRect">
            <a:avLst>
              <a:gd name="adj" fmla="val 10522"/>
            </a:avLst>
          </a:prstGeom>
          <a:ln w="57150">
            <a:solidFill>
              <a:schemeClr val="bg1"/>
            </a:solidFill>
          </a:ln>
        </p:spPr>
        <p:style>
          <a:lnRef idx="1">
            <a:schemeClr val="accent4"/>
          </a:lnRef>
          <a:fillRef idx="3">
            <a:schemeClr val="accent4"/>
          </a:fillRef>
          <a:effectRef idx="2">
            <a:schemeClr val="accent4"/>
          </a:effectRef>
          <a:fontRef idx="none"/>
        </p:style>
        <p:txBody>
          <a:bodyPr vert="horz" lIns="91440" tIns="182880" rIns="91440" bIns="182880" rtlCol="0">
            <a:normAutofit/>
            <a:scene3d>
              <a:camera prst="orthographicFront"/>
              <a:lightRig rig="chilly" dir="t"/>
            </a:scene3d>
            <a:sp3d extrusionH="6350">
              <a:extrusionClr>
                <a:schemeClr val="bg1"/>
              </a:extrusionClr>
            </a:sp3d>
          </a:bodyPr>
          <a:lstStyle>
            <a:lvl1pPr marL="342900" indent="-342900" algn="ctr" defTabSz="914400" rtl="0" eaLnBrk="1" latinLnBrk="0" hangingPunct="1">
              <a:lnSpc>
                <a:spcPts val="5200"/>
              </a:lnSpc>
              <a:spcBef>
                <a:spcPts val="2000"/>
              </a:spcBef>
              <a:buSzPct val="80000"/>
              <a:buFont typeface="Wingdings" pitchFamily="2" charset="2"/>
              <a:buNone/>
              <a:defRPr sz="5400" b="1" kern="1200" baseline="0">
                <a:gradFill>
                  <a:gsLst>
                    <a:gs pos="50000">
                      <a:schemeClr val="bg1">
                        <a:lumMod val="85000"/>
                      </a:schemeClr>
                    </a:gs>
                    <a:gs pos="100000">
                      <a:schemeClr val="bg1">
                        <a:lumMod val="65000"/>
                      </a:schemeClr>
                    </a:gs>
                  </a:gsLst>
                  <a:lin ang="5400000" scaled="0"/>
                </a:gradFill>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057400" y="4191000"/>
            <a:ext cx="5029200" cy="1447800"/>
          </a:xfrm>
          <a:effectLst/>
        </p:spPr>
        <p:txBody>
          <a:bodyPr vert="horz" lIns="91440" tIns="45720" rIns="91440" bIns="45720" rtlCol="0">
            <a:normAutofit/>
            <a:scene3d>
              <a:camera prst="orthographicFront"/>
              <a:lightRig rig="chilly" dir="t"/>
            </a:scene3d>
            <a:sp3d extrusionH="6350">
              <a:extrusionClr>
                <a:schemeClr val="bg1"/>
              </a:extrusionClr>
            </a:sp3d>
          </a:bodyPr>
          <a:lstStyle>
            <a:lvl1pPr marL="0" indent="0" algn="ctr" defTabSz="914400" rtl="0" eaLnBrk="1" latinLnBrk="0" hangingPunct="1">
              <a:spcBef>
                <a:spcPts val="0"/>
              </a:spcBef>
              <a:buSzPct val="80000"/>
              <a:buFont typeface="Wingdings" pitchFamily="2" charset="2"/>
              <a:buNone/>
              <a:defRPr sz="2000" b="1"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96F663E-5ED1-47B2-8DFB-BADDA486BF96}" type="datetimeFigureOut">
              <a:rPr lang="en-US" smtClean="0"/>
              <a:pPr/>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5CD18-686B-47A9-AFD5-66CE5FA52A6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C359912-2B03-C647-B549-D94E3CB8CA0D}" type="datetimeFigureOut">
              <a:rPr lang="en-US" smtClean="0"/>
              <a:pPr/>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E9AF8-0723-404C-97CA-12B27FA4C164}" type="slidenum">
              <a:rPr lang="en-US" smtClean="0"/>
              <a:pPr/>
              <a:t>‹#›</a:t>
            </a:fld>
            <a:endParaRPr lang="en-US"/>
          </a:p>
        </p:txBody>
      </p:sp>
      <p:sp>
        <p:nvSpPr>
          <p:cNvPr id="8" name="Title 1"/>
          <p:cNvSpPr>
            <a:spLocks noGrp="1"/>
          </p:cNvSpPr>
          <p:nvPr>
            <p:ph type="title"/>
          </p:nvPr>
        </p:nvSpPr>
        <p:spPr>
          <a:xfrm>
            <a:off x="591670" y="793376"/>
            <a:ext cx="3807293" cy="968189"/>
          </a:xfrm>
          <a:scene3d>
            <a:camera prst="orthographicFront"/>
            <a:lightRig rig="chilly" dir="t"/>
          </a:scene3d>
          <a:sp3d extrusionH="12700">
            <a:extrusionClr>
              <a:schemeClr val="bg1"/>
            </a:extrusionClr>
          </a:sp3d>
        </p:spPr>
        <p:txBody>
          <a:bodyPr vert="horz" lIns="91440" tIns="45720" rIns="91440" bIns="45720" rtlCol="0" anchor="b">
            <a:noAutofit/>
            <a:sp3d extrusionH="12700">
              <a:extrusionClr>
                <a:schemeClr val="bg1"/>
              </a:extrusionClr>
            </a:sp3d>
          </a:bodyPr>
          <a:lstStyle>
            <a:lvl1pPr algn="l" defTabSz="914400" rtl="0" eaLnBrk="1" latinLnBrk="0" hangingPunct="1">
              <a:lnSpc>
                <a:spcPts val="4000"/>
              </a:lnSpc>
              <a:spcBef>
                <a:spcPct val="0"/>
              </a:spcBef>
              <a:buNone/>
              <a:defRPr sz="3600" b="1" kern="1200" baseline="0">
                <a:gradFill>
                  <a:gsLst>
                    <a:gs pos="50000">
                      <a:schemeClr val="tx1">
                        <a:lumMod val="65000"/>
                        <a:lumOff val="35000"/>
                      </a:schemeClr>
                    </a:gs>
                    <a:gs pos="100000">
                      <a:schemeClr val="tx1">
                        <a:lumMod val="85000"/>
                        <a:lumOff val="15000"/>
                      </a:schemeClr>
                    </a:gs>
                  </a:gsLst>
                  <a:lin ang="5400000" scaled="0"/>
                </a:gradFill>
                <a:effectLst/>
                <a:latin typeface="+mj-lt"/>
                <a:ea typeface="+mj-ea"/>
                <a:cs typeface="+mj-cs"/>
              </a:defRPr>
            </a:lvl1pPr>
          </a:lstStyle>
          <a:p>
            <a:r>
              <a:rPr lang="en-US" smtClean="0"/>
              <a:t>Click to edit Master title style</a:t>
            </a:r>
            <a:endParaRPr/>
          </a:p>
        </p:txBody>
      </p:sp>
      <p:sp>
        <p:nvSpPr>
          <p:cNvPr id="9" name="Text Placeholder 3"/>
          <p:cNvSpPr>
            <a:spLocks noGrp="1"/>
          </p:cNvSpPr>
          <p:nvPr>
            <p:ph type="body" sz="half" idx="2"/>
          </p:nvPr>
        </p:nvSpPr>
        <p:spPr>
          <a:xfrm>
            <a:off x="591670" y="1748118"/>
            <a:ext cx="3807293" cy="3585882"/>
          </a:xfrm>
          <a:effectLst/>
        </p:spPr>
        <p:txBody>
          <a:bodyPr vert="horz" lIns="91440" tIns="45720" rIns="91440" bIns="45720" rtlCol="0">
            <a:normAutofit/>
            <a:scene3d>
              <a:camera prst="orthographicFront"/>
              <a:lightRig rig="chilly" dir="t"/>
            </a:scene3d>
            <a:sp3d extrusionH="6350">
              <a:extrusionClr>
                <a:schemeClr val="bg1"/>
              </a:extrusionClr>
            </a:sp3d>
          </a:bodyPr>
          <a:lstStyle>
            <a:lvl1pPr marL="0" indent="0">
              <a:lnSpc>
                <a:spcPct val="110000"/>
              </a:lnSpc>
              <a:buNone/>
              <a:defRPr sz="20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SzPct val="80000"/>
              <a:buFont typeface="Wingdings" pitchFamily="2" charset="2"/>
              <a:buNone/>
            </a:pPr>
            <a:r>
              <a:rPr lang="en-US" smtClean="0"/>
              <a:t>Click to edit Master text styles</a:t>
            </a:r>
          </a:p>
        </p:txBody>
      </p:sp>
      <p:sp>
        <p:nvSpPr>
          <p:cNvPr id="11" name="Picture Placeholder 10"/>
          <p:cNvSpPr>
            <a:spLocks noGrp="1"/>
          </p:cNvSpPr>
          <p:nvPr>
            <p:ph type="pic" sz="quarter" idx="13"/>
          </p:nvPr>
        </p:nvSpPr>
        <p:spPr>
          <a:xfrm>
            <a:off x="4800600" y="671514"/>
            <a:ext cx="3810000" cy="4599734"/>
          </a:xfrm>
          <a:prstGeom prst="roundRect">
            <a:avLst>
              <a:gd name="adj" fmla="val 4391"/>
            </a:avLst>
          </a:prstGeom>
          <a:noFill/>
          <a:ln w="57150">
            <a:solidFill>
              <a:schemeClr val="bg1"/>
            </a:solidFill>
          </a:ln>
        </p:spPr>
        <p:style>
          <a:lnRef idx="1">
            <a:schemeClr val="accent1"/>
          </a:lnRef>
          <a:fillRef idx="3">
            <a:schemeClr val="accent1"/>
          </a:fillRef>
          <a:effectRef idx="2">
            <a:schemeClr val="accent1"/>
          </a:effectRef>
          <a:fontRef idx="none"/>
        </p:style>
        <p:txBody>
          <a:bodyPr vert="horz" lIns="91440" tIns="45720" rIns="91440" bIns="45720" rtlCol="0">
            <a:noAutofit/>
            <a:scene3d>
              <a:camera prst="orthographicFront"/>
              <a:lightRig rig="chilly" dir="t"/>
            </a:scene3d>
            <a:sp3d extrusionH="6350">
              <a:bevelT w="19050" h="12700" prst="softRound"/>
              <a:extrusionClr>
                <a:schemeClr val="bg1"/>
              </a:extrusionClr>
            </a:sp3d>
          </a:bodyPr>
          <a:lstStyle>
            <a:lvl1pPr marL="342900" indent="-342900" algn="l" defTabSz="914400" rtl="0" eaLnBrk="1" latinLnBrk="0" hangingPunct="1">
              <a:spcBef>
                <a:spcPts val="2000"/>
              </a:spcBef>
              <a:buSzPct val="80000"/>
              <a:buFont typeface="Wingdings" pitchFamily="2" charset="2"/>
              <a:buNone/>
              <a:defRPr sz="24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430306"/>
            <a:ext cx="5484813" cy="1143000"/>
          </a:xfrm>
        </p:spPr>
        <p:txBody>
          <a:bodyPr/>
          <a:lstStyle>
            <a:lvl1pPr>
              <a:defRPr>
                <a:effectLst/>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673100" y="1747839"/>
            <a:ext cx="7823200" cy="4316411"/>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effectLst/>
              </a:defRPr>
            </a:lvl1pPr>
            <a:lvl2pPr>
              <a:defRPr>
                <a:gradFill>
                  <a:gsLst>
                    <a:gs pos="50000">
                      <a:schemeClr val="tx1">
                        <a:lumMod val="65000"/>
                        <a:lumOff val="35000"/>
                      </a:schemeClr>
                    </a:gs>
                    <a:gs pos="100000">
                      <a:schemeClr val="tx1">
                        <a:lumMod val="85000"/>
                        <a:lumOff val="15000"/>
                      </a:schemeClr>
                    </a:gs>
                  </a:gsLst>
                  <a:lin ang="21594000" scaled="0"/>
                </a:gradFill>
                <a:effectLst/>
              </a:defRPr>
            </a:lvl2pPr>
            <a:lvl3pPr>
              <a:defRPr>
                <a:gradFill>
                  <a:gsLst>
                    <a:gs pos="50000">
                      <a:schemeClr val="tx1">
                        <a:lumMod val="65000"/>
                        <a:lumOff val="35000"/>
                      </a:schemeClr>
                    </a:gs>
                    <a:gs pos="100000">
                      <a:schemeClr val="tx1">
                        <a:lumMod val="85000"/>
                        <a:lumOff val="15000"/>
                      </a:schemeClr>
                    </a:gs>
                  </a:gsLst>
                  <a:lin ang="21594000" scaled="0"/>
                </a:gradFill>
                <a:effectLst/>
              </a:defRPr>
            </a:lvl3pPr>
            <a:lvl4pPr>
              <a:defRPr>
                <a:gradFill>
                  <a:gsLst>
                    <a:gs pos="50000">
                      <a:schemeClr val="tx1">
                        <a:lumMod val="65000"/>
                        <a:lumOff val="35000"/>
                      </a:schemeClr>
                    </a:gs>
                    <a:gs pos="100000">
                      <a:schemeClr val="tx1">
                        <a:lumMod val="85000"/>
                        <a:lumOff val="15000"/>
                      </a:schemeClr>
                    </a:gs>
                  </a:gsLst>
                  <a:lin ang="21594000" scaled="0"/>
                </a:gradFill>
                <a:effectLst/>
              </a:defRPr>
            </a:lvl4pPr>
            <a:lvl5pPr>
              <a:defRPr>
                <a:gradFill>
                  <a:gsLst>
                    <a:gs pos="50000">
                      <a:schemeClr val="tx1">
                        <a:lumMod val="65000"/>
                        <a:lumOff val="35000"/>
                      </a:schemeClr>
                    </a:gs>
                    <a:gs pos="100000">
                      <a:schemeClr val="tx1">
                        <a:lumMod val="85000"/>
                        <a:lumOff val="15000"/>
                      </a:schemeClr>
                    </a:gs>
                  </a:gsLst>
                  <a:lin ang="21594000" scaled="0"/>
                </a:gradFill>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C359912-2B03-C647-B549-D94E3CB8CA0D}" type="datetimeFigureOut">
              <a:rPr lang="en-US" smtClean="0"/>
              <a:pPr/>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E9AF8-0723-404C-97CA-12B27FA4C16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2082" y="389966"/>
            <a:ext cx="1524000" cy="5736198"/>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914399" y="644525"/>
            <a:ext cx="6399213" cy="5419726"/>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effectLst/>
              </a:defRPr>
            </a:lvl1pPr>
            <a:lvl2pPr>
              <a:defRPr>
                <a:gradFill>
                  <a:gsLst>
                    <a:gs pos="50000">
                      <a:schemeClr val="tx1">
                        <a:lumMod val="65000"/>
                        <a:lumOff val="35000"/>
                      </a:schemeClr>
                    </a:gs>
                    <a:gs pos="100000">
                      <a:schemeClr val="tx1">
                        <a:lumMod val="85000"/>
                        <a:lumOff val="15000"/>
                      </a:schemeClr>
                    </a:gs>
                  </a:gsLst>
                  <a:lin ang="21594000" scaled="0"/>
                </a:gradFill>
                <a:effectLst/>
              </a:defRPr>
            </a:lvl2pPr>
            <a:lvl3pPr>
              <a:defRPr>
                <a:gradFill>
                  <a:gsLst>
                    <a:gs pos="50000">
                      <a:schemeClr val="tx1">
                        <a:lumMod val="65000"/>
                        <a:lumOff val="35000"/>
                      </a:schemeClr>
                    </a:gs>
                    <a:gs pos="100000">
                      <a:schemeClr val="tx1">
                        <a:lumMod val="85000"/>
                        <a:lumOff val="15000"/>
                      </a:schemeClr>
                    </a:gs>
                  </a:gsLst>
                  <a:lin ang="21594000" scaled="0"/>
                </a:gradFill>
                <a:effectLst/>
              </a:defRPr>
            </a:lvl3pPr>
            <a:lvl4pPr>
              <a:defRPr>
                <a:gradFill>
                  <a:gsLst>
                    <a:gs pos="50000">
                      <a:schemeClr val="tx1">
                        <a:lumMod val="65000"/>
                        <a:lumOff val="35000"/>
                      </a:schemeClr>
                    </a:gs>
                    <a:gs pos="100000">
                      <a:schemeClr val="tx1">
                        <a:lumMod val="85000"/>
                        <a:lumOff val="15000"/>
                      </a:schemeClr>
                    </a:gs>
                  </a:gsLst>
                  <a:lin ang="21594000" scaled="0"/>
                </a:gradFill>
                <a:effectLst/>
              </a:defRPr>
            </a:lvl4pPr>
            <a:lvl5pPr>
              <a:defRPr>
                <a:gradFill>
                  <a:gsLst>
                    <a:gs pos="50000">
                      <a:schemeClr val="tx1">
                        <a:lumMod val="65000"/>
                        <a:lumOff val="35000"/>
                      </a:schemeClr>
                    </a:gs>
                    <a:gs pos="100000">
                      <a:schemeClr val="tx1">
                        <a:lumMod val="85000"/>
                        <a:lumOff val="15000"/>
                      </a:schemeClr>
                    </a:gs>
                  </a:gsLst>
                  <a:lin ang="21594000" scaled="0"/>
                </a:gradFill>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C359912-2B03-C647-B549-D94E3CB8CA0D}" type="datetimeFigureOut">
              <a:rPr lang="en-US" smtClean="0"/>
              <a:pPr/>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E9AF8-0723-404C-97CA-12B27FA4C1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C359912-2B03-C647-B549-D94E3CB8CA0D}" type="datetimeFigureOut">
              <a:rPr lang="en-US" smtClean="0"/>
              <a:pPr/>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E9AF8-0723-404C-97CA-12B27FA4C1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1881187" y="631824"/>
            <a:ext cx="5407025" cy="3281363"/>
          </a:xfrm>
          <a:prstGeom prst="roundRect">
            <a:avLst>
              <a:gd name="adj" fmla="val 8881"/>
            </a:avLst>
          </a:prstGeom>
          <a:noFill/>
          <a:ln w="57150">
            <a:solidFill>
              <a:schemeClr val="bg1"/>
            </a:solidFill>
          </a:ln>
        </p:spPr>
        <p:style>
          <a:lnRef idx="1">
            <a:schemeClr val="accent1"/>
          </a:lnRef>
          <a:fillRef idx="3">
            <a:schemeClr val="accent1"/>
          </a:fillRef>
          <a:effectRef idx="2">
            <a:schemeClr val="accent1"/>
          </a:effectRef>
          <a:fontRef idx="none"/>
        </p:style>
        <p:txBody>
          <a:bodyPr/>
          <a:lstStyle>
            <a:lvl1pPr>
              <a:buNone/>
              <a:defRPr/>
            </a:lvl1pPr>
          </a:lstStyle>
          <a:p>
            <a:r>
              <a:rPr lang="en-US" smtClean="0"/>
              <a:t>Click icon to add picture</a:t>
            </a:r>
            <a:endParaRPr/>
          </a:p>
        </p:txBody>
      </p:sp>
      <p:sp>
        <p:nvSpPr>
          <p:cNvPr id="2" name="Title 1"/>
          <p:cNvSpPr>
            <a:spLocks noGrp="1"/>
          </p:cNvSpPr>
          <p:nvPr>
            <p:ph type="ctrTitle"/>
          </p:nvPr>
        </p:nvSpPr>
        <p:spPr>
          <a:xfrm>
            <a:off x="658368" y="4495800"/>
            <a:ext cx="7827264" cy="1219200"/>
          </a:xfrm>
        </p:spPr>
        <p:txBody>
          <a:bodyPr anchor="b" anchorCtr="0">
            <a:noAutofit/>
          </a:bodyPr>
          <a:lstStyle>
            <a:lvl1pPr>
              <a:lnSpc>
                <a:spcPts val="5200"/>
              </a:lnSpc>
              <a:defRPr sz="4800" b="1">
                <a:gradFill>
                  <a:gsLst>
                    <a:gs pos="50000">
                      <a:schemeClr val="tx1">
                        <a:lumMod val="65000"/>
                        <a:lumOff val="35000"/>
                      </a:schemeClr>
                    </a:gs>
                    <a:gs pos="100000">
                      <a:schemeClr val="tx1">
                        <a:lumMod val="85000"/>
                        <a:lumOff val="15000"/>
                      </a:schemeClr>
                    </a:gs>
                  </a:gsLst>
                  <a:lin ang="5400000" scaled="0"/>
                </a:gradFill>
                <a:effectLst/>
              </a:defRPr>
            </a:lvl1pPr>
          </a:lstStyle>
          <a:p>
            <a:r>
              <a:rPr lang="en-US" smtClean="0"/>
              <a:t>Click to edit Master title style</a:t>
            </a:r>
            <a:endParaRPr/>
          </a:p>
        </p:txBody>
      </p:sp>
      <p:sp>
        <p:nvSpPr>
          <p:cNvPr id="3" name="Subtitle 2"/>
          <p:cNvSpPr>
            <a:spLocks noGrp="1"/>
          </p:cNvSpPr>
          <p:nvPr>
            <p:ph type="subTitle" idx="1"/>
          </p:nvPr>
        </p:nvSpPr>
        <p:spPr>
          <a:xfrm>
            <a:off x="658368" y="5715000"/>
            <a:ext cx="7827264" cy="501000"/>
          </a:xfrm>
        </p:spPr>
        <p:txBody>
          <a:bodyPr>
            <a:normAutofit/>
          </a:bodyPr>
          <a:lstStyle>
            <a:lvl1pPr marL="0" indent="0" algn="ctr">
              <a:spcBef>
                <a:spcPts val="0"/>
              </a:spcBef>
              <a:buNone/>
              <a:defRPr sz="2000" b="1">
                <a:gradFill>
                  <a:gsLst>
                    <a:gs pos="50000">
                      <a:schemeClr val="tx1">
                        <a:lumMod val="65000"/>
                        <a:lumOff val="35000"/>
                      </a:schemeClr>
                    </a:gs>
                    <a:gs pos="100000">
                      <a:schemeClr val="tx1">
                        <a:lumMod val="85000"/>
                        <a:lumOff val="15000"/>
                      </a:schemeClr>
                    </a:gs>
                  </a:gsLst>
                  <a:lin ang="5400000" scaled="0"/>
                </a:gra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21132"/>
            <a:ext cx="2133600" cy="300318"/>
          </a:xfrm>
        </p:spPr>
        <p:txBody>
          <a:bodyPr/>
          <a:lstStyle>
            <a:lvl1pPr>
              <a:defRPr sz="1100" b="1">
                <a:solidFill>
                  <a:schemeClr val="tx1">
                    <a:lumMod val="50000"/>
                    <a:lumOff val="50000"/>
                  </a:schemeClr>
                </a:solidFill>
              </a:defRPr>
            </a:lvl1pPr>
          </a:lstStyle>
          <a:p>
            <a:fld id="{FC359912-2B03-C647-B549-D94E3CB8CA0D}" type="datetimeFigureOut">
              <a:rPr lang="en-US" smtClean="0"/>
              <a:pPr/>
              <a:t>5/23/2016</a:t>
            </a:fld>
            <a:endParaRPr lang="en-US"/>
          </a:p>
        </p:txBody>
      </p:sp>
      <p:sp>
        <p:nvSpPr>
          <p:cNvPr id="5" name="Footer Placeholder 4"/>
          <p:cNvSpPr>
            <a:spLocks noGrp="1"/>
          </p:cNvSpPr>
          <p:nvPr>
            <p:ph type="ftr" sz="quarter" idx="11"/>
          </p:nvPr>
        </p:nvSpPr>
        <p:spPr>
          <a:xfrm>
            <a:off x="3124200" y="6212541"/>
            <a:ext cx="2895600" cy="300318"/>
          </a:xfrm>
        </p:spPr>
        <p:txBody>
          <a:bodyPr/>
          <a:lstStyle>
            <a:lvl1pP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12"/>
          </p:nvPr>
        </p:nvSpPr>
        <p:spPr>
          <a:xfrm>
            <a:off x="6553200" y="6212541"/>
            <a:ext cx="2133600" cy="300318"/>
          </a:xfrm>
        </p:spPr>
        <p:txBody>
          <a:bodyPr/>
          <a:lstStyle>
            <a:lvl1pPr>
              <a:defRPr sz="1400" b="1">
                <a:solidFill>
                  <a:schemeClr val="tx1">
                    <a:lumMod val="50000"/>
                    <a:lumOff val="50000"/>
                  </a:schemeClr>
                </a:solidFill>
              </a:defRPr>
            </a:lvl1pPr>
          </a:lstStyle>
          <a:p>
            <a:fld id="{A4DE9AF8-0723-404C-97CA-12B27FA4C1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3100" y="2424953"/>
            <a:ext cx="7823200" cy="1474788"/>
          </a:xfrm>
        </p:spPr>
        <p:txBody>
          <a:bodyPr anchor="b" anchorCtr="0"/>
          <a:lstStyle>
            <a:lvl1pPr algn="ctr">
              <a:defRPr sz="4800" b="1" cap="none" baseline="0">
                <a:effectLst/>
              </a:defRPr>
            </a:lvl1pPr>
          </a:lstStyle>
          <a:p>
            <a:r>
              <a:rPr lang="en-US" smtClean="0"/>
              <a:t>Click to edit Master title style</a:t>
            </a:r>
            <a:endParaRPr/>
          </a:p>
        </p:txBody>
      </p:sp>
      <p:sp>
        <p:nvSpPr>
          <p:cNvPr id="3" name="Text Placeholder 2"/>
          <p:cNvSpPr>
            <a:spLocks noGrp="1"/>
          </p:cNvSpPr>
          <p:nvPr>
            <p:ph type="body" idx="1"/>
          </p:nvPr>
        </p:nvSpPr>
        <p:spPr>
          <a:xfrm>
            <a:off x="673100" y="3913188"/>
            <a:ext cx="7823200" cy="554694"/>
          </a:xfrm>
        </p:spPr>
        <p:txBody>
          <a:bodyPr vert="horz" lIns="91440" tIns="45720" rIns="91440" bIns="45720" rtlCol="0">
            <a:normAutofit/>
          </a:bodyPr>
          <a:lstStyle>
            <a:lvl1pPr marL="0" indent="0" algn="ctr" defTabSz="914400" rtl="0" eaLnBrk="1" latinLnBrk="0" hangingPunct="1">
              <a:spcBef>
                <a:spcPts val="0"/>
              </a:spcBef>
              <a:buSzPct val="80000"/>
              <a:buFont typeface="Wingdings" pitchFamily="2" charset="2"/>
              <a:buNone/>
              <a:defRPr sz="2000" b="1"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6F663E-5ED1-47B2-8DFB-BADDA486BF96}" type="datetimeFigureOut">
              <a:rPr lang="en-US" smtClean="0"/>
              <a:pPr/>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5CD18-686B-47A9-AFD5-66CE5FA52A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47838"/>
            <a:ext cx="3563470" cy="4316786"/>
          </a:xfrm>
        </p:spPr>
        <p:txBody>
          <a:bodyPr>
            <a:normAutofit/>
          </a:bodyPr>
          <a:lstStyle>
            <a:lvl1pPr>
              <a:spcBef>
                <a:spcPts val="1600"/>
              </a:spcBef>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1747838"/>
            <a:ext cx="3565526" cy="4316786"/>
          </a:xfrm>
        </p:spPr>
        <p:txBody>
          <a:bodyPr>
            <a:normAutofit/>
          </a:bodyPr>
          <a:lstStyle>
            <a:lvl1pPr>
              <a:spcBef>
                <a:spcPts val="1600"/>
              </a:spcBef>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C359912-2B03-C647-B549-D94E3CB8CA0D}" type="datetimeFigureOut">
              <a:rPr lang="en-US" smtClean="0"/>
              <a:pPr/>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E9AF8-0723-404C-97CA-12B27FA4C1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398" y="1515035"/>
            <a:ext cx="3566160" cy="639762"/>
          </a:xfrm>
        </p:spPr>
        <p:txBody>
          <a:bodyPr anchor="b"/>
          <a:lstStyle>
            <a:lvl1pPr marL="0" indent="0" algn="ctr">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398" y="2271713"/>
            <a:ext cx="3566160" cy="3792911"/>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58471" y="1515035"/>
            <a:ext cx="3566160" cy="639762"/>
          </a:xfrm>
        </p:spPr>
        <p:txBody>
          <a:bodyPr anchor="b"/>
          <a:lstStyle>
            <a:lvl1pPr marL="0" indent="0" algn="ctr">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8471" y="2271713"/>
            <a:ext cx="3566160" cy="3792911"/>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C359912-2B03-C647-B549-D94E3CB8CA0D}" type="datetimeFigureOut">
              <a:rPr lang="en-US" smtClean="0"/>
              <a:pPr/>
              <a:t>5/23/2016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DE9AF8-0723-404C-97CA-12B27FA4C1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C359912-2B03-C647-B549-D94E3CB8CA0D}" type="datetimeFigureOut">
              <a:rPr lang="en-US" smtClean="0"/>
              <a:pPr/>
              <a:t>5/23/2016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DE9AF8-0723-404C-97CA-12B27FA4C1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59912-2B03-C647-B549-D94E3CB8CA0D}" type="datetimeFigureOut">
              <a:rPr lang="en-US" smtClean="0"/>
              <a:pPr/>
              <a:t>5/23/2016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DE9AF8-0723-404C-97CA-12B27FA4C1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670" y="793376"/>
            <a:ext cx="3794760" cy="968189"/>
          </a:xfrm>
        </p:spPr>
        <p:txBody>
          <a:bodyPr anchor="b"/>
          <a:lstStyle>
            <a:lvl1pPr algn="l">
              <a:lnSpc>
                <a:spcPts val="4000"/>
              </a:lnSpc>
              <a:defRPr sz="3600" b="1"/>
            </a:lvl1pPr>
          </a:lstStyle>
          <a:p>
            <a:r>
              <a:rPr lang="en-US" smtClean="0"/>
              <a:t>Click to edit Master title style</a:t>
            </a:r>
            <a:endParaRPr/>
          </a:p>
        </p:txBody>
      </p:sp>
      <p:sp>
        <p:nvSpPr>
          <p:cNvPr id="3" name="Content Placeholder 2"/>
          <p:cNvSpPr>
            <a:spLocks noGrp="1"/>
          </p:cNvSpPr>
          <p:nvPr>
            <p:ph idx="1"/>
          </p:nvPr>
        </p:nvSpPr>
        <p:spPr>
          <a:xfrm>
            <a:off x="4800600" y="658906"/>
            <a:ext cx="3794760" cy="5405719"/>
          </a:xfrm>
        </p:spPr>
        <p:txBody>
          <a:bodyPr>
            <a:normAutofit/>
          </a:bodyPr>
          <a:lstStyle>
            <a:lvl1pPr>
              <a:spcBef>
                <a:spcPts val="2000"/>
              </a:spcBef>
              <a:defRPr sz="2200">
                <a:effectLst/>
              </a:defRPr>
            </a:lvl1pPr>
            <a:lvl2pPr>
              <a:spcBef>
                <a:spcPts val="2000"/>
              </a:spcBef>
              <a:defRPr sz="2000">
                <a:effectLst/>
              </a:defRPr>
            </a:lvl2pPr>
            <a:lvl3pPr>
              <a:spcBef>
                <a:spcPts val="2000"/>
              </a:spcBef>
              <a:defRPr sz="1800">
                <a:effectLst/>
              </a:defRPr>
            </a:lvl3pPr>
            <a:lvl4pPr>
              <a:spcBef>
                <a:spcPts val="2000"/>
              </a:spcBef>
              <a:defRPr sz="1800">
                <a:effectLst/>
              </a:defRPr>
            </a:lvl4pPr>
            <a:lvl5pPr>
              <a:spcBef>
                <a:spcPts val="2000"/>
              </a:spcBef>
              <a:defRPr sz="1800">
                <a:effectLs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1670" y="1748118"/>
            <a:ext cx="3794760" cy="3814482"/>
          </a:xfrm>
        </p:spPr>
        <p:txBody>
          <a:bodyPr>
            <a:normAutofit/>
          </a:bodyPr>
          <a:lstStyle>
            <a:lvl1pPr marL="0" indent="0">
              <a:lnSpc>
                <a:spcPct val="110000"/>
              </a:lnSpc>
              <a:buNone/>
              <a:defRPr sz="20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59912-2B03-C647-B549-D94E3CB8CA0D}" type="datetimeFigureOut">
              <a:rPr lang="en-US" smtClean="0"/>
              <a:pPr/>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E9AF8-0723-404C-97CA-12B27FA4C1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28601"/>
            <a:ext cx="7313613" cy="1264024"/>
          </a:xfrm>
          <a:prstGeom prst="rect">
            <a:avLst/>
          </a:prstGeom>
          <a:scene3d>
            <a:camera prst="orthographicFront"/>
            <a:lightRig rig="chilly" dir="t"/>
          </a:scene3d>
          <a:sp3d extrusionH="12700">
            <a:extrusionClr>
              <a:schemeClr val="bg1"/>
            </a:extrusionClr>
          </a:sp3d>
        </p:spPr>
        <p:txBody>
          <a:bodyPr vert="horz" lIns="91440" tIns="45720" rIns="91440" bIns="45720" rtlCol="0" anchor="ctr">
            <a:noAutofit/>
            <a:sp3d extrusionH="12700">
              <a:extrusionClr>
                <a:schemeClr val="bg1"/>
              </a:extrusionClr>
            </a:sp3d>
          </a:bodyPr>
          <a:lstStyle/>
          <a:p>
            <a:r>
              <a:rPr lang="en-US" smtClean="0"/>
              <a:t>Click to edit Master title style</a:t>
            </a:r>
            <a:endParaRPr/>
          </a:p>
        </p:txBody>
      </p:sp>
      <p:sp>
        <p:nvSpPr>
          <p:cNvPr id="3" name="Text Placeholder 2"/>
          <p:cNvSpPr>
            <a:spLocks noGrp="1"/>
          </p:cNvSpPr>
          <p:nvPr>
            <p:ph type="body" idx="1"/>
          </p:nvPr>
        </p:nvSpPr>
        <p:spPr>
          <a:xfrm>
            <a:off x="914400" y="1747838"/>
            <a:ext cx="7313613" cy="4303338"/>
          </a:xfrm>
          <a:prstGeom prst="rect">
            <a:avLst/>
          </a:prstGeom>
          <a:effectLst/>
        </p:spPr>
        <p:txBody>
          <a:bodyPr vert="horz" lIns="91440" tIns="45720" rIns="91440" bIns="45720" rtlCol="0">
            <a:normAutofit/>
            <a:scene3d>
              <a:camera prst="orthographicFront"/>
              <a:lightRig rig="chilly" dir="t"/>
            </a:scene3d>
            <a:sp3d extrusionH="6350">
              <a:extrusionClr>
                <a:schemeClr val="bg1"/>
              </a:extrusionClr>
            </a:sp3d>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225988"/>
            <a:ext cx="2133600" cy="277906"/>
          </a:xfrm>
          <a:prstGeom prst="rect">
            <a:avLst/>
          </a:prstGeom>
        </p:spPr>
        <p:txBody>
          <a:bodyPr vert="horz" lIns="91440" tIns="45720" rIns="91440" bIns="45720" rtlCol="0" anchor="ctr"/>
          <a:lstStyle>
            <a:lvl1pPr marL="0" algn="l" defTabSz="914400" rtl="0" eaLnBrk="1" latinLnBrk="0" hangingPunct="1">
              <a:defRPr sz="1100" b="1" kern="1200">
                <a:solidFill>
                  <a:schemeClr val="tx1">
                    <a:lumMod val="50000"/>
                    <a:lumOff val="50000"/>
                  </a:schemeClr>
                </a:solidFill>
                <a:latin typeface="+mn-lt"/>
                <a:ea typeface="+mn-ea"/>
                <a:cs typeface="+mn-cs"/>
              </a:defRPr>
            </a:lvl1pPr>
          </a:lstStyle>
          <a:p>
            <a:fld id="{FC359912-2B03-C647-B549-D94E3CB8CA0D}" type="datetimeFigureOut">
              <a:rPr lang="en-US" smtClean="0"/>
              <a:pPr/>
              <a:t>5/23/2016</a:t>
            </a:fld>
            <a:endParaRPr lang="en-US"/>
          </a:p>
        </p:txBody>
      </p:sp>
      <p:sp>
        <p:nvSpPr>
          <p:cNvPr id="5" name="Footer Placeholder 4"/>
          <p:cNvSpPr>
            <a:spLocks noGrp="1"/>
          </p:cNvSpPr>
          <p:nvPr>
            <p:ph type="ftr" sz="quarter" idx="3"/>
          </p:nvPr>
        </p:nvSpPr>
        <p:spPr>
          <a:xfrm>
            <a:off x="3124200" y="6225988"/>
            <a:ext cx="2895600" cy="277906"/>
          </a:xfrm>
          <a:prstGeom prst="rect">
            <a:avLst/>
          </a:prstGeom>
        </p:spPr>
        <p:txBody>
          <a:bodyPr vert="horz" lIns="91440" tIns="45720" rIns="91440" bIns="45720" rtlCol="0" anchor="ctr"/>
          <a:lstStyle>
            <a:lvl1pPr marL="0" algn="ctr" defTabSz="914400" rtl="0" eaLnBrk="1" latinLnBrk="0" hangingPunct="1">
              <a:defRPr sz="1100" b="1" kern="1200">
                <a:solidFill>
                  <a:schemeClr val="tx1">
                    <a:lumMod val="50000"/>
                    <a:lumOff val="50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225988"/>
            <a:ext cx="2133600" cy="277906"/>
          </a:xfrm>
          <a:prstGeom prst="rect">
            <a:avLst/>
          </a:prstGeom>
        </p:spPr>
        <p:txBody>
          <a:bodyPr vert="horz" lIns="91440" tIns="45720" rIns="91440" bIns="45720" rtlCol="0" anchor="ctr"/>
          <a:lstStyle>
            <a:lvl1pPr marL="0" algn="r" defTabSz="914400" rtl="0" eaLnBrk="1" latinLnBrk="0" hangingPunct="1">
              <a:defRPr sz="1400" b="1" kern="1200">
                <a:solidFill>
                  <a:schemeClr val="tx1">
                    <a:lumMod val="50000"/>
                    <a:lumOff val="50000"/>
                  </a:schemeClr>
                </a:solidFill>
                <a:latin typeface="+mn-lt"/>
                <a:ea typeface="+mn-ea"/>
                <a:cs typeface="+mn-cs"/>
              </a:defRPr>
            </a:lvl1pPr>
          </a:lstStyle>
          <a:p>
            <a:fld id="{A4DE9AF8-0723-404C-97CA-12B27FA4C1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 id="2147484267" r:id="rId12"/>
  </p:sldLayoutIdLst>
  <p:txStyles>
    <p:titleStyle>
      <a:lvl1pPr algn="ctr" defTabSz="914400" rtl="0" eaLnBrk="1" latinLnBrk="0" hangingPunct="1">
        <a:lnSpc>
          <a:spcPts val="5600"/>
        </a:lnSpc>
        <a:spcBef>
          <a:spcPct val="0"/>
        </a:spcBef>
        <a:buNone/>
        <a:defRPr sz="5400" b="1" kern="1200" baseline="0">
          <a:gradFill>
            <a:gsLst>
              <a:gs pos="50000">
                <a:schemeClr val="tx1">
                  <a:lumMod val="65000"/>
                  <a:lumOff val="35000"/>
                </a:schemeClr>
              </a:gs>
              <a:gs pos="100000">
                <a:schemeClr val="tx1">
                  <a:lumMod val="85000"/>
                  <a:lumOff val="15000"/>
                </a:schemeClr>
              </a:gs>
            </a:gsLst>
            <a:lin ang="5400000" scaled="0"/>
          </a:gradFill>
          <a:effectLst/>
          <a:latin typeface="+mj-lt"/>
          <a:ea typeface="+mj-ea"/>
          <a:cs typeface="+mj-cs"/>
        </a:defRPr>
      </a:lvl1pPr>
    </p:titleStyle>
    <p:bodyStyle>
      <a:lvl1pPr marL="342900" indent="-342900" algn="l" defTabSz="914400" rtl="0" eaLnBrk="1" latinLnBrk="0" hangingPunct="1">
        <a:spcBef>
          <a:spcPts val="2000"/>
        </a:spcBef>
        <a:buSzPct val="80000"/>
        <a:buFont typeface="Wingdings" pitchFamily="2" charset="2"/>
        <a:buChar char="l"/>
        <a:defRPr sz="24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685800" indent="-336550" algn="l" defTabSz="914400" rtl="0" eaLnBrk="1" latinLnBrk="0" hangingPunct="1">
        <a:spcBef>
          <a:spcPct val="20000"/>
        </a:spcBef>
        <a:buSzPct val="80000"/>
        <a:buFont typeface="Wingdings" pitchFamily="2" charset="2"/>
        <a:buChar char="l"/>
        <a:defRPr sz="22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2pPr>
      <a:lvl3pPr marL="1035050" indent="-349250" algn="l" defTabSz="914400" rtl="0" eaLnBrk="1" latinLnBrk="0" hangingPunct="1">
        <a:spcBef>
          <a:spcPct val="20000"/>
        </a:spcBef>
        <a:buSzPct val="80000"/>
        <a:buFont typeface="Wingdings" pitchFamily="2" charset="2"/>
        <a:buChar char="l"/>
        <a:defRPr sz="20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3pPr>
      <a:lvl4pPr marL="1371600" indent="-336550" algn="l" defTabSz="914400" rtl="0" eaLnBrk="1" latinLnBrk="0" hangingPunct="1">
        <a:spcBef>
          <a:spcPct val="20000"/>
        </a:spcBef>
        <a:buSzPct val="80000"/>
        <a:buFont typeface="Wingdings" pitchFamily="2" charset="2"/>
        <a:buChar char="l"/>
        <a:defRPr sz="18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4pPr>
      <a:lvl5pPr marL="1720850" indent="-349250" algn="l" defTabSz="914400" rtl="0" eaLnBrk="1" latinLnBrk="0" hangingPunct="1">
        <a:spcBef>
          <a:spcPct val="20000"/>
        </a:spcBef>
        <a:buSzPct val="80000"/>
        <a:buFont typeface="Wingdings" pitchFamily="2" charset="2"/>
        <a:buChar char="l"/>
        <a:defRPr sz="18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2QxVwafUFgY"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youtube.com/watch?v=TTGHLdr-iak"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youtube.com/watch?v=JJABGpyoJ20"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youtube.com/watch?v=snsdDb7KDkg"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7044" y="2558713"/>
            <a:ext cx="7924800" cy="1371600"/>
          </a:xfrm>
        </p:spPr>
        <p:txBody>
          <a:bodyPr>
            <a:normAutofit fontScale="90000"/>
          </a:bodyPr>
          <a:lstStyle/>
          <a:p>
            <a:pPr algn="ctr"/>
            <a:r>
              <a:rPr lang="en-US" sz="6000" dirty="0" smtClean="0">
                <a:solidFill>
                  <a:srgbClr val="0000FF"/>
                </a:solidFill>
              </a:rPr>
              <a:t>The Cold War:</a:t>
            </a:r>
            <a:br>
              <a:rPr lang="en-US" sz="6000" dirty="0" smtClean="0">
                <a:solidFill>
                  <a:srgbClr val="0000FF"/>
                </a:solidFill>
              </a:rPr>
            </a:br>
            <a:r>
              <a:rPr lang="en-US" sz="6000" dirty="0" smtClean="0">
                <a:solidFill>
                  <a:srgbClr val="0000FF"/>
                </a:solidFill>
              </a:rPr>
              <a:t>Beginnings of the Cold War</a:t>
            </a:r>
            <a:endParaRPr lang="en-US" sz="6000" dirty="0">
              <a:solidFill>
                <a:srgbClr val="000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sz="2800" dirty="0" smtClean="0">
                <a:solidFill>
                  <a:srgbClr val="FF0000"/>
                </a:solidFill>
              </a:rPr>
              <a:t>Containment</a:t>
            </a:r>
          </a:p>
          <a:p>
            <a:pPr>
              <a:lnSpc>
                <a:spcPct val="150000"/>
              </a:lnSpc>
            </a:pPr>
            <a:r>
              <a:rPr lang="en-US" sz="2800" dirty="0" smtClean="0"/>
              <a:t>Cold War policy which involved resisting Soviet aggression in order to contain the spread of communism</a:t>
            </a:r>
          </a:p>
          <a:p>
            <a:pPr lvl="1">
              <a:lnSpc>
                <a:spcPct val="150000"/>
              </a:lnSpc>
            </a:pPr>
            <a:r>
              <a:rPr lang="en-US" sz="2800" dirty="0" smtClean="0"/>
              <a:t>Truman Doctrine &amp; the Marshall Plan</a:t>
            </a:r>
          </a:p>
          <a:p>
            <a:pPr>
              <a:lnSpc>
                <a:spcPct val="150000"/>
              </a:lnSpc>
              <a:buNone/>
            </a:pPr>
            <a:endParaRPr lang="en-US" dirty="0" smtClean="0"/>
          </a:p>
        </p:txBody>
      </p:sp>
      <p:sp>
        <p:nvSpPr>
          <p:cNvPr id="2" name="Title 1"/>
          <p:cNvSpPr>
            <a:spLocks noGrp="1"/>
          </p:cNvSpPr>
          <p:nvPr>
            <p:ph type="title" idx="4294967295"/>
          </p:nvPr>
        </p:nvSpPr>
        <p:spPr>
          <a:xfrm>
            <a:off x="0" y="0"/>
            <a:ext cx="9144000" cy="931863"/>
          </a:xfrm>
        </p:spPr>
        <p:txBody>
          <a:bodyPr/>
          <a:lstStyle/>
          <a:p>
            <a:pPr algn="ctr"/>
            <a:r>
              <a:rPr lang="en-US" b="1" u="sng" dirty="0" smtClean="0"/>
              <a:t>Cold War Confrontations</a:t>
            </a:r>
            <a:endParaRPr lang="en-US" b="1" u="sng" dirty="0"/>
          </a:p>
        </p:txBody>
      </p:sp>
      <p:pic>
        <p:nvPicPr>
          <p:cNvPr id="4" name="Picture 3"/>
          <p:cNvPicPr>
            <a:picLocks noChangeAspect="1"/>
          </p:cNvPicPr>
          <p:nvPr/>
        </p:nvPicPr>
        <p:blipFill>
          <a:blip r:embed="rId2"/>
          <a:stretch>
            <a:fillRect/>
          </a:stretch>
        </p:blipFill>
        <p:spPr>
          <a:xfrm>
            <a:off x="6381052" y="3599138"/>
            <a:ext cx="2762948" cy="325886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dirty="0" smtClean="0"/>
              <a:t>Western leaders begin planning the creation of an independent democratic German nation</a:t>
            </a:r>
          </a:p>
          <a:p>
            <a:pPr>
              <a:lnSpc>
                <a:spcPct val="150000"/>
              </a:lnSpc>
            </a:pPr>
            <a:r>
              <a:rPr lang="en-US" dirty="0" smtClean="0"/>
              <a:t>Soviets blocked off all land, rail, and water routes into West Berlin</a:t>
            </a:r>
          </a:p>
          <a:p>
            <a:pPr lvl="1">
              <a:lnSpc>
                <a:spcPct val="150000"/>
              </a:lnSpc>
            </a:pPr>
            <a:r>
              <a:rPr lang="en-US" dirty="0" smtClean="0"/>
              <a:t>Residents no longer able to import food, coal, and other vital supplies</a:t>
            </a:r>
          </a:p>
          <a:p>
            <a:pPr>
              <a:lnSpc>
                <a:spcPct val="150000"/>
              </a:lnSpc>
            </a:pPr>
            <a:r>
              <a:rPr lang="en-US" dirty="0" smtClean="0">
                <a:solidFill>
                  <a:srgbClr val="FF0000"/>
                </a:solidFill>
              </a:rPr>
              <a:t>Berlin airlift</a:t>
            </a:r>
          </a:p>
          <a:p>
            <a:pPr lvl="1">
              <a:lnSpc>
                <a:spcPct val="150000"/>
              </a:lnSpc>
            </a:pPr>
            <a:r>
              <a:rPr lang="en-US" dirty="0" smtClean="0"/>
              <a:t>Massive effort to supply West Berlin by air</a:t>
            </a:r>
          </a:p>
        </p:txBody>
      </p:sp>
      <p:sp>
        <p:nvSpPr>
          <p:cNvPr id="2" name="Title 1"/>
          <p:cNvSpPr>
            <a:spLocks noGrp="1"/>
          </p:cNvSpPr>
          <p:nvPr>
            <p:ph type="title" idx="4294967295"/>
          </p:nvPr>
        </p:nvSpPr>
        <p:spPr>
          <a:xfrm>
            <a:off x="0" y="0"/>
            <a:ext cx="9144000" cy="931863"/>
          </a:xfrm>
        </p:spPr>
        <p:txBody>
          <a:bodyPr/>
          <a:lstStyle/>
          <a:p>
            <a:pPr algn="ctr"/>
            <a:r>
              <a:rPr lang="en-US" b="1" u="sng" dirty="0" smtClean="0"/>
              <a:t>Cold War Confrontations</a:t>
            </a:r>
            <a:endParaRPr lang="en-US" b="1" u="sng" dirty="0"/>
          </a:p>
        </p:txBody>
      </p:sp>
      <p:pic>
        <p:nvPicPr>
          <p:cNvPr id="4" name="Picture 3"/>
          <p:cNvPicPr>
            <a:picLocks noChangeAspect="1"/>
          </p:cNvPicPr>
          <p:nvPr/>
        </p:nvPicPr>
        <p:blipFill>
          <a:blip r:embed="rId2"/>
          <a:stretch>
            <a:fillRect/>
          </a:stretch>
        </p:blipFill>
        <p:spPr>
          <a:xfrm>
            <a:off x="6223000" y="4076700"/>
            <a:ext cx="2921000" cy="27813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dirty="0" smtClean="0"/>
              <a:t>Western zones of Germany formed the Federal Republic of Germany (West Germany)</a:t>
            </a:r>
          </a:p>
          <a:p>
            <a:pPr>
              <a:lnSpc>
                <a:spcPct val="150000"/>
              </a:lnSpc>
            </a:pPr>
            <a:r>
              <a:rPr lang="en-US" dirty="0" smtClean="0"/>
              <a:t>Soviet zone became the German Democratic Republic (East Germany)</a:t>
            </a:r>
          </a:p>
        </p:txBody>
      </p:sp>
      <p:sp>
        <p:nvSpPr>
          <p:cNvPr id="2" name="Title 1"/>
          <p:cNvSpPr>
            <a:spLocks noGrp="1"/>
          </p:cNvSpPr>
          <p:nvPr>
            <p:ph type="title" idx="4294967295"/>
          </p:nvPr>
        </p:nvSpPr>
        <p:spPr>
          <a:xfrm>
            <a:off x="0" y="0"/>
            <a:ext cx="9144000" cy="931863"/>
          </a:xfrm>
        </p:spPr>
        <p:txBody>
          <a:bodyPr/>
          <a:lstStyle/>
          <a:p>
            <a:pPr algn="ctr"/>
            <a:r>
              <a:rPr lang="en-US" b="1" u="sng" dirty="0" smtClean="0"/>
              <a:t>Cold War Confrontations</a:t>
            </a:r>
            <a:endParaRPr lang="en-US" b="1" u="sng" dirty="0"/>
          </a:p>
        </p:txBody>
      </p:sp>
      <p:pic>
        <p:nvPicPr>
          <p:cNvPr id="4" name="Picture 3"/>
          <p:cNvPicPr>
            <a:picLocks noChangeAspect="1"/>
          </p:cNvPicPr>
          <p:nvPr/>
        </p:nvPicPr>
        <p:blipFill>
          <a:blip r:embed="rId2"/>
          <a:stretch>
            <a:fillRect/>
          </a:stretch>
        </p:blipFill>
        <p:spPr>
          <a:xfrm>
            <a:off x="3061946" y="3286261"/>
            <a:ext cx="5092018" cy="357173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dirty="0" smtClean="0"/>
              <a:t>North Atlantic Treaty Organization (</a:t>
            </a:r>
            <a:r>
              <a:rPr lang="en-US" dirty="0" smtClean="0">
                <a:solidFill>
                  <a:srgbClr val="FF0000"/>
                </a:solidFill>
              </a:rPr>
              <a:t>NATO</a:t>
            </a:r>
            <a:r>
              <a:rPr lang="en-US" dirty="0" smtClean="0"/>
              <a:t>)</a:t>
            </a:r>
          </a:p>
          <a:p>
            <a:pPr lvl="1">
              <a:lnSpc>
                <a:spcPct val="150000"/>
              </a:lnSpc>
            </a:pPr>
            <a:r>
              <a:rPr lang="en-US" dirty="0" smtClean="0"/>
              <a:t>U.S., Canada, and most Western European countries joined together in a military alliance</a:t>
            </a:r>
          </a:p>
          <a:p>
            <a:pPr lvl="1">
              <a:lnSpc>
                <a:spcPct val="150000"/>
              </a:lnSpc>
            </a:pPr>
            <a:r>
              <a:rPr lang="en-US" dirty="0" smtClean="0"/>
              <a:t>Designed to counter Soviet power in Europe</a:t>
            </a:r>
          </a:p>
          <a:p>
            <a:pPr>
              <a:lnSpc>
                <a:spcPct val="150000"/>
              </a:lnSpc>
            </a:pPr>
            <a:r>
              <a:rPr lang="en-US" dirty="0" smtClean="0">
                <a:solidFill>
                  <a:srgbClr val="FF0000"/>
                </a:solidFill>
              </a:rPr>
              <a:t>Warsaw Pact</a:t>
            </a:r>
          </a:p>
          <a:p>
            <a:pPr lvl="1">
              <a:lnSpc>
                <a:spcPct val="150000"/>
              </a:lnSpc>
            </a:pPr>
            <a:r>
              <a:rPr lang="en-US" dirty="0" smtClean="0"/>
              <a:t>Soviet Union and Communist nations of Eastern Europe formed their own alliance</a:t>
            </a:r>
          </a:p>
        </p:txBody>
      </p:sp>
      <p:sp>
        <p:nvSpPr>
          <p:cNvPr id="2" name="Title 1"/>
          <p:cNvSpPr>
            <a:spLocks noGrp="1"/>
          </p:cNvSpPr>
          <p:nvPr>
            <p:ph type="title" idx="4294967295"/>
          </p:nvPr>
        </p:nvSpPr>
        <p:spPr>
          <a:xfrm>
            <a:off x="0" y="0"/>
            <a:ext cx="9144000" cy="931863"/>
          </a:xfrm>
        </p:spPr>
        <p:txBody>
          <a:bodyPr/>
          <a:lstStyle/>
          <a:p>
            <a:pPr algn="ctr"/>
            <a:r>
              <a:rPr lang="en-US" b="1" u="sng" dirty="0" smtClean="0"/>
              <a:t>Cold War Confrontations</a:t>
            </a:r>
            <a:endParaRPr lang="en-US" b="1" u="sng" dirty="0"/>
          </a:p>
        </p:txBody>
      </p:sp>
      <p:pic>
        <p:nvPicPr>
          <p:cNvPr id="4" name="Picture 3"/>
          <p:cNvPicPr>
            <a:picLocks noChangeAspect="1"/>
          </p:cNvPicPr>
          <p:nvPr/>
        </p:nvPicPr>
        <p:blipFill>
          <a:blip r:embed="rId2"/>
          <a:stretch>
            <a:fillRect/>
          </a:stretch>
        </p:blipFill>
        <p:spPr>
          <a:xfrm>
            <a:off x="5813580" y="4675769"/>
            <a:ext cx="1701110" cy="2182231"/>
          </a:xfrm>
          <a:prstGeom prst="rect">
            <a:avLst/>
          </a:prstGeom>
        </p:spPr>
      </p:pic>
      <p:pic>
        <p:nvPicPr>
          <p:cNvPr id="5" name="Picture 4"/>
          <p:cNvPicPr>
            <a:picLocks noChangeAspect="1"/>
          </p:cNvPicPr>
          <p:nvPr/>
        </p:nvPicPr>
        <p:blipFill>
          <a:blip r:embed="rId3"/>
          <a:stretch>
            <a:fillRect/>
          </a:stretch>
        </p:blipFill>
        <p:spPr>
          <a:xfrm>
            <a:off x="6948468" y="2405504"/>
            <a:ext cx="1966655" cy="147499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dirty="0" smtClean="0"/>
              <a:t>After WWII – Allies gained control of Korean Peninsula</a:t>
            </a:r>
          </a:p>
          <a:p>
            <a:pPr>
              <a:lnSpc>
                <a:spcPct val="150000"/>
              </a:lnSpc>
            </a:pPr>
            <a:r>
              <a:rPr lang="en-US" dirty="0" smtClean="0"/>
              <a:t>Soviets and U.S. divide the country in half</a:t>
            </a:r>
          </a:p>
          <a:p>
            <a:pPr lvl="1">
              <a:lnSpc>
                <a:spcPct val="150000"/>
              </a:lnSpc>
            </a:pPr>
            <a:r>
              <a:rPr lang="en-US" dirty="0" smtClean="0"/>
              <a:t>North Korea – established a Communist government</a:t>
            </a:r>
          </a:p>
          <a:p>
            <a:pPr lvl="1">
              <a:lnSpc>
                <a:spcPct val="150000"/>
              </a:lnSpc>
            </a:pPr>
            <a:r>
              <a:rPr lang="en-US" dirty="0" smtClean="0"/>
              <a:t>South Korea – supported by the U.S. for a non-Communist regime</a:t>
            </a:r>
          </a:p>
        </p:txBody>
      </p:sp>
      <p:sp>
        <p:nvSpPr>
          <p:cNvPr id="2" name="Title 1"/>
          <p:cNvSpPr>
            <a:spLocks noGrp="1"/>
          </p:cNvSpPr>
          <p:nvPr>
            <p:ph type="title" idx="4294967295"/>
          </p:nvPr>
        </p:nvSpPr>
        <p:spPr>
          <a:xfrm>
            <a:off x="0" y="0"/>
            <a:ext cx="9144000" cy="931863"/>
          </a:xfrm>
        </p:spPr>
        <p:txBody>
          <a:bodyPr/>
          <a:lstStyle/>
          <a:p>
            <a:pPr algn="ctr"/>
            <a:r>
              <a:rPr lang="en-US" b="1" u="sng" dirty="0" smtClean="0"/>
              <a:t>Cold War Confrontations</a:t>
            </a:r>
            <a:endParaRPr lang="en-US" b="1" u="sng" dirty="0"/>
          </a:p>
        </p:txBody>
      </p:sp>
      <p:pic>
        <p:nvPicPr>
          <p:cNvPr id="4" name="Picture 3"/>
          <p:cNvPicPr>
            <a:picLocks noChangeAspect="1"/>
          </p:cNvPicPr>
          <p:nvPr/>
        </p:nvPicPr>
        <p:blipFill>
          <a:blip r:embed="rId2"/>
          <a:stretch>
            <a:fillRect/>
          </a:stretch>
        </p:blipFill>
        <p:spPr>
          <a:xfrm>
            <a:off x="2464192" y="3740317"/>
            <a:ext cx="3776184" cy="311768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sz="2800" dirty="0" smtClean="0"/>
              <a:t>June 1950 – North Korea attacks South Korea</a:t>
            </a:r>
          </a:p>
          <a:p>
            <a:pPr lvl="1">
              <a:lnSpc>
                <a:spcPct val="150000"/>
              </a:lnSpc>
            </a:pPr>
            <a:r>
              <a:rPr lang="en-US" sz="2800" dirty="0" smtClean="0"/>
              <a:t>Wanted to unite the country under a Communist </a:t>
            </a:r>
            <a:r>
              <a:rPr lang="en-US" sz="2800" dirty="0" err="1" smtClean="0"/>
              <a:t>gov.’t</a:t>
            </a:r>
            <a:endParaRPr lang="en-US" sz="2800" dirty="0" smtClean="0"/>
          </a:p>
          <a:p>
            <a:pPr>
              <a:lnSpc>
                <a:spcPct val="150000"/>
              </a:lnSpc>
            </a:pPr>
            <a:r>
              <a:rPr lang="en-US" sz="2800" dirty="0" smtClean="0"/>
              <a:t>U.S. believed that if they didn’t defend the south, it could lead to Communist expansion</a:t>
            </a:r>
          </a:p>
          <a:p>
            <a:pPr lvl="1">
              <a:lnSpc>
                <a:spcPct val="150000"/>
              </a:lnSpc>
            </a:pPr>
            <a:r>
              <a:rPr lang="en-US" sz="2800" dirty="0" smtClean="0"/>
              <a:t>Starts the Korean War</a:t>
            </a:r>
          </a:p>
        </p:txBody>
      </p:sp>
      <p:sp>
        <p:nvSpPr>
          <p:cNvPr id="2" name="Title 1"/>
          <p:cNvSpPr>
            <a:spLocks noGrp="1"/>
          </p:cNvSpPr>
          <p:nvPr>
            <p:ph type="title" idx="4294967295"/>
          </p:nvPr>
        </p:nvSpPr>
        <p:spPr>
          <a:xfrm>
            <a:off x="0" y="0"/>
            <a:ext cx="9144000" cy="931863"/>
          </a:xfrm>
        </p:spPr>
        <p:txBody>
          <a:bodyPr/>
          <a:lstStyle/>
          <a:p>
            <a:pPr algn="ctr"/>
            <a:r>
              <a:rPr lang="en-US" b="1" u="sng" dirty="0" smtClean="0"/>
              <a:t>Cold War Confrontations</a:t>
            </a:r>
            <a:endParaRPr lang="en-US" b="1" u="sng" dirty="0"/>
          </a:p>
        </p:txBody>
      </p:sp>
      <p:pic>
        <p:nvPicPr>
          <p:cNvPr id="4" name="Picture 3"/>
          <p:cNvPicPr>
            <a:picLocks noChangeAspect="1"/>
          </p:cNvPicPr>
          <p:nvPr/>
        </p:nvPicPr>
        <p:blipFill>
          <a:blip r:embed="rId2"/>
          <a:stretch>
            <a:fillRect/>
          </a:stretch>
        </p:blipFill>
        <p:spPr>
          <a:xfrm>
            <a:off x="5698763" y="4182875"/>
            <a:ext cx="3445237" cy="267512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sz="2800" dirty="0" smtClean="0"/>
              <a:t>War settled into a stalemate</a:t>
            </a:r>
          </a:p>
          <a:p>
            <a:pPr>
              <a:lnSpc>
                <a:spcPct val="150000"/>
              </a:lnSpc>
            </a:pPr>
            <a:r>
              <a:rPr lang="en-US" sz="2800" dirty="0" smtClean="0"/>
              <a:t>1953 – both sides agree to an armistice</a:t>
            </a:r>
          </a:p>
          <a:p>
            <a:pPr lvl="1">
              <a:lnSpc>
                <a:spcPct val="150000"/>
              </a:lnSpc>
            </a:pPr>
            <a:r>
              <a:rPr lang="en-US" sz="2800" dirty="0" smtClean="0"/>
              <a:t>3 years of fighting</a:t>
            </a:r>
          </a:p>
          <a:p>
            <a:pPr lvl="1">
              <a:lnSpc>
                <a:spcPct val="150000"/>
              </a:lnSpc>
            </a:pPr>
            <a:r>
              <a:rPr lang="en-US" sz="2800" dirty="0" smtClean="0"/>
              <a:t>4 million casualties</a:t>
            </a:r>
          </a:p>
        </p:txBody>
      </p:sp>
      <p:sp>
        <p:nvSpPr>
          <p:cNvPr id="2" name="Title 1"/>
          <p:cNvSpPr>
            <a:spLocks noGrp="1"/>
          </p:cNvSpPr>
          <p:nvPr>
            <p:ph type="title" idx="4294967295"/>
          </p:nvPr>
        </p:nvSpPr>
        <p:spPr>
          <a:xfrm>
            <a:off x="0" y="0"/>
            <a:ext cx="9144000" cy="931863"/>
          </a:xfrm>
        </p:spPr>
        <p:txBody>
          <a:bodyPr/>
          <a:lstStyle/>
          <a:p>
            <a:pPr algn="ctr"/>
            <a:r>
              <a:rPr lang="en-US" b="1" u="sng" dirty="0" smtClean="0"/>
              <a:t>Cold War Confrontations</a:t>
            </a:r>
            <a:endParaRPr lang="en-US" b="1" u="sng" dirty="0"/>
          </a:p>
        </p:txBody>
      </p:sp>
      <p:pic>
        <p:nvPicPr>
          <p:cNvPr id="4" name="Picture 3"/>
          <p:cNvPicPr>
            <a:picLocks noChangeAspect="1"/>
          </p:cNvPicPr>
          <p:nvPr/>
        </p:nvPicPr>
        <p:blipFill>
          <a:blip r:embed="rId2"/>
          <a:stretch>
            <a:fillRect/>
          </a:stretch>
        </p:blipFill>
        <p:spPr>
          <a:xfrm>
            <a:off x="4550946" y="3207890"/>
            <a:ext cx="4593054" cy="365010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67967"/>
            <a:ext cx="9144000" cy="6190033"/>
          </a:xfrm>
        </p:spPr>
        <p:txBody>
          <a:bodyPr>
            <a:normAutofit/>
          </a:bodyPr>
          <a:lstStyle/>
          <a:p>
            <a:pPr>
              <a:lnSpc>
                <a:spcPts val="6960"/>
              </a:lnSpc>
            </a:pPr>
            <a:r>
              <a:rPr lang="en-US" sz="2800" dirty="0" smtClean="0"/>
              <a:t>Disagreements between the Allies during World War II</a:t>
            </a:r>
          </a:p>
          <a:p>
            <a:pPr>
              <a:lnSpc>
                <a:spcPts val="6960"/>
              </a:lnSpc>
            </a:pPr>
            <a:r>
              <a:rPr lang="en-US" sz="2800" dirty="0" smtClean="0"/>
              <a:t>Differing U.S. and Soviet political and economic systems</a:t>
            </a:r>
          </a:p>
          <a:p>
            <a:pPr>
              <a:lnSpc>
                <a:spcPts val="6960"/>
              </a:lnSpc>
            </a:pPr>
            <a:r>
              <a:rPr lang="en-US" sz="2800" dirty="0" smtClean="0"/>
              <a:t>Differing goals for postwar Germany and Eastern Europe</a:t>
            </a:r>
          </a:p>
          <a:p>
            <a:pPr>
              <a:lnSpc>
                <a:spcPts val="6960"/>
              </a:lnSpc>
            </a:pPr>
            <a:r>
              <a:rPr lang="en-US" sz="2800" dirty="0" smtClean="0"/>
              <a:t>Soviet expansion of communism in Eastern Europe</a:t>
            </a:r>
          </a:p>
          <a:p>
            <a:pPr>
              <a:lnSpc>
                <a:spcPts val="6960"/>
              </a:lnSpc>
            </a:pPr>
            <a:r>
              <a:rPr lang="en-US" sz="2800" dirty="0" smtClean="0"/>
              <a:t>Resistance to Soviet aggression by the United States</a:t>
            </a:r>
          </a:p>
        </p:txBody>
      </p:sp>
      <p:sp>
        <p:nvSpPr>
          <p:cNvPr id="2" name="Title 1"/>
          <p:cNvSpPr>
            <a:spLocks noGrp="1"/>
          </p:cNvSpPr>
          <p:nvPr>
            <p:ph type="title" idx="4294967295"/>
          </p:nvPr>
        </p:nvSpPr>
        <p:spPr>
          <a:xfrm>
            <a:off x="0" y="0"/>
            <a:ext cx="9144000" cy="931863"/>
          </a:xfrm>
        </p:spPr>
        <p:txBody>
          <a:bodyPr/>
          <a:lstStyle/>
          <a:p>
            <a:pPr algn="ctr"/>
            <a:r>
              <a:rPr lang="en-US" b="1" u="sng" dirty="0" smtClean="0">
                <a:solidFill>
                  <a:srgbClr val="FF0000"/>
                </a:solidFill>
              </a:rPr>
              <a:t>Causes of the Cold War</a:t>
            </a:r>
            <a:endParaRPr lang="en-US" b="1" u="sng"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ts val="9160"/>
              </a:lnSpc>
            </a:pPr>
            <a:r>
              <a:rPr lang="en-US" sz="2800" dirty="0" smtClean="0"/>
              <a:t>Political and military struggles around the world</a:t>
            </a:r>
          </a:p>
          <a:p>
            <a:pPr>
              <a:lnSpc>
                <a:spcPts val="9160"/>
              </a:lnSpc>
            </a:pPr>
            <a:r>
              <a:rPr lang="en-US" sz="2800" dirty="0" smtClean="0"/>
              <a:t>Increased military spending, leading to an arms race</a:t>
            </a:r>
          </a:p>
          <a:p>
            <a:pPr>
              <a:lnSpc>
                <a:spcPts val="9160"/>
              </a:lnSpc>
            </a:pPr>
            <a:r>
              <a:rPr lang="en-US" sz="2800" dirty="0" smtClean="0"/>
              <a:t>The ever-present danger of nuclear war</a:t>
            </a:r>
          </a:p>
        </p:txBody>
      </p:sp>
      <p:sp>
        <p:nvSpPr>
          <p:cNvPr id="2" name="Title 1"/>
          <p:cNvSpPr>
            <a:spLocks noGrp="1"/>
          </p:cNvSpPr>
          <p:nvPr>
            <p:ph type="title" idx="4294967295"/>
          </p:nvPr>
        </p:nvSpPr>
        <p:spPr>
          <a:xfrm>
            <a:off x="0" y="0"/>
            <a:ext cx="9144000" cy="931863"/>
          </a:xfrm>
        </p:spPr>
        <p:txBody>
          <a:bodyPr/>
          <a:lstStyle/>
          <a:p>
            <a:pPr algn="ctr"/>
            <a:r>
              <a:rPr lang="en-US" b="1" u="sng" dirty="0" smtClean="0">
                <a:solidFill>
                  <a:srgbClr val="FF0000"/>
                </a:solidFill>
              </a:rPr>
              <a:t>Effects of the Cold War</a:t>
            </a:r>
            <a:endParaRPr lang="en-US" b="1" u="sng"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28551"/>
            <a:ext cx="8228013" cy="1362075"/>
          </a:xfrm>
        </p:spPr>
        <p:txBody>
          <a:bodyPr>
            <a:normAutofit fontScale="90000"/>
          </a:bodyPr>
          <a:lstStyle/>
          <a:p>
            <a:pPr algn="ctr"/>
            <a:r>
              <a:rPr lang="en-US" sz="6000" dirty="0" smtClean="0">
                <a:solidFill>
                  <a:srgbClr val="0000FF"/>
                </a:solidFill>
              </a:rPr>
              <a:t>The Cold War:</a:t>
            </a:r>
            <a:br>
              <a:rPr lang="en-US" sz="6000" dirty="0" smtClean="0">
                <a:solidFill>
                  <a:srgbClr val="0000FF"/>
                </a:solidFill>
              </a:rPr>
            </a:br>
            <a:r>
              <a:rPr lang="en-US" sz="6000" dirty="0" smtClean="0">
                <a:solidFill>
                  <a:srgbClr val="0000FF"/>
                </a:solidFill>
              </a:rPr>
              <a:t>Superpower Rivalries</a:t>
            </a:r>
            <a:endParaRPr lang="en-US" sz="6000" dirty="0">
              <a:solidFill>
                <a:srgbClr val="0000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1038"/>
            <a:ext cx="7313613" cy="868362"/>
          </a:xfrm>
        </p:spPr>
        <p:txBody>
          <a:bodyPr>
            <a:noAutofit/>
          </a:bodyPr>
          <a:lstStyle/>
          <a:p>
            <a:pPr algn="ctr"/>
            <a:r>
              <a:rPr lang="en-US" sz="5400" u="sng" dirty="0" smtClean="0"/>
              <a:t>Main Idea</a:t>
            </a:r>
            <a:endParaRPr lang="en-US" sz="5400" u="sng" dirty="0"/>
          </a:p>
        </p:txBody>
      </p:sp>
      <p:sp>
        <p:nvSpPr>
          <p:cNvPr id="3" name="Content Placeholder 2"/>
          <p:cNvSpPr>
            <a:spLocks noGrp="1"/>
          </p:cNvSpPr>
          <p:nvPr>
            <p:ph idx="1"/>
          </p:nvPr>
        </p:nvSpPr>
        <p:spPr>
          <a:xfrm>
            <a:off x="173189" y="1109400"/>
            <a:ext cx="8692471" cy="5748599"/>
          </a:xfrm>
        </p:spPr>
        <p:txBody>
          <a:bodyPr>
            <a:normAutofit/>
          </a:bodyPr>
          <a:lstStyle/>
          <a:p>
            <a:pPr>
              <a:lnSpc>
                <a:spcPct val="150000"/>
              </a:lnSpc>
            </a:pPr>
            <a:r>
              <a:rPr lang="en-US" sz="3600" dirty="0" smtClean="0">
                <a:solidFill>
                  <a:schemeClr val="tx1"/>
                </a:solidFill>
              </a:rPr>
              <a:t>Once partners in war, the Soviet Union and the other former Allies found it much more difficult to cooperate in peace. The result was an era of conflict and confrontation called the Cold War. </a:t>
            </a:r>
            <a:endParaRPr lang="en-US" sz="36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1038"/>
            <a:ext cx="7313613" cy="868362"/>
          </a:xfrm>
        </p:spPr>
        <p:txBody>
          <a:bodyPr>
            <a:noAutofit/>
          </a:bodyPr>
          <a:lstStyle/>
          <a:p>
            <a:pPr algn="ctr"/>
            <a:r>
              <a:rPr lang="en-US" sz="5400" u="sng" dirty="0" smtClean="0"/>
              <a:t>Main Idea</a:t>
            </a:r>
            <a:endParaRPr lang="en-US" sz="5400" u="sng" dirty="0"/>
          </a:p>
        </p:txBody>
      </p:sp>
      <p:sp>
        <p:nvSpPr>
          <p:cNvPr id="3" name="Content Placeholder 2"/>
          <p:cNvSpPr>
            <a:spLocks noGrp="1"/>
          </p:cNvSpPr>
          <p:nvPr>
            <p:ph idx="1"/>
          </p:nvPr>
        </p:nvSpPr>
        <p:spPr>
          <a:xfrm>
            <a:off x="173189" y="1260816"/>
            <a:ext cx="8692471" cy="5597184"/>
          </a:xfrm>
        </p:spPr>
        <p:txBody>
          <a:bodyPr>
            <a:normAutofit/>
          </a:bodyPr>
          <a:lstStyle/>
          <a:p>
            <a:pPr>
              <a:lnSpc>
                <a:spcPct val="150000"/>
              </a:lnSpc>
            </a:pPr>
            <a:r>
              <a:rPr lang="en-US" sz="3600" dirty="0" smtClean="0"/>
              <a:t>As the Cold War continued, the world’s two superpowers – the Soviet Union and the United States – competed for power and influence around the world. </a:t>
            </a: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Autofit/>
          </a:bodyPr>
          <a:lstStyle/>
          <a:p>
            <a:pPr>
              <a:lnSpc>
                <a:spcPct val="150000"/>
              </a:lnSpc>
            </a:pPr>
            <a:r>
              <a:rPr lang="en-US" sz="2500" dirty="0" smtClean="0">
                <a:solidFill>
                  <a:schemeClr val="tx1"/>
                </a:solidFill>
              </a:rPr>
              <a:t>During the 1950s and 1960s – nuclear war seemed to draw closer</a:t>
            </a:r>
          </a:p>
          <a:p>
            <a:pPr>
              <a:lnSpc>
                <a:spcPct val="150000"/>
              </a:lnSpc>
            </a:pPr>
            <a:r>
              <a:rPr lang="en-US" sz="2500" dirty="0" smtClean="0">
                <a:solidFill>
                  <a:schemeClr val="tx1"/>
                </a:solidFill>
              </a:rPr>
              <a:t>Successful Soviet test of an atomic bomb</a:t>
            </a:r>
          </a:p>
          <a:p>
            <a:pPr lvl="1">
              <a:lnSpc>
                <a:spcPct val="150000"/>
              </a:lnSpc>
            </a:pPr>
            <a:r>
              <a:rPr lang="en-US" sz="2500" dirty="0" smtClean="0">
                <a:solidFill>
                  <a:schemeClr val="tx1"/>
                </a:solidFill>
              </a:rPr>
              <a:t>U.S. military advantage gone</a:t>
            </a:r>
          </a:p>
          <a:p>
            <a:pPr>
              <a:lnSpc>
                <a:spcPct val="150000"/>
              </a:lnSpc>
            </a:pPr>
            <a:r>
              <a:rPr lang="en-US" sz="2500" dirty="0" smtClean="0">
                <a:solidFill>
                  <a:srgbClr val="FF0000"/>
                </a:solidFill>
              </a:rPr>
              <a:t>Hydrogen  bombs</a:t>
            </a:r>
          </a:p>
          <a:p>
            <a:pPr lvl="1">
              <a:lnSpc>
                <a:spcPct val="150000"/>
              </a:lnSpc>
            </a:pPr>
            <a:r>
              <a:rPr lang="en-US" sz="2500" dirty="0" smtClean="0">
                <a:solidFill>
                  <a:schemeClr val="tx1"/>
                </a:solidFill>
              </a:rPr>
              <a:t>Fusion powered</a:t>
            </a:r>
          </a:p>
          <a:p>
            <a:pPr lvl="1">
              <a:lnSpc>
                <a:spcPct val="150000"/>
              </a:lnSpc>
            </a:pPr>
            <a:r>
              <a:rPr lang="en-US" sz="2500" dirty="0" smtClean="0">
                <a:solidFill>
                  <a:schemeClr val="tx1"/>
                </a:solidFill>
              </a:rPr>
              <a:t>Could produce a much larger explosion</a:t>
            </a:r>
          </a:p>
          <a:p>
            <a:pPr>
              <a:lnSpc>
                <a:spcPct val="150000"/>
              </a:lnSpc>
            </a:pPr>
            <a:r>
              <a:rPr lang="en-US" sz="2500" dirty="0" smtClean="0">
                <a:solidFill>
                  <a:schemeClr val="tx1"/>
                </a:solidFill>
              </a:rPr>
              <a:t>Increased stockpiling of nuclear weapons</a:t>
            </a:r>
          </a:p>
        </p:txBody>
      </p:sp>
      <p:sp>
        <p:nvSpPr>
          <p:cNvPr id="2" name="Title 1"/>
          <p:cNvSpPr>
            <a:spLocks noGrp="1"/>
          </p:cNvSpPr>
          <p:nvPr>
            <p:ph type="title" idx="4294967295"/>
          </p:nvPr>
        </p:nvSpPr>
        <p:spPr>
          <a:xfrm>
            <a:off x="0" y="0"/>
            <a:ext cx="9144000" cy="931863"/>
          </a:xfrm>
        </p:spPr>
        <p:txBody>
          <a:bodyPr/>
          <a:lstStyle/>
          <a:p>
            <a:pPr algn="ctr"/>
            <a:r>
              <a:rPr lang="en-US" u="sng" dirty="0" smtClean="0"/>
              <a:t>The Arms Race Begins</a:t>
            </a:r>
            <a:endParaRPr lang="en-US" b="1" u="sng" dirty="0"/>
          </a:p>
        </p:txBody>
      </p:sp>
      <p:pic>
        <p:nvPicPr>
          <p:cNvPr id="4" name="Picture 3"/>
          <p:cNvPicPr>
            <a:picLocks noChangeAspect="1"/>
          </p:cNvPicPr>
          <p:nvPr/>
        </p:nvPicPr>
        <p:blipFill>
          <a:blip r:embed="rId2"/>
          <a:stretch>
            <a:fillRect/>
          </a:stretch>
        </p:blipFill>
        <p:spPr>
          <a:xfrm>
            <a:off x="5723504" y="2495380"/>
            <a:ext cx="3420495" cy="203349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sz="3000" dirty="0" smtClean="0">
                <a:solidFill>
                  <a:srgbClr val="FF0000"/>
                </a:solidFill>
              </a:rPr>
              <a:t>Deterrence</a:t>
            </a:r>
          </a:p>
          <a:p>
            <a:pPr lvl="1">
              <a:lnSpc>
                <a:spcPct val="150000"/>
              </a:lnSpc>
            </a:pPr>
            <a:r>
              <a:rPr lang="en-US" sz="2800" dirty="0" smtClean="0">
                <a:solidFill>
                  <a:schemeClr val="tx1"/>
                </a:solidFill>
              </a:rPr>
              <a:t>The development of or maintenance of military power to deter (prevent) and attack</a:t>
            </a:r>
          </a:p>
          <a:p>
            <a:pPr>
              <a:lnSpc>
                <a:spcPct val="150000"/>
              </a:lnSpc>
            </a:pPr>
            <a:r>
              <a:rPr lang="en-US" sz="3000" dirty="0" smtClean="0">
                <a:solidFill>
                  <a:schemeClr val="tx1"/>
                </a:solidFill>
              </a:rPr>
              <a:t>Two sides locked into an </a:t>
            </a:r>
            <a:r>
              <a:rPr lang="en-US" sz="3000" dirty="0" smtClean="0">
                <a:solidFill>
                  <a:srgbClr val="FF0000"/>
                </a:solidFill>
              </a:rPr>
              <a:t>arms race</a:t>
            </a:r>
          </a:p>
          <a:p>
            <a:pPr lvl="1">
              <a:lnSpc>
                <a:spcPct val="150000"/>
              </a:lnSpc>
            </a:pPr>
            <a:r>
              <a:rPr lang="en-US" sz="2800" dirty="0" smtClean="0">
                <a:solidFill>
                  <a:schemeClr val="tx1"/>
                </a:solidFill>
              </a:rPr>
              <a:t>Struggle between nations to gain an advantage in weapons</a:t>
            </a:r>
          </a:p>
        </p:txBody>
      </p:sp>
      <p:sp>
        <p:nvSpPr>
          <p:cNvPr id="2" name="Title 1"/>
          <p:cNvSpPr>
            <a:spLocks noGrp="1"/>
          </p:cNvSpPr>
          <p:nvPr>
            <p:ph type="title" idx="4294967295"/>
          </p:nvPr>
        </p:nvSpPr>
        <p:spPr>
          <a:xfrm>
            <a:off x="0" y="0"/>
            <a:ext cx="9144000" cy="931863"/>
          </a:xfrm>
        </p:spPr>
        <p:txBody>
          <a:bodyPr/>
          <a:lstStyle/>
          <a:p>
            <a:pPr algn="ctr"/>
            <a:r>
              <a:rPr lang="en-US" u="sng" dirty="0" smtClean="0"/>
              <a:t>The Arms Race Begins</a:t>
            </a:r>
            <a:endParaRPr lang="en-US" b="1" u="sng" dirty="0"/>
          </a:p>
        </p:txBody>
      </p:sp>
      <p:pic>
        <p:nvPicPr>
          <p:cNvPr id="4" name="Picture 3"/>
          <p:cNvPicPr>
            <a:picLocks noChangeAspect="1"/>
          </p:cNvPicPr>
          <p:nvPr/>
        </p:nvPicPr>
        <p:blipFill>
          <a:blip r:embed="rId2"/>
          <a:stretch>
            <a:fillRect/>
          </a:stretch>
        </p:blipFill>
        <p:spPr>
          <a:xfrm>
            <a:off x="3640318" y="4844330"/>
            <a:ext cx="2998618" cy="201367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sz="3000" dirty="0" smtClean="0">
                <a:solidFill>
                  <a:schemeClr val="tx1"/>
                </a:solidFill>
              </a:rPr>
              <a:t>Soviets launch </a:t>
            </a:r>
            <a:r>
              <a:rPr lang="en-US" sz="3000" dirty="0" smtClean="0">
                <a:solidFill>
                  <a:srgbClr val="FF0000"/>
                </a:solidFill>
              </a:rPr>
              <a:t>Sputnik</a:t>
            </a:r>
          </a:p>
          <a:p>
            <a:pPr lvl="1">
              <a:lnSpc>
                <a:spcPct val="150000"/>
              </a:lnSpc>
            </a:pPr>
            <a:r>
              <a:rPr lang="en-US" sz="2800" dirty="0" smtClean="0">
                <a:solidFill>
                  <a:schemeClr val="tx1"/>
                </a:solidFill>
              </a:rPr>
              <a:t>History’s first artificial satellite</a:t>
            </a:r>
          </a:p>
          <a:p>
            <a:pPr>
              <a:lnSpc>
                <a:spcPct val="150000"/>
              </a:lnSpc>
            </a:pPr>
            <a:r>
              <a:rPr lang="en-US" sz="3000" dirty="0" smtClean="0">
                <a:solidFill>
                  <a:schemeClr val="tx1"/>
                </a:solidFill>
              </a:rPr>
              <a:t>U.S. fears Soviet military technology had leaped ahead of their own</a:t>
            </a:r>
          </a:p>
          <a:p>
            <a:pPr>
              <a:lnSpc>
                <a:spcPct val="150000"/>
              </a:lnSpc>
            </a:pPr>
            <a:r>
              <a:rPr lang="en-US" sz="3000" dirty="0" smtClean="0">
                <a:solidFill>
                  <a:schemeClr val="tx1"/>
                </a:solidFill>
              </a:rPr>
              <a:t>U.S. established the National Aeronautics and Space Administration (NASA)</a:t>
            </a:r>
          </a:p>
        </p:txBody>
      </p:sp>
      <p:sp>
        <p:nvSpPr>
          <p:cNvPr id="2" name="Title 1"/>
          <p:cNvSpPr>
            <a:spLocks noGrp="1"/>
          </p:cNvSpPr>
          <p:nvPr>
            <p:ph type="title" idx="4294967295"/>
          </p:nvPr>
        </p:nvSpPr>
        <p:spPr>
          <a:xfrm>
            <a:off x="0" y="0"/>
            <a:ext cx="9144000" cy="931863"/>
          </a:xfrm>
        </p:spPr>
        <p:txBody>
          <a:bodyPr/>
          <a:lstStyle/>
          <a:p>
            <a:pPr algn="ctr"/>
            <a:r>
              <a:rPr lang="en-US" u="sng" dirty="0" smtClean="0"/>
              <a:t>The Arms Race Begins</a:t>
            </a:r>
            <a:endParaRPr lang="en-US" b="1" u="sng" dirty="0"/>
          </a:p>
        </p:txBody>
      </p:sp>
      <p:pic>
        <p:nvPicPr>
          <p:cNvPr id="4" name="Picture 3"/>
          <p:cNvPicPr>
            <a:picLocks noChangeAspect="1"/>
          </p:cNvPicPr>
          <p:nvPr/>
        </p:nvPicPr>
        <p:blipFill>
          <a:blip r:embed="rId2"/>
          <a:stretch>
            <a:fillRect/>
          </a:stretch>
        </p:blipFill>
        <p:spPr>
          <a:xfrm>
            <a:off x="6512987" y="1088539"/>
            <a:ext cx="2270544" cy="1544304"/>
          </a:xfrm>
          <a:prstGeom prst="rect">
            <a:avLst/>
          </a:prstGeom>
        </p:spPr>
      </p:pic>
      <p:pic>
        <p:nvPicPr>
          <p:cNvPr id="5" name="Picture 4"/>
          <p:cNvPicPr>
            <a:picLocks noChangeAspect="1"/>
          </p:cNvPicPr>
          <p:nvPr/>
        </p:nvPicPr>
        <p:blipFill>
          <a:blip r:embed="rId3"/>
          <a:stretch>
            <a:fillRect/>
          </a:stretch>
        </p:blipFill>
        <p:spPr>
          <a:xfrm>
            <a:off x="5806334" y="5274858"/>
            <a:ext cx="1841925" cy="158314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sz="3000" dirty="0" smtClean="0">
                <a:solidFill>
                  <a:schemeClr val="tx1"/>
                </a:solidFill>
              </a:rPr>
              <a:t>Red Scare</a:t>
            </a:r>
          </a:p>
          <a:p>
            <a:pPr lvl="1">
              <a:lnSpc>
                <a:spcPct val="150000"/>
              </a:lnSpc>
            </a:pPr>
            <a:r>
              <a:rPr lang="en-US" sz="2800" dirty="0" smtClean="0">
                <a:solidFill>
                  <a:schemeClr val="tx1"/>
                </a:solidFill>
              </a:rPr>
              <a:t>Americans feared possible Communist influence in the government</a:t>
            </a:r>
          </a:p>
          <a:p>
            <a:pPr>
              <a:lnSpc>
                <a:spcPct val="150000"/>
              </a:lnSpc>
            </a:pPr>
            <a:r>
              <a:rPr lang="en-US" sz="3000" dirty="0" smtClean="0">
                <a:solidFill>
                  <a:schemeClr val="tx1"/>
                </a:solidFill>
              </a:rPr>
              <a:t>Senator Joseph McCarthy</a:t>
            </a:r>
          </a:p>
          <a:p>
            <a:pPr>
              <a:lnSpc>
                <a:spcPct val="150000"/>
              </a:lnSpc>
            </a:pPr>
            <a:r>
              <a:rPr lang="en-US" sz="3000" dirty="0" smtClean="0">
                <a:solidFill>
                  <a:schemeClr val="tx1"/>
                </a:solidFill>
              </a:rPr>
              <a:t>Accused many of Communist activities</a:t>
            </a:r>
          </a:p>
        </p:txBody>
      </p:sp>
      <p:sp>
        <p:nvSpPr>
          <p:cNvPr id="2" name="Title 1"/>
          <p:cNvSpPr>
            <a:spLocks noGrp="1"/>
          </p:cNvSpPr>
          <p:nvPr>
            <p:ph type="title" idx="4294967295"/>
          </p:nvPr>
        </p:nvSpPr>
        <p:spPr>
          <a:xfrm>
            <a:off x="0" y="0"/>
            <a:ext cx="9144000" cy="931863"/>
          </a:xfrm>
        </p:spPr>
        <p:txBody>
          <a:bodyPr/>
          <a:lstStyle/>
          <a:p>
            <a:pPr algn="ctr"/>
            <a:r>
              <a:rPr lang="en-US" b="1" u="sng" dirty="0" smtClean="0"/>
              <a:t>Public Fears</a:t>
            </a:r>
            <a:endParaRPr lang="en-US" b="1" u="sng" dirty="0"/>
          </a:p>
        </p:txBody>
      </p:sp>
      <p:pic>
        <p:nvPicPr>
          <p:cNvPr id="4" name="Picture 3"/>
          <p:cNvPicPr>
            <a:picLocks noChangeAspect="1"/>
          </p:cNvPicPr>
          <p:nvPr/>
        </p:nvPicPr>
        <p:blipFill>
          <a:blip r:embed="rId2"/>
          <a:stretch>
            <a:fillRect/>
          </a:stretch>
        </p:blipFill>
        <p:spPr>
          <a:xfrm>
            <a:off x="6690138" y="3925336"/>
            <a:ext cx="2453861" cy="293266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sz="3000" dirty="0" smtClean="0">
                <a:solidFill>
                  <a:schemeClr val="tx1"/>
                </a:solidFill>
              </a:rPr>
              <a:t>Building of bomb shelters</a:t>
            </a:r>
          </a:p>
          <a:p>
            <a:pPr>
              <a:lnSpc>
                <a:spcPct val="150000"/>
              </a:lnSpc>
            </a:pPr>
            <a:r>
              <a:rPr lang="en-US" sz="3000" dirty="0" smtClean="0">
                <a:solidFill>
                  <a:schemeClr val="tx1"/>
                </a:solidFill>
              </a:rPr>
              <a:t>Air-raid drills</a:t>
            </a:r>
          </a:p>
          <a:p>
            <a:pPr>
              <a:lnSpc>
                <a:spcPct val="150000"/>
              </a:lnSpc>
            </a:pPr>
            <a:r>
              <a:rPr lang="en-US" sz="3000" dirty="0" smtClean="0">
                <a:solidFill>
                  <a:schemeClr val="tx1"/>
                </a:solidFill>
              </a:rPr>
              <a:t>Media talks on the dangers of nuclear </a:t>
            </a:r>
            <a:r>
              <a:rPr lang="en-US" sz="3000" dirty="0" smtClean="0">
                <a:solidFill>
                  <a:schemeClr val="tx1"/>
                </a:solidFill>
              </a:rPr>
              <a:t>war </a:t>
            </a:r>
            <a:r>
              <a:rPr lang="en-US" sz="3000" dirty="0" smtClean="0">
                <a:solidFill>
                  <a:schemeClr val="tx1"/>
                </a:solidFill>
                <a:hlinkClick r:id="rId2"/>
              </a:rPr>
              <a:t>*</a:t>
            </a:r>
            <a:endParaRPr lang="en-US" sz="3000" dirty="0" smtClean="0">
              <a:solidFill>
                <a:schemeClr val="tx1"/>
              </a:solidFill>
            </a:endParaRPr>
          </a:p>
        </p:txBody>
      </p:sp>
      <p:sp>
        <p:nvSpPr>
          <p:cNvPr id="2" name="Title 1"/>
          <p:cNvSpPr>
            <a:spLocks noGrp="1"/>
          </p:cNvSpPr>
          <p:nvPr>
            <p:ph type="title" idx="4294967295"/>
          </p:nvPr>
        </p:nvSpPr>
        <p:spPr>
          <a:xfrm>
            <a:off x="0" y="0"/>
            <a:ext cx="9144000" cy="931863"/>
          </a:xfrm>
        </p:spPr>
        <p:txBody>
          <a:bodyPr/>
          <a:lstStyle/>
          <a:p>
            <a:pPr algn="ctr"/>
            <a:r>
              <a:rPr lang="en-US" b="1" u="sng" dirty="0" smtClean="0"/>
              <a:t>Public Fears</a:t>
            </a:r>
            <a:endParaRPr lang="en-US" b="1" u="sng" dirty="0"/>
          </a:p>
        </p:txBody>
      </p:sp>
      <p:pic>
        <p:nvPicPr>
          <p:cNvPr id="4" name="Picture 3"/>
          <p:cNvPicPr>
            <a:picLocks noChangeAspect="1"/>
          </p:cNvPicPr>
          <p:nvPr/>
        </p:nvPicPr>
        <p:blipFill>
          <a:blip r:embed="rId3"/>
          <a:stretch>
            <a:fillRect/>
          </a:stretch>
        </p:blipFill>
        <p:spPr>
          <a:xfrm>
            <a:off x="2128940" y="3634277"/>
            <a:ext cx="4749162" cy="322372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sz="2800" dirty="0" smtClean="0">
                <a:solidFill>
                  <a:schemeClr val="tx1"/>
                </a:solidFill>
              </a:rPr>
              <a:t>Vietnam divided into northern and southern halves</a:t>
            </a:r>
          </a:p>
          <a:p>
            <a:pPr lvl="1">
              <a:lnSpc>
                <a:spcPct val="150000"/>
              </a:lnSpc>
            </a:pPr>
            <a:r>
              <a:rPr lang="en-US" sz="2800" dirty="0" smtClean="0">
                <a:solidFill>
                  <a:schemeClr val="tx1"/>
                </a:solidFill>
              </a:rPr>
              <a:t>Communists in the north</a:t>
            </a:r>
          </a:p>
          <a:p>
            <a:pPr lvl="1">
              <a:lnSpc>
                <a:spcPct val="150000"/>
              </a:lnSpc>
            </a:pPr>
            <a:r>
              <a:rPr lang="en-US" sz="2800" dirty="0" smtClean="0">
                <a:solidFill>
                  <a:schemeClr val="tx1"/>
                </a:solidFill>
              </a:rPr>
              <a:t>Anti-Communists in the south</a:t>
            </a:r>
          </a:p>
          <a:p>
            <a:pPr>
              <a:lnSpc>
                <a:spcPct val="150000"/>
              </a:lnSpc>
            </a:pPr>
            <a:r>
              <a:rPr lang="en-US" sz="2800" dirty="0" smtClean="0">
                <a:solidFill>
                  <a:schemeClr val="tx1"/>
                </a:solidFill>
              </a:rPr>
              <a:t>U.S. concerned about the spread of communism in Vietnam</a:t>
            </a:r>
          </a:p>
          <a:p>
            <a:pPr lvl="1">
              <a:lnSpc>
                <a:spcPct val="150000"/>
              </a:lnSpc>
            </a:pPr>
            <a:r>
              <a:rPr lang="en-US" sz="2800" dirty="0" smtClean="0">
                <a:solidFill>
                  <a:schemeClr val="tx1"/>
                </a:solidFill>
              </a:rPr>
              <a:t>Sends military aid to the South</a:t>
            </a:r>
          </a:p>
          <a:p>
            <a:pPr lvl="2">
              <a:lnSpc>
                <a:spcPct val="150000"/>
              </a:lnSpc>
            </a:pPr>
            <a:r>
              <a:rPr lang="en-US" sz="2800" dirty="0" smtClean="0">
                <a:solidFill>
                  <a:schemeClr val="tx1"/>
                </a:solidFill>
              </a:rPr>
              <a:t>Triggers the Vietnam War</a:t>
            </a:r>
          </a:p>
        </p:txBody>
      </p:sp>
      <p:sp>
        <p:nvSpPr>
          <p:cNvPr id="2" name="Title 1"/>
          <p:cNvSpPr>
            <a:spLocks noGrp="1"/>
          </p:cNvSpPr>
          <p:nvPr>
            <p:ph type="title" idx="4294967295"/>
          </p:nvPr>
        </p:nvSpPr>
        <p:spPr>
          <a:xfrm>
            <a:off x="0" y="0"/>
            <a:ext cx="9144000" cy="931863"/>
          </a:xfrm>
        </p:spPr>
        <p:txBody>
          <a:bodyPr/>
          <a:lstStyle/>
          <a:p>
            <a:pPr algn="ctr"/>
            <a:r>
              <a:rPr lang="en-US" u="sng" dirty="0" smtClean="0"/>
              <a:t>Cold War Around the World</a:t>
            </a:r>
            <a:endParaRPr lang="en-US" b="1" u="sng" dirty="0"/>
          </a:p>
        </p:txBody>
      </p:sp>
      <p:pic>
        <p:nvPicPr>
          <p:cNvPr id="4" name="Picture 3"/>
          <p:cNvPicPr>
            <a:picLocks noChangeAspect="1"/>
          </p:cNvPicPr>
          <p:nvPr/>
        </p:nvPicPr>
        <p:blipFill>
          <a:blip r:embed="rId2"/>
          <a:stretch>
            <a:fillRect/>
          </a:stretch>
        </p:blipFill>
        <p:spPr>
          <a:xfrm>
            <a:off x="5626100" y="4337662"/>
            <a:ext cx="3517900" cy="252033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sz="3000" dirty="0" smtClean="0">
                <a:solidFill>
                  <a:schemeClr val="tx1"/>
                </a:solidFill>
              </a:rPr>
              <a:t>Thousands of East Germans left their country for the West</a:t>
            </a:r>
          </a:p>
          <a:p>
            <a:pPr>
              <a:lnSpc>
                <a:spcPct val="150000"/>
              </a:lnSpc>
            </a:pPr>
            <a:r>
              <a:rPr lang="en-US" sz="3000" dirty="0" smtClean="0">
                <a:solidFill>
                  <a:schemeClr val="tx1"/>
                </a:solidFill>
              </a:rPr>
              <a:t>East Germany starts building a tall barrier between the two halves of Berlin</a:t>
            </a:r>
          </a:p>
          <a:p>
            <a:pPr lvl="1">
              <a:lnSpc>
                <a:spcPct val="150000"/>
              </a:lnSpc>
            </a:pPr>
            <a:r>
              <a:rPr lang="en-US" sz="2800" dirty="0" smtClean="0">
                <a:solidFill>
                  <a:schemeClr val="tx1"/>
                </a:solidFill>
              </a:rPr>
              <a:t>The Berlin Wall</a:t>
            </a:r>
          </a:p>
        </p:txBody>
      </p:sp>
      <p:sp>
        <p:nvSpPr>
          <p:cNvPr id="2" name="Title 1"/>
          <p:cNvSpPr>
            <a:spLocks noGrp="1"/>
          </p:cNvSpPr>
          <p:nvPr>
            <p:ph type="title" idx="4294967295"/>
          </p:nvPr>
        </p:nvSpPr>
        <p:spPr>
          <a:xfrm>
            <a:off x="0" y="0"/>
            <a:ext cx="9144000" cy="931863"/>
          </a:xfrm>
        </p:spPr>
        <p:txBody>
          <a:bodyPr/>
          <a:lstStyle/>
          <a:p>
            <a:pPr algn="ctr"/>
            <a:r>
              <a:rPr lang="en-US" u="sng" dirty="0" smtClean="0"/>
              <a:t>Cold War Around the World</a:t>
            </a:r>
            <a:endParaRPr lang="en-US" b="1" u="sng" dirty="0"/>
          </a:p>
        </p:txBody>
      </p:sp>
      <p:pic>
        <p:nvPicPr>
          <p:cNvPr id="4" name="Picture 3"/>
          <p:cNvPicPr>
            <a:picLocks noChangeAspect="1"/>
          </p:cNvPicPr>
          <p:nvPr/>
        </p:nvPicPr>
        <p:blipFill>
          <a:blip r:embed="rId2"/>
          <a:stretch>
            <a:fillRect/>
          </a:stretch>
        </p:blipFill>
        <p:spPr>
          <a:xfrm>
            <a:off x="3669971" y="4078878"/>
            <a:ext cx="5474028" cy="277912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sz="3000" dirty="0" smtClean="0">
                <a:solidFill>
                  <a:schemeClr val="tx1"/>
                </a:solidFill>
              </a:rPr>
              <a:t>1959 – Fidel Castro overthrows Cuba’s dictator</a:t>
            </a:r>
          </a:p>
          <a:p>
            <a:pPr lvl="1">
              <a:lnSpc>
                <a:spcPct val="150000"/>
              </a:lnSpc>
            </a:pPr>
            <a:r>
              <a:rPr lang="en-US" sz="2800" dirty="0" smtClean="0">
                <a:solidFill>
                  <a:schemeClr val="tx1"/>
                </a:solidFill>
              </a:rPr>
              <a:t>Establishes a Communist government</a:t>
            </a:r>
          </a:p>
          <a:p>
            <a:pPr>
              <a:lnSpc>
                <a:spcPct val="150000"/>
              </a:lnSpc>
            </a:pPr>
            <a:r>
              <a:rPr lang="en-US" sz="3000" dirty="0" smtClean="0">
                <a:solidFill>
                  <a:schemeClr val="tx1"/>
                </a:solidFill>
              </a:rPr>
              <a:t>U.S. worried – only 90 miles away from U.S.</a:t>
            </a:r>
          </a:p>
        </p:txBody>
      </p:sp>
      <p:sp>
        <p:nvSpPr>
          <p:cNvPr id="2" name="Title 1"/>
          <p:cNvSpPr>
            <a:spLocks noGrp="1"/>
          </p:cNvSpPr>
          <p:nvPr>
            <p:ph type="title" idx="4294967295"/>
          </p:nvPr>
        </p:nvSpPr>
        <p:spPr>
          <a:xfrm>
            <a:off x="0" y="0"/>
            <a:ext cx="9144000" cy="931863"/>
          </a:xfrm>
        </p:spPr>
        <p:txBody>
          <a:bodyPr/>
          <a:lstStyle/>
          <a:p>
            <a:pPr algn="ctr"/>
            <a:r>
              <a:rPr lang="en-US" u="sng" dirty="0" smtClean="0"/>
              <a:t>Cold War Around the World</a:t>
            </a:r>
            <a:endParaRPr lang="en-US" b="1" u="sng" dirty="0"/>
          </a:p>
        </p:txBody>
      </p:sp>
      <p:pic>
        <p:nvPicPr>
          <p:cNvPr id="4" name="Picture 3"/>
          <p:cNvPicPr>
            <a:picLocks noChangeAspect="1"/>
          </p:cNvPicPr>
          <p:nvPr/>
        </p:nvPicPr>
        <p:blipFill>
          <a:blip r:embed="rId2"/>
          <a:stretch>
            <a:fillRect/>
          </a:stretch>
        </p:blipFill>
        <p:spPr>
          <a:xfrm>
            <a:off x="1492891" y="3752160"/>
            <a:ext cx="3105840" cy="3105840"/>
          </a:xfrm>
          <a:prstGeom prst="rect">
            <a:avLst/>
          </a:prstGeom>
        </p:spPr>
      </p:pic>
      <p:pic>
        <p:nvPicPr>
          <p:cNvPr id="5" name="Picture 4"/>
          <p:cNvPicPr>
            <a:picLocks noChangeAspect="1"/>
          </p:cNvPicPr>
          <p:nvPr/>
        </p:nvPicPr>
        <p:blipFill>
          <a:blip r:embed="rId3"/>
          <a:stretch>
            <a:fillRect/>
          </a:stretch>
        </p:blipFill>
        <p:spPr>
          <a:xfrm>
            <a:off x="5132438" y="4147992"/>
            <a:ext cx="3459005" cy="271000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sz="3000" dirty="0" smtClean="0">
                <a:solidFill>
                  <a:srgbClr val="FF0000"/>
                </a:solidFill>
              </a:rPr>
              <a:t>Bay of Pigs invasion</a:t>
            </a:r>
          </a:p>
          <a:p>
            <a:pPr lvl="1">
              <a:lnSpc>
                <a:spcPct val="150000"/>
              </a:lnSpc>
            </a:pPr>
            <a:r>
              <a:rPr lang="en-US" sz="2800" dirty="0" smtClean="0">
                <a:solidFill>
                  <a:schemeClr val="tx1"/>
                </a:solidFill>
              </a:rPr>
              <a:t>U.S. wanted to overthrow Castro</a:t>
            </a:r>
          </a:p>
          <a:p>
            <a:pPr lvl="1">
              <a:lnSpc>
                <a:spcPct val="150000"/>
              </a:lnSpc>
            </a:pPr>
            <a:r>
              <a:rPr lang="en-US" sz="2800" dirty="0" smtClean="0">
                <a:solidFill>
                  <a:schemeClr val="tx1"/>
                </a:solidFill>
              </a:rPr>
              <a:t>Secretly trained an invasion force of Cubans</a:t>
            </a:r>
          </a:p>
          <a:p>
            <a:pPr lvl="2">
              <a:lnSpc>
                <a:spcPct val="150000"/>
              </a:lnSpc>
            </a:pPr>
            <a:r>
              <a:rPr lang="en-US" sz="2600" dirty="0" smtClean="0">
                <a:solidFill>
                  <a:schemeClr val="tx1"/>
                </a:solidFill>
              </a:rPr>
              <a:t>Hoped would start a massive Cuban uprising</a:t>
            </a:r>
          </a:p>
          <a:p>
            <a:pPr lvl="1">
              <a:lnSpc>
                <a:spcPct val="150000"/>
              </a:lnSpc>
            </a:pPr>
            <a:r>
              <a:rPr lang="en-US" sz="2800" dirty="0" smtClean="0">
                <a:solidFill>
                  <a:schemeClr val="tx1"/>
                </a:solidFill>
              </a:rPr>
              <a:t>Quickly defeated</a:t>
            </a:r>
          </a:p>
        </p:txBody>
      </p:sp>
      <p:sp>
        <p:nvSpPr>
          <p:cNvPr id="2" name="Title 1"/>
          <p:cNvSpPr>
            <a:spLocks noGrp="1"/>
          </p:cNvSpPr>
          <p:nvPr>
            <p:ph type="title" idx="4294967295"/>
          </p:nvPr>
        </p:nvSpPr>
        <p:spPr>
          <a:xfrm>
            <a:off x="0" y="0"/>
            <a:ext cx="9144000" cy="931863"/>
          </a:xfrm>
        </p:spPr>
        <p:txBody>
          <a:bodyPr/>
          <a:lstStyle/>
          <a:p>
            <a:pPr algn="ctr"/>
            <a:r>
              <a:rPr lang="en-US" u="sng" dirty="0" smtClean="0"/>
              <a:t>Cold War Around the World</a:t>
            </a:r>
            <a:endParaRPr lang="en-US" b="1" u="sng" dirty="0"/>
          </a:p>
        </p:txBody>
      </p:sp>
      <p:pic>
        <p:nvPicPr>
          <p:cNvPr id="4" name="Picture 3"/>
          <p:cNvPicPr>
            <a:picLocks noChangeAspect="1"/>
          </p:cNvPicPr>
          <p:nvPr/>
        </p:nvPicPr>
        <p:blipFill>
          <a:blip r:embed="rId2"/>
          <a:stretch>
            <a:fillRect/>
          </a:stretch>
        </p:blipFill>
        <p:spPr>
          <a:xfrm>
            <a:off x="4643131" y="4126143"/>
            <a:ext cx="3859290" cy="273185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200000"/>
              </a:lnSpc>
            </a:pPr>
            <a:r>
              <a:rPr lang="en-US" sz="2800" dirty="0" smtClean="0"/>
              <a:t>Germany had no functioning government</a:t>
            </a:r>
          </a:p>
          <a:p>
            <a:pPr>
              <a:lnSpc>
                <a:spcPct val="200000"/>
              </a:lnSpc>
            </a:pPr>
            <a:r>
              <a:rPr lang="en-US" sz="2800" dirty="0" smtClean="0"/>
              <a:t>Divided Germany into four zones of occupation</a:t>
            </a:r>
          </a:p>
          <a:p>
            <a:pPr lvl="1">
              <a:lnSpc>
                <a:spcPct val="200000"/>
              </a:lnSpc>
            </a:pPr>
            <a:r>
              <a:rPr lang="en-US" sz="2600" dirty="0" smtClean="0"/>
              <a:t>Controlled by Soviet Union, U.S., France, and Great Britain</a:t>
            </a:r>
          </a:p>
          <a:p>
            <a:pPr>
              <a:lnSpc>
                <a:spcPct val="200000"/>
              </a:lnSpc>
            </a:pPr>
            <a:r>
              <a:rPr lang="en-US" sz="2800" dirty="0" smtClean="0"/>
              <a:t>Divided Berlin into four zones</a:t>
            </a:r>
          </a:p>
          <a:p>
            <a:pPr>
              <a:lnSpc>
                <a:spcPct val="200000"/>
              </a:lnSpc>
            </a:pPr>
            <a:endParaRPr lang="en-US" sz="2800" dirty="0" smtClean="0"/>
          </a:p>
        </p:txBody>
      </p:sp>
      <p:sp>
        <p:nvSpPr>
          <p:cNvPr id="2" name="Title 1"/>
          <p:cNvSpPr>
            <a:spLocks noGrp="1"/>
          </p:cNvSpPr>
          <p:nvPr>
            <p:ph type="title" idx="4294967295"/>
          </p:nvPr>
        </p:nvSpPr>
        <p:spPr>
          <a:xfrm>
            <a:off x="0" y="0"/>
            <a:ext cx="9144000" cy="931863"/>
          </a:xfrm>
        </p:spPr>
        <p:txBody>
          <a:bodyPr/>
          <a:lstStyle/>
          <a:p>
            <a:pPr algn="ctr"/>
            <a:r>
              <a:rPr lang="en-US" b="1" u="sng" dirty="0" smtClean="0"/>
              <a:t>The Problems of Peace</a:t>
            </a:r>
            <a:endParaRPr lang="en-US" b="1" u="sng" dirty="0"/>
          </a:p>
        </p:txBody>
      </p:sp>
      <p:pic>
        <p:nvPicPr>
          <p:cNvPr id="4" name="Picture 3"/>
          <p:cNvPicPr>
            <a:picLocks noChangeAspect="1"/>
          </p:cNvPicPr>
          <p:nvPr/>
        </p:nvPicPr>
        <p:blipFill>
          <a:blip r:embed="rId2"/>
          <a:stretch>
            <a:fillRect/>
          </a:stretch>
        </p:blipFill>
        <p:spPr>
          <a:xfrm>
            <a:off x="6045143" y="4007802"/>
            <a:ext cx="2520305" cy="285019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6612410" cy="5926137"/>
          </a:xfrm>
        </p:spPr>
        <p:txBody>
          <a:bodyPr>
            <a:normAutofit fontScale="92500"/>
          </a:bodyPr>
          <a:lstStyle/>
          <a:p>
            <a:pPr>
              <a:lnSpc>
                <a:spcPct val="150000"/>
              </a:lnSpc>
            </a:pPr>
            <a:r>
              <a:rPr lang="en-US" sz="3000" dirty="0" smtClean="0">
                <a:solidFill>
                  <a:srgbClr val="FF0000"/>
                </a:solidFill>
              </a:rPr>
              <a:t>Cuban missile crisis</a:t>
            </a:r>
          </a:p>
          <a:p>
            <a:pPr lvl="1">
              <a:lnSpc>
                <a:spcPct val="150000"/>
              </a:lnSpc>
            </a:pPr>
            <a:r>
              <a:rPr lang="en-US" sz="2800" dirty="0" smtClean="0">
                <a:solidFill>
                  <a:schemeClr val="tx1"/>
                </a:solidFill>
              </a:rPr>
              <a:t>Confrontation between the U.S. and the Soviet Union</a:t>
            </a:r>
          </a:p>
          <a:p>
            <a:pPr lvl="2">
              <a:lnSpc>
                <a:spcPct val="150000"/>
              </a:lnSpc>
            </a:pPr>
            <a:r>
              <a:rPr lang="en-US" sz="2600" dirty="0" smtClean="0">
                <a:solidFill>
                  <a:schemeClr val="tx1"/>
                </a:solidFill>
              </a:rPr>
              <a:t>Over the installation of Soviet nuclear missiles in Cuba</a:t>
            </a:r>
          </a:p>
          <a:p>
            <a:pPr lvl="1">
              <a:lnSpc>
                <a:spcPct val="150000"/>
              </a:lnSpc>
            </a:pPr>
            <a:r>
              <a:rPr lang="en-US" sz="2800" dirty="0" smtClean="0">
                <a:solidFill>
                  <a:schemeClr val="tx1"/>
                </a:solidFill>
              </a:rPr>
              <a:t>2 week standoff</a:t>
            </a:r>
          </a:p>
          <a:p>
            <a:pPr lvl="1">
              <a:lnSpc>
                <a:spcPct val="150000"/>
              </a:lnSpc>
            </a:pPr>
            <a:r>
              <a:rPr lang="en-US" sz="2800" dirty="0" smtClean="0">
                <a:solidFill>
                  <a:schemeClr val="tx1"/>
                </a:solidFill>
              </a:rPr>
              <a:t>Soviet leaders </a:t>
            </a:r>
            <a:r>
              <a:rPr lang="en-US" sz="2800" dirty="0" smtClean="0">
                <a:solidFill>
                  <a:schemeClr val="tx1"/>
                </a:solidFill>
              </a:rPr>
              <a:t>removed </a:t>
            </a:r>
            <a:r>
              <a:rPr lang="en-US" sz="2800" dirty="0" smtClean="0">
                <a:solidFill>
                  <a:schemeClr val="tx1"/>
                </a:solidFill>
              </a:rPr>
              <a:t>missiles in Cuba</a:t>
            </a:r>
          </a:p>
          <a:p>
            <a:pPr lvl="1">
              <a:lnSpc>
                <a:spcPct val="150000"/>
              </a:lnSpc>
            </a:pPr>
            <a:r>
              <a:rPr lang="en-US" sz="2800" dirty="0" smtClean="0">
                <a:solidFill>
                  <a:schemeClr val="tx1"/>
                </a:solidFill>
              </a:rPr>
              <a:t>U.S. removes missiles in Turkey and promised not to invade Cuba</a:t>
            </a:r>
          </a:p>
        </p:txBody>
      </p:sp>
      <p:sp>
        <p:nvSpPr>
          <p:cNvPr id="2" name="Title 1"/>
          <p:cNvSpPr>
            <a:spLocks noGrp="1"/>
          </p:cNvSpPr>
          <p:nvPr>
            <p:ph type="title" idx="4294967295"/>
          </p:nvPr>
        </p:nvSpPr>
        <p:spPr>
          <a:xfrm>
            <a:off x="0" y="0"/>
            <a:ext cx="9144000" cy="931863"/>
          </a:xfrm>
        </p:spPr>
        <p:txBody>
          <a:bodyPr/>
          <a:lstStyle/>
          <a:p>
            <a:pPr algn="ctr"/>
            <a:r>
              <a:rPr lang="en-US" u="sng" dirty="0" smtClean="0"/>
              <a:t>Cold War Around the World</a:t>
            </a:r>
            <a:endParaRPr lang="en-US" b="1" u="sng" dirty="0"/>
          </a:p>
        </p:txBody>
      </p:sp>
      <p:pic>
        <p:nvPicPr>
          <p:cNvPr id="4" name="Picture 3"/>
          <p:cNvPicPr>
            <a:picLocks noChangeAspect="1"/>
          </p:cNvPicPr>
          <p:nvPr/>
        </p:nvPicPr>
        <p:blipFill>
          <a:blip r:embed="rId2"/>
          <a:stretch>
            <a:fillRect/>
          </a:stretch>
        </p:blipFill>
        <p:spPr>
          <a:xfrm>
            <a:off x="6612410" y="2416226"/>
            <a:ext cx="2531590" cy="327077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sz="2800" dirty="0" smtClean="0">
                <a:solidFill>
                  <a:schemeClr val="tx1"/>
                </a:solidFill>
              </a:rPr>
              <a:t>U.S. and Soviet Union agree on a Test Ban Treaty</a:t>
            </a:r>
          </a:p>
          <a:p>
            <a:pPr lvl="1">
              <a:lnSpc>
                <a:spcPct val="150000"/>
              </a:lnSpc>
            </a:pPr>
            <a:r>
              <a:rPr lang="en-US" sz="2800" dirty="0" smtClean="0">
                <a:solidFill>
                  <a:schemeClr val="tx1"/>
                </a:solidFill>
              </a:rPr>
              <a:t>Outlaws nuclear testing in the atmosphere, in outer space, and under water</a:t>
            </a:r>
          </a:p>
        </p:txBody>
      </p:sp>
      <p:sp>
        <p:nvSpPr>
          <p:cNvPr id="2" name="Title 1"/>
          <p:cNvSpPr>
            <a:spLocks noGrp="1"/>
          </p:cNvSpPr>
          <p:nvPr>
            <p:ph type="title" idx="4294967295"/>
          </p:nvPr>
        </p:nvSpPr>
        <p:spPr>
          <a:xfrm>
            <a:off x="0" y="0"/>
            <a:ext cx="9144000" cy="931863"/>
          </a:xfrm>
        </p:spPr>
        <p:txBody>
          <a:bodyPr/>
          <a:lstStyle/>
          <a:p>
            <a:pPr algn="ctr"/>
            <a:r>
              <a:rPr lang="en-US" b="1" u="sng" dirty="0" smtClean="0"/>
              <a:t>Attempts at </a:t>
            </a:r>
            <a:r>
              <a:rPr lang="en-US" u="sng" dirty="0" smtClean="0"/>
              <a:t>Arms Control</a:t>
            </a:r>
            <a:endParaRPr lang="en-US" b="1" u="sng" dirty="0"/>
          </a:p>
        </p:txBody>
      </p:sp>
      <p:pic>
        <p:nvPicPr>
          <p:cNvPr id="4" name="Picture 3"/>
          <p:cNvPicPr>
            <a:picLocks noChangeAspect="1"/>
          </p:cNvPicPr>
          <p:nvPr/>
        </p:nvPicPr>
        <p:blipFill>
          <a:blip r:embed="rId2"/>
          <a:stretch>
            <a:fillRect/>
          </a:stretch>
        </p:blipFill>
        <p:spPr>
          <a:xfrm>
            <a:off x="2540000" y="3199644"/>
            <a:ext cx="3902246" cy="365835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sz="3000" dirty="0" smtClean="0">
                <a:solidFill>
                  <a:srgbClr val="FF0000"/>
                </a:solidFill>
              </a:rPr>
              <a:t>Détente</a:t>
            </a:r>
          </a:p>
          <a:p>
            <a:pPr lvl="1">
              <a:lnSpc>
                <a:spcPct val="150000"/>
              </a:lnSpc>
            </a:pPr>
            <a:r>
              <a:rPr lang="en-US" sz="2800" dirty="0" smtClean="0">
                <a:solidFill>
                  <a:schemeClr val="tx1"/>
                </a:solidFill>
              </a:rPr>
              <a:t>Reduced tension between the superpowers</a:t>
            </a:r>
          </a:p>
          <a:p>
            <a:pPr>
              <a:lnSpc>
                <a:spcPct val="150000"/>
              </a:lnSpc>
            </a:pPr>
            <a:r>
              <a:rPr lang="en-US" sz="3000" dirty="0" smtClean="0">
                <a:solidFill>
                  <a:srgbClr val="FF0000"/>
                </a:solidFill>
              </a:rPr>
              <a:t>Salt I &amp; II</a:t>
            </a:r>
            <a:r>
              <a:rPr lang="en-US" sz="3000" dirty="0" smtClean="0">
                <a:solidFill>
                  <a:schemeClr val="tx1"/>
                </a:solidFill>
              </a:rPr>
              <a:t>-Agreements </a:t>
            </a:r>
            <a:r>
              <a:rPr lang="en-US" sz="3000" dirty="0" smtClean="0">
                <a:solidFill>
                  <a:schemeClr val="tx1"/>
                </a:solidFill>
              </a:rPr>
              <a:t>to:</a:t>
            </a:r>
          </a:p>
          <a:p>
            <a:pPr lvl="1">
              <a:lnSpc>
                <a:spcPct val="150000"/>
              </a:lnSpc>
            </a:pPr>
            <a:r>
              <a:rPr lang="en-US" sz="2800" dirty="0" smtClean="0">
                <a:solidFill>
                  <a:schemeClr val="tx1"/>
                </a:solidFill>
              </a:rPr>
              <a:t>Limit the number of nuclear weapons</a:t>
            </a:r>
          </a:p>
          <a:p>
            <a:pPr lvl="1">
              <a:lnSpc>
                <a:spcPct val="150000"/>
              </a:lnSpc>
            </a:pPr>
            <a:r>
              <a:rPr lang="en-US" sz="2800" dirty="0" smtClean="0">
                <a:solidFill>
                  <a:schemeClr val="tx1"/>
                </a:solidFill>
              </a:rPr>
              <a:t>Stop development of weapons designed to shoot down nuclear missiles</a:t>
            </a:r>
          </a:p>
          <a:p>
            <a:pPr lvl="1">
              <a:lnSpc>
                <a:spcPct val="150000"/>
              </a:lnSpc>
            </a:pPr>
            <a:r>
              <a:rPr lang="en-US" sz="2800" dirty="0" smtClean="0">
                <a:solidFill>
                  <a:schemeClr val="tx1"/>
                </a:solidFill>
              </a:rPr>
              <a:t>Elimination of certain types of missiles</a:t>
            </a:r>
          </a:p>
        </p:txBody>
      </p:sp>
      <p:sp>
        <p:nvSpPr>
          <p:cNvPr id="2" name="Title 1"/>
          <p:cNvSpPr>
            <a:spLocks noGrp="1"/>
          </p:cNvSpPr>
          <p:nvPr>
            <p:ph type="title" idx="4294967295"/>
          </p:nvPr>
        </p:nvSpPr>
        <p:spPr>
          <a:xfrm>
            <a:off x="0" y="0"/>
            <a:ext cx="9144000" cy="931863"/>
          </a:xfrm>
        </p:spPr>
        <p:txBody>
          <a:bodyPr/>
          <a:lstStyle/>
          <a:p>
            <a:pPr algn="ctr"/>
            <a:r>
              <a:rPr lang="en-US" b="1" u="sng" dirty="0" smtClean="0"/>
              <a:t>Attempts at </a:t>
            </a:r>
            <a:r>
              <a:rPr lang="en-US" u="sng" dirty="0" smtClean="0"/>
              <a:t>Arms Control</a:t>
            </a:r>
            <a:endParaRPr lang="en-US" b="1" u="sng"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8958" y="2020394"/>
            <a:ext cx="8228013" cy="1362075"/>
          </a:xfrm>
        </p:spPr>
        <p:txBody>
          <a:bodyPr>
            <a:normAutofit fontScale="90000"/>
          </a:bodyPr>
          <a:lstStyle/>
          <a:p>
            <a:pPr algn="ctr"/>
            <a:r>
              <a:rPr lang="en-US" sz="6000" dirty="0" smtClean="0">
                <a:solidFill>
                  <a:srgbClr val="FF0000"/>
                </a:solidFill>
              </a:rPr>
              <a:t>The Cold War:</a:t>
            </a:r>
            <a:br>
              <a:rPr lang="en-US" sz="6000" dirty="0" smtClean="0">
                <a:solidFill>
                  <a:srgbClr val="FF0000"/>
                </a:solidFill>
              </a:rPr>
            </a:br>
            <a:r>
              <a:rPr lang="en-US" sz="6000" dirty="0" smtClean="0">
                <a:solidFill>
                  <a:srgbClr val="FF0000"/>
                </a:solidFill>
              </a:rPr>
              <a:t>Changing Societies</a:t>
            </a:r>
            <a:endParaRPr lang="en-US" sz="6000"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1038"/>
            <a:ext cx="7313613" cy="868362"/>
          </a:xfrm>
        </p:spPr>
        <p:txBody>
          <a:bodyPr>
            <a:noAutofit/>
          </a:bodyPr>
          <a:lstStyle/>
          <a:p>
            <a:pPr algn="ctr"/>
            <a:r>
              <a:rPr lang="en-US" sz="5400" u="sng" dirty="0" smtClean="0"/>
              <a:t>Main Idea</a:t>
            </a:r>
            <a:endParaRPr lang="en-US" sz="5400" u="sng" dirty="0"/>
          </a:p>
        </p:txBody>
      </p:sp>
      <p:sp>
        <p:nvSpPr>
          <p:cNvPr id="3" name="Content Placeholder 2"/>
          <p:cNvSpPr>
            <a:spLocks noGrp="1"/>
          </p:cNvSpPr>
          <p:nvPr>
            <p:ph idx="1"/>
          </p:nvPr>
        </p:nvSpPr>
        <p:spPr>
          <a:xfrm>
            <a:off x="173189" y="1325710"/>
            <a:ext cx="8692471" cy="5532289"/>
          </a:xfrm>
        </p:spPr>
        <p:txBody>
          <a:bodyPr>
            <a:normAutofit/>
          </a:bodyPr>
          <a:lstStyle/>
          <a:p>
            <a:pPr>
              <a:lnSpc>
                <a:spcPct val="150000"/>
              </a:lnSpc>
            </a:pPr>
            <a:r>
              <a:rPr lang="en-US" sz="3600" dirty="0" smtClean="0"/>
              <a:t>The Cold War brought tremendous economic and social change to North America, Western Europe, Eastern Europe, and the Soviet Union. </a:t>
            </a:r>
            <a:endParaRPr lang="en-US" sz="3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dirty="0" smtClean="0">
                <a:solidFill>
                  <a:schemeClr val="tx1"/>
                </a:solidFill>
              </a:rPr>
              <a:t>U.S. economy most powerful in the world</a:t>
            </a:r>
          </a:p>
          <a:p>
            <a:pPr lvl="1">
              <a:lnSpc>
                <a:spcPct val="150000"/>
              </a:lnSpc>
            </a:pPr>
            <a:r>
              <a:rPr lang="en-US" sz="2400" dirty="0" smtClean="0">
                <a:solidFill>
                  <a:schemeClr val="tx1"/>
                </a:solidFill>
              </a:rPr>
              <a:t>Driven by consumer spending</a:t>
            </a:r>
          </a:p>
          <a:p>
            <a:pPr>
              <a:lnSpc>
                <a:spcPct val="150000"/>
              </a:lnSpc>
            </a:pPr>
            <a:r>
              <a:rPr lang="en-US" dirty="0" smtClean="0">
                <a:solidFill>
                  <a:schemeClr val="tx1"/>
                </a:solidFill>
              </a:rPr>
              <a:t>Early 1970s – </a:t>
            </a:r>
          </a:p>
          <a:p>
            <a:pPr lvl="1">
              <a:lnSpc>
                <a:spcPct val="150000"/>
              </a:lnSpc>
            </a:pPr>
            <a:r>
              <a:rPr lang="en-US" sz="2400" dirty="0" smtClean="0">
                <a:solidFill>
                  <a:schemeClr val="tx1"/>
                </a:solidFill>
              </a:rPr>
              <a:t>Rapid inflation &amp; high unemployment</a:t>
            </a:r>
          </a:p>
          <a:p>
            <a:pPr lvl="1">
              <a:lnSpc>
                <a:spcPct val="150000"/>
              </a:lnSpc>
            </a:pPr>
            <a:r>
              <a:rPr lang="en-US" sz="2400" dirty="0" smtClean="0">
                <a:solidFill>
                  <a:schemeClr val="tx1"/>
                </a:solidFill>
              </a:rPr>
              <a:t>Events in the Middle East disrupted the distribution of the world’s oil supply</a:t>
            </a:r>
          </a:p>
          <a:p>
            <a:pPr lvl="1">
              <a:lnSpc>
                <a:spcPct val="150000"/>
              </a:lnSpc>
            </a:pPr>
            <a:r>
              <a:rPr lang="en-US" sz="2400" dirty="0" smtClean="0">
                <a:solidFill>
                  <a:schemeClr val="tx1"/>
                </a:solidFill>
              </a:rPr>
              <a:t>Spike in the cost of energy</a:t>
            </a:r>
          </a:p>
          <a:p>
            <a:pPr>
              <a:lnSpc>
                <a:spcPct val="150000"/>
              </a:lnSpc>
            </a:pPr>
            <a:endParaRPr lang="en-US" dirty="0" smtClean="0">
              <a:solidFill>
                <a:schemeClr val="tx1"/>
              </a:solidFill>
            </a:endParaRPr>
          </a:p>
          <a:p>
            <a:pPr>
              <a:lnSpc>
                <a:spcPct val="150000"/>
              </a:lnSpc>
            </a:pPr>
            <a:endParaRPr lang="en-US" dirty="0" smtClean="0">
              <a:solidFill>
                <a:schemeClr val="tx1"/>
              </a:solidFill>
            </a:endParaRPr>
          </a:p>
        </p:txBody>
      </p:sp>
      <p:sp>
        <p:nvSpPr>
          <p:cNvPr id="2" name="Title 1"/>
          <p:cNvSpPr>
            <a:spLocks noGrp="1"/>
          </p:cNvSpPr>
          <p:nvPr>
            <p:ph type="title" idx="4294967295"/>
          </p:nvPr>
        </p:nvSpPr>
        <p:spPr>
          <a:xfrm>
            <a:off x="0" y="0"/>
            <a:ext cx="9144000" cy="931863"/>
          </a:xfrm>
        </p:spPr>
        <p:txBody>
          <a:bodyPr/>
          <a:lstStyle/>
          <a:p>
            <a:pPr algn="ctr"/>
            <a:r>
              <a:rPr lang="en-US" u="sng" dirty="0" smtClean="0"/>
              <a:t>The U.S. Economy</a:t>
            </a:r>
            <a:endParaRPr lang="en-US" b="1" u="sng" dirty="0"/>
          </a:p>
        </p:txBody>
      </p:sp>
      <p:pic>
        <p:nvPicPr>
          <p:cNvPr id="4" name="Picture 3"/>
          <p:cNvPicPr>
            <a:picLocks noChangeAspect="1"/>
          </p:cNvPicPr>
          <p:nvPr/>
        </p:nvPicPr>
        <p:blipFill>
          <a:blip r:embed="rId2"/>
          <a:stretch>
            <a:fillRect/>
          </a:stretch>
        </p:blipFill>
        <p:spPr>
          <a:xfrm>
            <a:off x="5477609" y="4394200"/>
            <a:ext cx="3302000" cy="24638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dirty="0" smtClean="0">
                <a:solidFill>
                  <a:schemeClr val="tx1"/>
                </a:solidFill>
              </a:rPr>
              <a:t>Problems lasted until 1980s </a:t>
            </a:r>
            <a:endParaRPr lang="en-US" dirty="0" smtClean="0">
              <a:solidFill>
                <a:schemeClr val="tx1"/>
              </a:solidFill>
            </a:endParaRPr>
          </a:p>
          <a:p>
            <a:pPr lvl="1">
              <a:lnSpc>
                <a:spcPct val="150000"/>
              </a:lnSpc>
            </a:pPr>
            <a:r>
              <a:rPr lang="en-US" dirty="0" smtClean="0">
                <a:solidFill>
                  <a:schemeClr val="tx1"/>
                </a:solidFill>
              </a:rPr>
              <a:t>Unemployment dropped but national debt increased</a:t>
            </a:r>
          </a:p>
          <a:p>
            <a:pPr>
              <a:lnSpc>
                <a:spcPct val="150000"/>
              </a:lnSpc>
            </a:pPr>
            <a:r>
              <a:rPr lang="en-US" dirty="0" smtClean="0">
                <a:solidFill>
                  <a:schemeClr val="tx1"/>
                </a:solidFill>
              </a:rPr>
              <a:t>Structural </a:t>
            </a:r>
            <a:r>
              <a:rPr lang="en-US" dirty="0" smtClean="0">
                <a:solidFill>
                  <a:schemeClr val="tx1"/>
                </a:solidFill>
              </a:rPr>
              <a:t>changes to the economy</a:t>
            </a:r>
          </a:p>
          <a:p>
            <a:pPr lvl="1">
              <a:lnSpc>
                <a:spcPct val="150000"/>
              </a:lnSpc>
            </a:pPr>
            <a:r>
              <a:rPr lang="en-US" sz="2400" dirty="0" smtClean="0">
                <a:solidFill>
                  <a:schemeClr val="tx1"/>
                </a:solidFill>
              </a:rPr>
              <a:t>Previously heavy in industry</a:t>
            </a:r>
          </a:p>
          <a:p>
            <a:pPr lvl="2">
              <a:lnSpc>
                <a:spcPct val="150000"/>
              </a:lnSpc>
            </a:pPr>
            <a:r>
              <a:rPr lang="en-US" sz="2400" dirty="0" smtClean="0">
                <a:solidFill>
                  <a:schemeClr val="tx1"/>
                </a:solidFill>
              </a:rPr>
              <a:t>Difficult to compete with companies in other countries</a:t>
            </a:r>
          </a:p>
          <a:p>
            <a:pPr lvl="1">
              <a:lnSpc>
                <a:spcPct val="150000"/>
              </a:lnSpc>
            </a:pPr>
            <a:r>
              <a:rPr lang="en-US" sz="2400" dirty="0" smtClean="0">
                <a:solidFill>
                  <a:schemeClr val="tx1"/>
                </a:solidFill>
              </a:rPr>
              <a:t>Created new jobs in advanced technology and service industries</a:t>
            </a:r>
          </a:p>
          <a:p>
            <a:pPr>
              <a:lnSpc>
                <a:spcPct val="150000"/>
              </a:lnSpc>
            </a:pPr>
            <a:endParaRPr lang="en-US" dirty="0" smtClean="0">
              <a:solidFill>
                <a:schemeClr val="tx1"/>
              </a:solidFill>
            </a:endParaRPr>
          </a:p>
          <a:p>
            <a:pPr>
              <a:lnSpc>
                <a:spcPct val="150000"/>
              </a:lnSpc>
            </a:pPr>
            <a:endParaRPr lang="en-US" dirty="0" smtClean="0">
              <a:solidFill>
                <a:schemeClr val="tx1"/>
              </a:solidFill>
            </a:endParaRPr>
          </a:p>
        </p:txBody>
      </p:sp>
      <p:sp>
        <p:nvSpPr>
          <p:cNvPr id="2" name="Title 1"/>
          <p:cNvSpPr>
            <a:spLocks noGrp="1"/>
          </p:cNvSpPr>
          <p:nvPr>
            <p:ph type="title" idx="4294967295"/>
          </p:nvPr>
        </p:nvSpPr>
        <p:spPr>
          <a:xfrm>
            <a:off x="0" y="0"/>
            <a:ext cx="9144000" cy="931863"/>
          </a:xfrm>
        </p:spPr>
        <p:txBody>
          <a:bodyPr/>
          <a:lstStyle/>
          <a:p>
            <a:pPr algn="ctr"/>
            <a:r>
              <a:rPr lang="en-US" b="1" u="sng" dirty="0" smtClean="0"/>
              <a:t>The U.S. Economy</a:t>
            </a:r>
            <a:endParaRPr lang="en-US" b="1" u="sng" dirty="0"/>
          </a:p>
        </p:txBody>
      </p:sp>
      <p:pic>
        <p:nvPicPr>
          <p:cNvPr id="4" name="Picture 3"/>
          <p:cNvPicPr>
            <a:picLocks noChangeAspect="1"/>
          </p:cNvPicPr>
          <p:nvPr/>
        </p:nvPicPr>
        <p:blipFill>
          <a:blip r:embed="rId2"/>
          <a:stretch>
            <a:fillRect/>
          </a:stretch>
        </p:blipFill>
        <p:spPr>
          <a:xfrm>
            <a:off x="2704599" y="4806462"/>
            <a:ext cx="3454400" cy="2051538"/>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dirty="0" smtClean="0">
                <a:solidFill>
                  <a:schemeClr val="tx1"/>
                </a:solidFill>
              </a:rPr>
              <a:t>Country undergoing rapid social changes</a:t>
            </a:r>
          </a:p>
          <a:p>
            <a:pPr>
              <a:lnSpc>
                <a:spcPct val="150000"/>
              </a:lnSpc>
            </a:pPr>
            <a:r>
              <a:rPr lang="en-US" dirty="0" smtClean="0">
                <a:solidFill>
                  <a:schemeClr val="tx1"/>
                </a:solidFill>
              </a:rPr>
              <a:t>Raise in living standards</a:t>
            </a:r>
          </a:p>
          <a:p>
            <a:pPr>
              <a:lnSpc>
                <a:spcPct val="150000"/>
              </a:lnSpc>
            </a:pPr>
            <a:r>
              <a:rPr lang="en-US" dirty="0" smtClean="0">
                <a:solidFill>
                  <a:schemeClr val="tx1"/>
                </a:solidFill>
              </a:rPr>
              <a:t>G.I. Bill of Rights</a:t>
            </a:r>
          </a:p>
          <a:p>
            <a:pPr lvl="1">
              <a:lnSpc>
                <a:spcPct val="150000"/>
              </a:lnSpc>
            </a:pPr>
            <a:r>
              <a:rPr lang="en-US" dirty="0" smtClean="0">
                <a:solidFill>
                  <a:schemeClr val="tx1"/>
                </a:solidFill>
              </a:rPr>
              <a:t>Helped millions of veterans attend college</a:t>
            </a:r>
          </a:p>
          <a:p>
            <a:pPr>
              <a:lnSpc>
                <a:spcPct val="150000"/>
              </a:lnSpc>
            </a:pPr>
            <a:r>
              <a:rPr lang="en-US" dirty="0" smtClean="0">
                <a:solidFill>
                  <a:schemeClr val="tx1"/>
                </a:solidFill>
              </a:rPr>
              <a:t>Baby boom</a:t>
            </a:r>
          </a:p>
        </p:txBody>
      </p:sp>
      <p:sp>
        <p:nvSpPr>
          <p:cNvPr id="2" name="Title 1"/>
          <p:cNvSpPr>
            <a:spLocks noGrp="1"/>
          </p:cNvSpPr>
          <p:nvPr>
            <p:ph type="title" idx="4294967295"/>
          </p:nvPr>
        </p:nvSpPr>
        <p:spPr>
          <a:xfrm>
            <a:off x="0" y="0"/>
            <a:ext cx="9144000" cy="931863"/>
          </a:xfrm>
        </p:spPr>
        <p:txBody>
          <a:bodyPr/>
          <a:lstStyle/>
          <a:p>
            <a:pPr algn="ctr"/>
            <a:r>
              <a:rPr lang="en-US" b="1" u="sng" dirty="0" smtClean="0"/>
              <a:t>Social Changes</a:t>
            </a:r>
            <a:endParaRPr lang="en-US" b="1" u="sng" dirty="0"/>
          </a:p>
        </p:txBody>
      </p:sp>
      <p:pic>
        <p:nvPicPr>
          <p:cNvPr id="4" name="Picture 3"/>
          <p:cNvPicPr>
            <a:picLocks noChangeAspect="1"/>
          </p:cNvPicPr>
          <p:nvPr/>
        </p:nvPicPr>
        <p:blipFill>
          <a:blip r:embed="rId2"/>
          <a:stretch>
            <a:fillRect/>
          </a:stretch>
        </p:blipFill>
        <p:spPr>
          <a:xfrm>
            <a:off x="7177137" y="1203990"/>
            <a:ext cx="1832282" cy="2741094"/>
          </a:xfrm>
          <a:prstGeom prst="rect">
            <a:avLst/>
          </a:prstGeom>
        </p:spPr>
      </p:pic>
      <p:pic>
        <p:nvPicPr>
          <p:cNvPr id="5" name="Picture 4"/>
          <p:cNvPicPr>
            <a:picLocks noChangeAspect="1"/>
          </p:cNvPicPr>
          <p:nvPr/>
        </p:nvPicPr>
        <p:blipFill>
          <a:blip r:embed="rId3"/>
          <a:stretch>
            <a:fillRect/>
          </a:stretch>
        </p:blipFill>
        <p:spPr>
          <a:xfrm>
            <a:off x="4729439" y="4057815"/>
            <a:ext cx="2800185" cy="280018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dirty="0" smtClean="0">
                <a:solidFill>
                  <a:schemeClr val="tx1"/>
                </a:solidFill>
              </a:rPr>
              <a:t>Desegregation of the U.S. military and public schools</a:t>
            </a:r>
          </a:p>
          <a:p>
            <a:pPr lvl="1">
              <a:lnSpc>
                <a:spcPct val="150000"/>
              </a:lnSpc>
            </a:pPr>
            <a:r>
              <a:rPr lang="en-US" dirty="0" smtClean="0">
                <a:solidFill>
                  <a:schemeClr val="tx1"/>
                </a:solidFill>
              </a:rPr>
              <a:t>Brown </a:t>
            </a:r>
            <a:r>
              <a:rPr lang="en-US" dirty="0" err="1" smtClean="0">
                <a:solidFill>
                  <a:schemeClr val="tx1"/>
                </a:solidFill>
              </a:rPr>
              <a:t>v</a:t>
            </a:r>
            <a:r>
              <a:rPr lang="en-US" dirty="0" smtClean="0">
                <a:solidFill>
                  <a:schemeClr val="tx1"/>
                </a:solidFill>
              </a:rPr>
              <a:t>. Board of </a:t>
            </a:r>
            <a:r>
              <a:rPr lang="en-US" dirty="0" smtClean="0">
                <a:solidFill>
                  <a:schemeClr val="tx1"/>
                </a:solidFill>
              </a:rPr>
              <a:t>Education </a:t>
            </a:r>
            <a:r>
              <a:rPr lang="en-US" dirty="0" smtClean="0">
                <a:solidFill>
                  <a:schemeClr val="tx1"/>
                </a:solidFill>
                <a:hlinkClick r:id="rId2"/>
              </a:rPr>
              <a:t>*</a:t>
            </a:r>
            <a:endParaRPr lang="en-US" dirty="0" smtClean="0">
              <a:solidFill>
                <a:schemeClr val="tx1"/>
              </a:solidFill>
            </a:endParaRPr>
          </a:p>
          <a:p>
            <a:pPr>
              <a:lnSpc>
                <a:spcPct val="150000"/>
              </a:lnSpc>
            </a:pPr>
            <a:r>
              <a:rPr lang="en-US" dirty="0" smtClean="0">
                <a:solidFill>
                  <a:schemeClr val="tx1"/>
                </a:solidFill>
              </a:rPr>
              <a:t>Civil rights movement</a:t>
            </a:r>
          </a:p>
          <a:p>
            <a:pPr lvl="1">
              <a:lnSpc>
                <a:spcPct val="150000"/>
              </a:lnSpc>
            </a:pPr>
            <a:r>
              <a:rPr lang="en-US" dirty="0" smtClean="0">
                <a:solidFill>
                  <a:schemeClr val="tx1"/>
                </a:solidFill>
              </a:rPr>
              <a:t>Ended longstanding barriers to equality for African Americans</a:t>
            </a:r>
          </a:p>
          <a:p>
            <a:pPr lvl="1">
              <a:lnSpc>
                <a:spcPct val="150000"/>
              </a:lnSpc>
            </a:pPr>
            <a:r>
              <a:rPr lang="en-US" dirty="0" smtClean="0">
                <a:solidFill>
                  <a:schemeClr val="tx1"/>
                </a:solidFill>
              </a:rPr>
              <a:t>Renewed women’s rights movement</a:t>
            </a:r>
          </a:p>
          <a:p>
            <a:pPr lvl="2">
              <a:lnSpc>
                <a:spcPct val="150000"/>
              </a:lnSpc>
            </a:pPr>
            <a:r>
              <a:rPr lang="en-US" dirty="0" smtClean="0">
                <a:solidFill>
                  <a:schemeClr val="tx1"/>
                </a:solidFill>
              </a:rPr>
              <a:t>Wanted social, political, and economic equality</a:t>
            </a:r>
          </a:p>
          <a:p>
            <a:pPr>
              <a:lnSpc>
                <a:spcPct val="150000"/>
              </a:lnSpc>
            </a:pPr>
            <a:endParaRPr lang="en-US" dirty="0" smtClean="0">
              <a:solidFill>
                <a:schemeClr val="tx1"/>
              </a:solidFill>
            </a:endParaRPr>
          </a:p>
        </p:txBody>
      </p:sp>
      <p:sp>
        <p:nvSpPr>
          <p:cNvPr id="2" name="Title 1"/>
          <p:cNvSpPr>
            <a:spLocks noGrp="1"/>
          </p:cNvSpPr>
          <p:nvPr>
            <p:ph type="title" idx="4294967295"/>
          </p:nvPr>
        </p:nvSpPr>
        <p:spPr>
          <a:xfrm>
            <a:off x="0" y="0"/>
            <a:ext cx="9144000" cy="931863"/>
          </a:xfrm>
        </p:spPr>
        <p:txBody>
          <a:bodyPr/>
          <a:lstStyle/>
          <a:p>
            <a:pPr algn="ctr"/>
            <a:r>
              <a:rPr lang="en-US" b="1" u="sng" dirty="0" smtClean="0"/>
              <a:t>Social Changes</a:t>
            </a:r>
            <a:endParaRPr lang="en-US" b="1" u="sng" dirty="0"/>
          </a:p>
        </p:txBody>
      </p:sp>
      <p:pic>
        <p:nvPicPr>
          <p:cNvPr id="4" name="Picture 3"/>
          <p:cNvPicPr>
            <a:picLocks noChangeAspect="1"/>
          </p:cNvPicPr>
          <p:nvPr/>
        </p:nvPicPr>
        <p:blipFill>
          <a:blip r:embed="rId3"/>
          <a:stretch>
            <a:fillRect/>
          </a:stretch>
        </p:blipFill>
        <p:spPr>
          <a:xfrm>
            <a:off x="5315252" y="4709377"/>
            <a:ext cx="3828748" cy="2148623"/>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dirty="0" smtClean="0">
                <a:solidFill>
                  <a:srgbClr val="FF0000"/>
                </a:solidFill>
              </a:rPr>
              <a:t>Counterculture </a:t>
            </a:r>
            <a:r>
              <a:rPr lang="en-US" dirty="0" smtClean="0">
                <a:solidFill>
                  <a:srgbClr val="FF0000"/>
                </a:solidFill>
                <a:hlinkClick r:id="rId2"/>
              </a:rPr>
              <a:t>*</a:t>
            </a:r>
            <a:endParaRPr lang="en-US" dirty="0" smtClean="0">
              <a:solidFill>
                <a:srgbClr val="FF0000"/>
              </a:solidFill>
            </a:endParaRPr>
          </a:p>
          <a:p>
            <a:pPr lvl="1">
              <a:lnSpc>
                <a:spcPct val="150000"/>
              </a:lnSpc>
            </a:pPr>
            <a:r>
              <a:rPr lang="en-US" dirty="0" smtClean="0">
                <a:solidFill>
                  <a:schemeClr val="tx1"/>
                </a:solidFill>
              </a:rPr>
              <a:t>Rebellion of teenagers and young adults against mainstream American society</a:t>
            </a:r>
          </a:p>
          <a:p>
            <a:pPr>
              <a:lnSpc>
                <a:spcPct val="150000"/>
              </a:lnSpc>
            </a:pPr>
            <a:r>
              <a:rPr lang="en-US" dirty="0" smtClean="0">
                <a:solidFill>
                  <a:schemeClr val="tx1"/>
                </a:solidFill>
              </a:rPr>
              <a:t>Many adopted unconventional values, clothing, and behavior</a:t>
            </a:r>
          </a:p>
          <a:p>
            <a:pPr>
              <a:lnSpc>
                <a:spcPct val="150000"/>
              </a:lnSpc>
            </a:pPr>
            <a:r>
              <a:rPr lang="en-US" dirty="0" smtClean="0">
                <a:solidFill>
                  <a:schemeClr val="tx1"/>
                </a:solidFill>
              </a:rPr>
              <a:t>Questioned the governments actions in the Vietnam War</a:t>
            </a:r>
          </a:p>
          <a:p>
            <a:pPr>
              <a:lnSpc>
                <a:spcPct val="150000"/>
              </a:lnSpc>
            </a:pPr>
            <a:endParaRPr lang="en-US" dirty="0" smtClean="0">
              <a:solidFill>
                <a:schemeClr val="tx1"/>
              </a:solidFill>
            </a:endParaRPr>
          </a:p>
        </p:txBody>
      </p:sp>
      <p:sp>
        <p:nvSpPr>
          <p:cNvPr id="2" name="Title 1"/>
          <p:cNvSpPr>
            <a:spLocks noGrp="1"/>
          </p:cNvSpPr>
          <p:nvPr>
            <p:ph type="title" idx="4294967295"/>
          </p:nvPr>
        </p:nvSpPr>
        <p:spPr>
          <a:xfrm>
            <a:off x="0" y="0"/>
            <a:ext cx="9144000" cy="931863"/>
          </a:xfrm>
        </p:spPr>
        <p:txBody>
          <a:bodyPr/>
          <a:lstStyle/>
          <a:p>
            <a:pPr algn="ctr"/>
            <a:r>
              <a:rPr lang="en-US" b="1" u="sng" dirty="0" smtClean="0"/>
              <a:t>Social Changes</a:t>
            </a:r>
            <a:endParaRPr lang="en-US" b="1" u="sng" dirty="0"/>
          </a:p>
        </p:txBody>
      </p:sp>
      <p:pic>
        <p:nvPicPr>
          <p:cNvPr id="5" name="Picture 4"/>
          <p:cNvPicPr>
            <a:picLocks noChangeAspect="1"/>
          </p:cNvPicPr>
          <p:nvPr/>
        </p:nvPicPr>
        <p:blipFill>
          <a:blip r:embed="rId3"/>
          <a:stretch>
            <a:fillRect/>
          </a:stretch>
        </p:blipFill>
        <p:spPr>
          <a:xfrm>
            <a:off x="1769810" y="4296428"/>
            <a:ext cx="4959843" cy="256157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200000"/>
              </a:lnSpc>
            </a:pPr>
            <a:r>
              <a:rPr lang="en-US" sz="2800" dirty="0" smtClean="0"/>
              <a:t>Plan to rid Germany of any remnants of the Nazi Party</a:t>
            </a:r>
          </a:p>
          <a:p>
            <a:pPr lvl="1">
              <a:lnSpc>
                <a:spcPct val="200000"/>
              </a:lnSpc>
            </a:pPr>
            <a:r>
              <a:rPr lang="en-US" sz="2600" dirty="0" smtClean="0">
                <a:solidFill>
                  <a:srgbClr val="FF0000"/>
                </a:solidFill>
              </a:rPr>
              <a:t>Nuremberg Trials</a:t>
            </a:r>
          </a:p>
          <a:p>
            <a:pPr lvl="2">
              <a:lnSpc>
                <a:spcPct val="200000"/>
              </a:lnSpc>
            </a:pPr>
            <a:r>
              <a:rPr lang="en-US" sz="2400" dirty="0" smtClean="0"/>
              <a:t>Tried more than 200 Nazi military officials</a:t>
            </a:r>
          </a:p>
          <a:p>
            <a:pPr>
              <a:lnSpc>
                <a:spcPct val="200000"/>
              </a:lnSpc>
            </a:pPr>
            <a:r>
              <a:rPr lang="en-US" sz="2800" dirty="0" smtClean="0"/>
              <a:t>Plan for Germany to pay reparations</a:t>
            </a:r>
          </a:p>
          <a:p>
            <a:pPr>
              <a:lnSpc>
                <a:spcPct val="200000"/>
              </a:lnSpc>
            </a:pPr>
            <a:endParaRPr lang="en-US" sz="2800" dirty="0" smtClean="0"/>
          </a:p>
        </p:txBody>
      </p:sp>
      <p:sp>
        <p:nvSpPr>
          <p:cNvPr id="2" name="Title 1"/>
          <p:cNvSpPr>
            <a:spLocks noGrp="1"/>
          </p:cNvSpPr>
          <p:nvPr>
            <p:ph type="title" idx="4294967295"/>
          </p:nvPr>
        </p:nvSpPr>
        <p:spPr>
          <a:xfrm>
            <a:off x="0" y="0"/>
            <a:ext cx="9144000" cy="931863"/>
          </a:xfrm>
        </p:spPr>
        <p:txBody>
          <a:bodyPr/>
          <a:lstStyle/>
          <a:p>
            <a:pPr algn="ctr"/>
            <a:r>
              <a:rPr lang="en-US" b="1" u="sng" dirty="0" smtClean="0"/>
              <a:t>The Problems of Peace</a:t>
            </a:r>
            <a:endParaRPr lang="en-US" b="1" u="sng" dirty="0"/>
          </a:p>
        </p:txBody>
      </p:sp>
      <p:pic>
        <p:nvPicPr>
          <p:cNvPr id="4" name="Picture 3"/>
          <p:cNvPicPr>
            <a:picLocks noChangeAspect="1"/>
          </p:cNvPicPr>
          <p:nvPr/>
        </p:nvPicPr>
        <p:blipFill>
          <a:blip r:embed="rId2"/>
          <a:stretch>
            <a:fillRect/>
          </a:stretch>
        </p:blipFill>
        <p:spPr>
          <a:xfrm>
            <a:off x="5927400" y="4519085"/>
            <a:ext cx="3216600" cy="233891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49442"/>
            <a:ext cx="9144000" cy="1362075"/>
          </a:xfrm>
        </p:spPr>
        <p:txBody>
          <a:bodyPr>
            <a:normAutofit fontScale="90000"/>
          </a:bodyPr>
          <a:lstStyle/>
          <a:p>
            <a:pPr algn="ctr"/>
            <a:r>
              <a:rPr lang="en-US" sz="6000" dirty="0" smtClean="0">
                <a:solidFill>
                  <a:srgbClr val="FF0000"/>
                </a:solidFill>
              </a:rPr>
              <a:t>The Cold War:</a:t>
            </a:r>
            <a:br>
              <a:rPr lang="en-US" sz="6000" dirty="0" smtClean="0">
                <a:solidFill>
                  <a:srgbClr val="FF0000"/>
                </a:solidFill>
              </a:rPr>
            </a:br>
            <a:r>
              <a:rPr lang="en-US" sz="6000" dirty="0" smtClean="0">
                <a:solidFill>
                  <a:srgbClr val="FF0000"/>
                </a:solidFill>
              </a:rPr>
              <a:t>After the Cold War</a:t>
            </a:r>
            <a:endParaRPr lang="en-US" sz="6000"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1038"/>
            <a:ext cx="7313613" cy="868362"/>
          </a:xfrm>
        </p:spPr>
        <p:txBody>
          <a:bodyPr>
            <a:noAutofit/>
          </a:bodyPr>
          <a:lstStyle/>
          <a:p>
            <a:pPr algn="ctr"/>
            <a:r>
              <a:rPr lang="en-US" sz="5400" u="sng" dirty="0" smtClean="0"/>
              <a:t>Main Idea</a:t>
            </a:r>
            <a:endParaRPr lang="en-US" sz="5400" u="sng" dirty="0"/>
          </a:p>
        </p:txBody>
      </p:sp>
      <p:sp>
        <p:nvSpPr>
          <p:cNvPr id="3" name="Content Placeholder 2"/>
          <p:cNvSpPr>
            <a:spLocks noGrp="1"/>
          </p:cNvSpPr>
          <p:nvPr>
            <p:ph idx="1"/>
          </p:nvPr>
        </p:nvSpPr>
        <p:spPr>
          <a:xfrm>
            <a:off x="173189" y="1270086"/>
            <a:ext cx="8692471" cy="5587913"/>
          </a:xfrm>
        </p:spPr>
        <p:txBody>
          <a:bodyPr>
            <a:normAutofit/>
          </a:bodyPr>
          <a:lstStyle/>
          <a:p>
            <a:pPr>
              <a:lnSpc>
                <a:spcPct val="150000"/>
              </a:lnSpc>
            </a:pPr>
            <a:r>
              <a:rPr lang="en-US" sz="3600" dirty="0" smtClean="0"/>
              <a:t>The Soviet Union collapsed in 1991 and the Cold War came to an end, brining changes to Europe and leaving the United States as the world’s only superpower. </a:t>
            </a:r>
            <a:endParaRPr lang="en-US" sz="3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sz="2800" dirty="0" smtClean="0">
                <a:solidFill>
                  <a:schemeClr val="tx1"/>
                </a:solidFill>
              </a:rPr>
              <a:t>1989 – the fall of the Berlin </a:t>
            </a:r>
            <a:r>
              <a:rPr lang="en-US" sz="2800" dirty="0" smtClean="0">
                <a:solidFill>
                  <a:schemeClr val="tx1"/>
                </a:solidFill>
              </a:rPr>
              <a:t>Wall </a:t>
            </a:r>
            <a:r>
              <a:rPr lang="en-US" sz="2800" dirty="0" smtClean="0">
                <a:solidFill>
                  <a:schemeClr val="tx1"/>
                </a:solidFill>
                <a:hlinkClick r:id="rId2"/>
              </a:rPr>
              <a:t>*</a:t>
            </a:r>
            <a:r>
              <a:rPr lang="en-US" sz="2800" dirty="0" smtClean="0">
                <a:solidFill>
                  <a:schemeClr val="tx1"/>
                </a:solidFill>
              </a:rPr>
              <a:t> </a:t>
            </a:r>
            <a:endParaRPr lang="en-US" sz="2800" dirty="0" smtClean="0">
              <a:solidFill>
                <a:schemeClr val="tx1"/>
              </a:solidFill>
            </a:endParaRPr>
          </a:p>
          <a:p>
            <a:pPr>
              <a:lnSpc>
                <a:spcPct val="150000"/>
              </a:lnSpc>
            </a:pPr>
            <a:r>
              <a:rPr lang="en-US" sz="2800" dirty="0" smtClean="0">
                <a:solidFill>
                  <a:schemeClr val="tx1"/>
                </a:solidFill>
              </a:rPr>
              <a:t>1991 – The breakup of the Soviet Union</a:t>
            </a:r>
          </a:p>
          <a:p>
            <a:pPr lvl="1">
              <a:lnSpc>
                <a:spcPct val="150000"/>
              </a:lnSpc>
            </a:pPr>
            <a:r>
              <a:rPr lang="en-US" sz="2600" dirty="0" smtClean="0">
                <a:solidFill>
                  <a:schemeClr val="tx1"/>
                </a:solidFill>
              </a:rPr>
              <a:t>The separate republics under the Soviet Union wanted independence</a:t>
            </a:r>
          </a:p>
          <a:p>
            <a:pPr>
              <a:lnSpc>
                <a:spcPct val="150000"/>
              </a:lnSpc>
            </a:pPr>
            <a:r>
              <a:rPr lang="en-US" sz="2800" dirty="0" smtClean="0">
                <a:solidFill>
                  <a:schemeClr val="tx1"/>
                </a:solidFill>
              </a:rPr>
              <a:t>Cold War finally over</a:t>
            </a:r>
          </a:p>
        </p:txBody>
      </p:sp>
      <p:sp>
        <p:nvSpPr>
          <p:cNvPr id="2" name="Title 1"/>
          <p:cNvSpPr>
            <a:spLocks noGrp="1"/>
          </p:cNvSpPr>
          <p:nvPr>
            <p:ph type="title" idx="4294967295"/>
          </p:nvPr>
        </p:nvSpPr>
        <p:spPr>
          <a:xfrm>
            <a:off x="0" y="0"/>
            <a:ext cx="9144000" cy="931863"/>
          </a:xfrm>
        </p:spPr>
        <p:txBody>
          <a:bodyPr/>
          <a:lstStyle/>
          <a:p>
            <a:pPr algn="ctr"/>
            <a:r>
              <a:rPr lang="en-US" u="sng" dirty="0" smtClean="0"/>
              <a:t>Breakup of the Soviet Union</a:t>
            </a:r>
            <a:endParaRPr lang="en-US" b="1" u="sng" dirty="0"/>
          </a:p>
        </p:txBody>
      </p:sp>
      <p:pic>
        <p:nvPicPr>
          <p:cNvPr id="4" name="Picture 3"/>
          <p:cNvPicPr>
            <a:picLocks noChangeAspect="1"/>
          </p:cNvPicPr>
          <p:nvPr/>
        </p:nvPicPr>
        <p:blipFill>
          <a:blip r:embed="rId3"/>
          <a:stretch>
            <a:fillRect/>
          </a:stretch>
        </p:blipFill>
        <p:spPr>
          <a:xfrm>
            <a:off x="4220928" y="4024295"/>
            <a:ext cx="4923072" cy="2833705"/>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sz="2800" dirty="0" smtClean="0">
                <a:solidFill>
                  <a:schemeClr val="tx1"/>
                </a:solidFill>
              </a:rPr>
              <a:t>As communism collapsed – tensions between Eastern Europeans rose</a:t>
            </a:r>
          </a:p>
          <a:p>
            <a:pPr>
              <a:lnSpc>
                <a:spcPct val="150000"/>
              </a:lnSpc>
            </a:pPr>
            <a:r>
              <a:rPr lang="en-US" sz="2800" dirty="0" smtClean="0">
                <a:solidFill>
                  <a:schemeClr val="tx1"/>
                </a:solidFill>
              </a:rPr>
              <a:t>Ethnic and religious tensions</a:t>
            </a:r>
          </a:p>
          <a:p>
            <a:pPr>
              <a:lnSpc>
                <a:spcPct val="150000"/>
              </a:lnSpc>
            </a:pPr>
            <a:r>
              <a:rPr lang="en-US" sz="2800" dirty="0" smtClean="0">
                <a:solidFill>
                  <a:srgbClr val="FF0000"/>
                </a:solidFill>
              </a:rPr>
              <a:t>Ethnic cleansing</a:t>
            </a:r>
          </a:p>
          <a:p>
            <a:pPr lvl="1">
              <a:lnSpc>
                <a:spcPct val="150000"/>
              </a:lnSpc>
            </a:pPr>
            <a:r>
              <a:rPr lang="en-US" sz="2600" dirty="0" smtClean="0">
                <a:solidFill>
                  <a:schemeClr val="tx1"/>
                </a:solidFill>
              </a:rPr>
              <a:t>Elimination of an ethnic group from society through killing or forced emigration</a:t>
            </a:r>
          </a:p>
          <a:p>
            <a:pPr lvl="2">
              <a:lnSpc>
                <a:spcPct val="150000"/>
              </a:lnSpc>
            </a:pPr>
            <a:r>
              <a:rPr lang="en-US" sz="2400" dirty="0" smtClean="0">
                <a:solidFill>
                  <a:schemeClr val="tx1"/>
                </a:solidFill>
              </a:rPr>
              <a:t>Yugoslavia, Serbia, Bosnia </a:t>
            </a:r>
          </a:p>
        </p:txBody>
      </p:sp>
      <p:sp>
        <p:nvSpPr>
          <p:cNvPr id="2" name="Title 1"/>
          <p:cNvSpPr>
            <a:spLocks noGrp="1"/>
          </p:cNvSpPr>
          <p:nvPr>
            <p:ph type="title" idx="4294967295"/>
          </p:nvPr>
        </p:nvSpPr>
        <p:spPr>
          <a:xfrm>
            <a:off x="0" y="0"/>
            <a:ext cx="9144000" cy="931863"/>
          </a:xfrm>
        </p:spPr>
        <p:txBody>
          <a:bodyPr/>
          <a:lstStyle/>
          <a:p>
            <a:pPr algn="ctr"/>
            <a:r>
              <a:rPr lang="en-US" u="sng" dirty="0" smtClean="0"/>
              <a:t>Europe After Communism</a:t>
            </a:r>
            <a:endParaRPr lang="en-US" b="1" u="sng" dirty="0"/>
          </a:p>
        </p:txBody>
      </p:sp>
      <p:pic>
        <p:nvPicPr>
          <p:cNvPr id="4" name="Picture 3"/>
          <p:cNvPicPr>
            <a:picLocks noChangeAspect="1"/>
          </p:cNvPicPr>
          <p:nvPr/>
        </p:nvPicPr>
        <p:blipFill>
          <a:blip r:embed="rId2"/>
          <a:stretch>
            <a:fillRect/>
          </a:stretch>
        </p:blipFill>
        <p:spPr>
          <a:xfrm>
            <a:off x="5986955" y="5012243"/>
            <a:ext cx="2713762" cy="1845757"/>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sz="2800" dirty="0" smtClean="0">
                <a:solidFill>
                  <a:schemeClr val="tx1"/>
                </a:solidFill>
              </a:rPr>
              <a:t>End of communism brought mixed results for the economies of Eastern Europe</a:t>
            </a:r>
          </a:p>
          <a:p>
            <a:pPr lvl="1">
              <a:lnSpc>
                <a:spcPct val="150000"/>
              </a:lnSpc>
            </a:pPr>
            <a:r>
              <a:rPr lang="en-US" sz="2600" dirty="0" smtClean="0">
                <a:solidFill>
                  <a:schemeClr val="tx1"/>
                </a:solidFill>
              </a:rPr>
              <a:t>New opportunities</a:t>
            </a:r>
          </a:p>
          <a:p>
            <a:pPr lvl="2">
              <a:lnSpc>
                <a:spcPct val="150000"/>
              </a:lnSpc>
            </a:pPr>
            <a:r>
              <a:rPr lang="en-US" sz="2400" dirty="0" smtClean="0">
                <a:solidFill>
                  <a:schemeClr val="tx1"/>
                </a:solidFill>
              </a:rPr>
              <a:t>New businesses</a:t>
            </a:r>
          </a:p>
          <a:p>
            <a:pPr lvl="1">
              <a:lnSpc>
                <a:spcPct val="150000"/>
              </a:lnSpc>
            </a:pPr>
            <a:r>
              <a:rPr lang="en-US" sz="2600" dirty="0" smtClean="0">
                <a:solidFill>
                  <a:schemeClr val="tx1"/>
                </a:solidFill>
              </a:rPr>
              <a:t>Wage discrepancies</a:t>
            </a:r>
          </a:p>
          <a:p>
            <a:pPr lvl="1">
              <a:lnSpc>
                <a:spcPct val="150000"/>
              </a:lnSpc>
            </a:pPr>
            <a:r>
              <a:rPr lang="en-US" sz="2600" dirty="0" smtClean="0">
                <a:solidFill>
                  <a:schemeClr val="tx1"/>
                </a:solidFill>
              </a:rPr>
              <a:t>High unemployment</a:t>
            </a:r>
          </a:p>
        </p:txBody>
      </p:sp>
      <p:sp>
        <p:nvSpPr>
          <p:cNvPr id="2" name="Title 1"/>
          <p:cNvSpPr>
            <a:spLocks noGrp="1"/>
          </p:cNvSpPr>
          <p:nvPr>
            <p:ph type="title" idx="4294967295"/>
          </p:nvPr>
        </p:nvSpPr>
        <p:spPr>
          <a:xfrm>
            <a:off x="0" y="0"/>
            <a:ext cx="9144000" cy="931863"/>
          </a:xfrm>
        </p:spPr>
        <p:txBody>
          <a:bodyPr/>
          <a:lstStyle/>
          <a:p>
            <a:pPr algn="ctr"/>
            <a:r>
              <a:rPr lang="en-US" u="sng" dirty="0" smtClean="0"/>
              <a:t>Europe After Communism</a:t>
            </a:r>
            <a:endParaRPr lang="en-US" b="1" u="sng" dirty="0"/>
          </a:p>
        </p:txBody>
      </p:sp>
      <p:pic>
        <p:nvPicPr>
          <p:cNvPr id="4" name="Picture 3"/>
          <p:cNvPicPr>
            <a:picLocks noChangeAspect="1"/>
          </p:cNvPicPr>
          <p:nvPr/>
        </p:nvPicPr>
        <p:blipFill>
          <a:blip r:embed="rId2"/>
          <a:stretch>
            <a:fillRect/>
          </a:stretch>
        </p:blipFill>
        <p:spPr>
          <a:xfrm>
            <a:off x="5537200" y="4648200"/>
            <a:ext cx="3670300" cy="2209800"/>
          </a:xfrm>
          <a:prstGeom prst="rect">
            <a:avLst/>
          </a:prstGeom>
        </p:spPr>
      </p:pic>
      <p:pic>
        <p:nvPicPr>
          <p:cNvPr id="5" name="Picture 4"/>
          <p:cNvPicPr>
            <a:picLocks noChangeAspect="1"/>
          </p:cNvPicPr>
          <p:nvPr/>
        </p:nvPicPr>
        <p:blipFill>
          <a:blip r:embed="rId3"/>
          <a:stretch>
            <a:fillRect/>
          </a:stretch>
        </p:blipFill>
        <p:spPr>
          <a:xfrm>
            <a:off x="5537200" y="1933957"/>
            <a:ext cx="3606800" cy="22479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sz="2800" dirty="0" smtClean="0">
                <a:solidFill>
                  <a:schemeClr val="tx1"/>
                </a:solidFill>
              </a:rPr>
              <a:t>1992 – Formation of the European Union (EU)</a:t>
            </a:r>
          </a:p>
          <a:p>
            <a:pPr lvl="1">
              <a:lnSpc>
                <a:spcPct val="150000"/>
              </a:lnSpc>
            </a:pPr>
            <a:r>
              <a:rPr lang="en-US" sz="2600" dirty="0" smtClean="0">
                <a:solidFill>
                  <a:schemeClr val="tx1"/>
                </a:solidFill>
              </a:rPr>
              <a:t>Efforts to build an economic and political union among the nations of Europe</a:t>
            </a:r>
          </a:p>
        </p:txBody>
      </p:sp>
      <p:sp>
        <p:nvSpPr>
          <p:cNvPr id="2" name="Title 1"/>
          <p:cNvSpPr>
            <a:spLocks noGrp="1"/>
          </p:cNvSpPr>
          <p:nvPr>
            <p:ph type="title" idx="4294967295"/>
          </p:nvPr>
        </p:nvSpPr>
        <p:spPr>
          <a:xfrm>
            <a:off x="0" y="0"/>
            <a:ext cx="9144000" cy="931863"/>
          </a:xfrm>
        </p:spPr>
        <p:txBody>
          <a:bodyPr/>
          <a:lstStyle/>
          <a:p>
            <a:pPr algn="ctr"/>
            <a:r>
              <a:rPr lang="en-US" u="sng" dirty="0" smtClean="0"/>
              <a:t>Europe After Communism</a:t>
            </a:r>
            <a:endParaRPr lang="en-US" b="1" u="sng" dirty="0"/>
          </a:p>
        </p:txBody>
      </p:sp>
      <p:pic>
        <p:nvPicPr>
          <p:cNvPr id="4" name="Picture 3"/>
          <p:cNvPicPr>
            <a:picLocks noChangeAspect="1"/>
          </p:cNvPicPr>
          <p:nvPr/>
        </p:nvPicPr>
        <p:blipFill>
          <a:blip r:embed="rId2"/>
          <a:stretch>
            <a:fillRect/>
          </a:stretch>
        </p:blipFill>
        <p:spPr>
          <a:xfrm>
            <a:off x="2356902" y="3704400"/>
            <a:ext cx="4422952" cy="2843326"/>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sz="2800" dirty="0" smtClean="0">
                <a:solidFill>
                  <a:schemeClr val="tx1"/>
                </a:solidFill>
              </a:rPr>
              <a:t>1990s – </a:t>
            </a:r>
          </a:p>
          <a:p>
            <a:pPr lvl="1">
              <a:lnSpc>
                <a:spcPct val="150000"/>
              </a:lnSpc>
            </a:pPr>
            <a:r>
              <a:rPr lang="en-US" sz="2600" dirty="0" smtClean="0">
                <a:solidFill>
                  <a:schemeClr val="tx1"/>
                </a:solidFill>
              </a:rPr>
              <a:t>Economic growth</a:t>
            </a:r>
          </a:p>
          <a:p>
            <a:pPr lvl="1">
              <a:lnSpc>
                <a:spcPct val="150000"/>
              </a:lnSpc>
            </a:pPr>
            <a:r>
              <a:rPr lang="en-US" sz="2600" dirty="0" smtClean="0">
                <a:solidFill>
                  <a:schemeClr val="tx1"/>
                </a:solidFill>
              </a:rPr>
              <a:t>Emergence of the </a:t>
            </a:r>
            <a:r>
              <a:rPr lang="en-US" sz="2600" dirty="0" smtClean="0">
                <a:solidFill>
                  <a:srgbClr val="FF0000"/>
                </a:solidFill>
              </a:rPr>
              <a:t>Internet</a:t>
            </a:r>
          </a:p>
          <a:p>
            <a:pPr>
              <a:lnSpc>
                <a:spcPct val="150000"/>
              </a:lnSpc>
            </a:pPr>
            <a:r>
              <a:rPr lang="en-US" sz="2800" dirty="0" smtClean="0">
                <a:solidFill>
                  <a:schemeClr val="tx1"/>
                </a:solidFill>
              </a:rPr>
              <a:t>2000s – </a:t>
            </a:r>
          </a:p>
          <a:p>
            <a:pPr lvl="1">
              <a:lnSpc>
                <a:spcPct val="150000"/>
              </a:lnSpc>
            </a:pPr>
            <a:r>
              <a:rPr lang="en-US" sz="2600" dirty="0" smtClean="0">
                <a:solidFill>
                  <a:schemeClr val="tx1"/>
                </a:solidFill>
              </a:rPr>
              <a:t>Increased government spending</a:t>
            </a:r>
          </a:p>
          <a:p>
            <a:pPr lvl="1">
              <a:lnSpc>
                <a:spcPct val="150000"/>
              </a:lnSpc>
            </a:pPr>
            <a:r>
              <a:rPr lang="en-US" sz="2600" dirty="0" smtClean="0">
                <a:solidFill>
                  <a:schemeClr val="tx1"/>
                </a:solidFill>
              </a:rPr>
              <a:t>Rising national debt</a:t>
            </a:r>
          </a:p>
          <a:p>
            <a:pPr lvl="1">
              <a:lnSpc>
                <a:spcPct val="150000"/>
              </a:lnSpc>
            </a:pPr>
            <a:r>
              <a:rPr lang="en-US" sz="2600" dirty="0" smtClean="0">
                <a:solidFill>
                  <a:schemeClr val="tx1"/>
                </a:solidFill>
              </a:rPr>
              <a:t>Increased poverty rate</a:t>
            </a:r>
          </a:p>
          <a:p>
            <a:pPr lvl="1">
              <a:lnSpc>
                <a:spcPct val="150000"/>
              </a:lnSpc>
            </a:pPr>
            <a:r>
              <a:rPr lang="en-US" sz="2600" dirty="0" smtClean="0">
                <a:solidFill>
                  <a:schemeClr val="tx1"/>
                </a:solidFill>
              </a:rPr>
              <a:t>Auto and housing crisis</a:t>
            </a:r>
          </a:p>
          <a:p>
            <a:pPr>
              <a:lnSpc>
                <a:spcPct val="150000"/>
              </a:lnSpc>
            </a:pPr>
            <a:endParaRPr lang="en-US" sz="2800" dirty="0" smtClean="0">
              <a:solidFill>
                <a:schemeClr val="tx1"/>
              </a:solidFill>
            </a:endParaRPr>
          </a:p>
        </p:txBody>
      </p:sp>
      <p:sp>
        <p:nvSpPr>
          <p:cNvPr id="2" name="Title 1"/>
          <p:cNvSpPr>
            <a:spLocks noGrp="1"/>
          </p:cNvSpPr>
          <p:nvPr>
            <p:ph type="title" idx="4294967295"/>
          </p:nvPr>
        </p:nvSpPr>
        <p:spPr>
          <a:xfrm>
            <a:off x="0" y="0"/>
            <a:ext cx="9144000" cy="931863"/>
          </a:xfrm>
        </p:spPr>
        <p:txBody>
          <a:bodyPr/>
          <a:lstStyle/>
          <a:p>
            <a:pPr algn="ctr"/>
            <a:r>
              <a:rPr lang="en-US" b="1" u="sng" dirty="0" smtClean="0"/>
              <a:t>The United States Today</a:t>
            </a:r>
            <a:endParaRPr lang="en-US" b="1" u="sng" dirty="0"/>
          </a:p>
        </p:txBody>
      </p:sp>
      <p:pic>
        <p:nvPicPr>
          <p:cNvPr id="4" name="Picture 3"/>
          <p:cNvPicPr>
            <a:picLocks noChangeAspect="1"/>
          </p:cNvPicPr>
          <p:nvPr/>
        </p:nvPicPr>
        <p:blipFill>
          <a:blip r:embed="rId2"/>
          <a:stretch>
            <a:fillRect/>
          </a:stretch>
        </p:blipFill>
        <p:spPr>
          <a:xfrm>
            <a:off x="6263298" y="1397000"/>
            <a:ext cx="2654300" cy="2032000"/>
          </a:xfrm>
          <a:prstGeom prst="rect">
            <a:avLst/>
          </a:prstGeom>
        </p:spPr>
      </p:pic>
      <p:pic>
        <p:nvPicPr>
          <p:cNvPr id="5" name="Picture 4"/>
          <p:cNvPicPr>
            <a:picLocks noChangeAspect="1"/>
          </p:cNvPicPr>
          <p:nvPr/>
        </p:nvPicPr>
        <p:blipFill>
          <a:blip r:embed="rId3"/>
          <a:stretch>
            <a:fillRect/>
          </a:stretch>
        </p:blipFill>
        <p:spPr>
          <a:xfrm>
            <a:off x="4635500" y="5054600"/>
            <a:ext cx="4508500" cy="18034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sz="2800" dirty="0" smtClean="0">
                <a:solidFill>
                  <a:schemeClr val="tx1"/>
                </a:solidFill>
              </a:rPr>
              <a:t>Conflicts in the Middle East</a:t>
            </a:r>
          </a:p>
          <a:p>
            <a:pPr>
              <a:lnSpc>
                <a:spcPct val="150000"/>
              </a:lnSpc>
            </a:pPr>
            <a:r>
              <a:rPr lang="en-US" sz="2800" dirty="0" smtClean="0">
                <a:solidFill>
                  <a:schemeClr val="tx1"/>
                </a:solidFill>
              </a:rPr>
              <a:t>Dictator </a:t>
            </a:r>
            <a:r>
              <a:rPr lang="en-US" sz="2800" b="1" dirty="0" smtClean="0">
                <a:solidFill>
                  <a:schemeClr val="tx1"/>
                </a:solidFill>
              </a:rPr>
              <a:t>Saddam Hussein</a:t>
            </a:r>
          </a:p>
          <a:p>
            <a:pPr lvl="1">
              <a:lnSpc>
                <a:spcPct val="150000"/>
              </a:lnSpc>
            </a:pPr>
            <a:r>
              <a:rPr lang="en-US" sz="2600" dirty="0" smtClean="0">
                <a:solidFill>
                  <a:schemeClr val="tx1"/>
                </a:solidFill>
              </a:rPr>
              <a:t>Attacked Kuwait</a:t>
            </a:r>
          </a:p>
          <a:p>
            <a:pPr lvl="2">
              <a:lnSpc>
                <a:spcPct val="150000"/>
              </a:lnSpc>
            </a:pPr>
            <a:r>
              <a:rPr lang="en-US" sz="2400" dirty="0" smtClean="0">
                <a:solidFill>
                  <a:schemeClr val="tx1"/>
                </a:solidFill>
              </a:rPr>
              <a:t>Threatened oil supplies</a:t>
            </a:r>
          </a:p>
          <a:p>
            <a:pPr>
              <a:lnSpc>
                <a:spcPct val="150000"/>
              </a:lnSpc>
            </a:pPr>
            <a:r>
              <a:rPr lang="en-US" sz="2800" dirty="0" smtClean="0">
                <a:solidFill>
                  <a:srgbClr val="FF0000"/>
                </a:solidFill>
              </a:rPr>
              <a:t>Persian Gulf war </a:t>
            </a:r>
            <a:r>
              <a:rPr lang="en-US" sz="2800" dirty="0" smtClean="0">
                <a:solidFill>
                  <a:schemeClr val="tx1"/>
                </a:solidFill>
              </a:rPr>
              <a:t>(Operation Desert Storm)</a:t>
            </a:r>
          </a:p>
        </p:txBody>
      </p:sp>
      <p:sp>
        <p:nvSpPr>
          <p:cNvPr id="2" name="Title 1"/>
          <p:cNvSpPr>
            <a:spLocks noGrp="1"/>
          </p:cNvSpPr>
          <p:nvPr>
            <p:ph type="title" idx="4294967295"/>
          </p:nvPr>
        </p:nvSpPr>
        <p:spPr>
          <a:xfrm>
            <a:off x="0" y="0"/>
            <a:ext cx="9144000" cy="931863"/>
          </a:xfrm>
        </p:spPr>
        <p:txBody>
          <a:bodyPr/>
          <a:lstStyle/>
          <a:p>
            <a:pPr algn="ctr"/>
            <a:r>
              <a:rPr lang="en-US" b="1" u="sng" dirty="0" smtClean="0"/>
              <a:t>The United States Today</a:t>
            </a:r>
            <a:endParaRPr lang="en-US" b="1" u="sng" dirty="0"/>
          </a:p>
        </p:txBody>
      </p:sp>
      <p:pic>
        <p:nvPicPr>
          <p:cNvPr id="4" name="Picture 3"/>
          <p:cNvPicPr>
            <a:picLocks noChangeAspect="1"/>
          </p:cNvPicPr>
          <p:nvPr/>
        </p:nvPicPr>
        <p:blipFill>
          <a:blip r:embed="rId2"/>
          <a:stretch>
            <a:fillRect/>
          </a:stretch>
        </p:blipFill>
        <p:spPr>
          <a:xfrm>
            <a:off x="5814222" y="4744418"/>
            <a:ext cx="3329777" cy="2113582"/>
          </a:xfrm>
          <a:prstGeom prst="rect">
            <a:avLst/>
          </a:prstGeom>
        </p:spPr>
      </p:pic>
      <p:pic>
        <p:nvPicPr>
          <p:cNvPr id="5" name="Picture 4"/>
          <p:cNvPicPr>
            <a:picLocks noChangeAspect="1"/>
          </p:cNvPicPr>
          <p:nvPr/>
        </p:nvPicPr>
        <p:blipFill>
          <a:blip r:embed="rId3"/>
          <a:stretch>
            <a:fillRect/>
          </a:stretch>
        </p:blipFill>
        <p:spPr>
          <a:xfrm>
            <a:off x="5854700" y="1166287"/>
            <a:ext cx="3289300" cy="24638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sz="2800" dirty="0" smtClean="0">
                <a:solidFill>
                  <a:schemeClr val="tx1"/>
                </a:solidFill>
              </a:rPr>
              <a:t>1990s – Beginning of a series of terrorist attacks on U.S. targets</a:t>
            </a:r>
          </a:p>
          <a:p>
            <a:pPr lvl="1">
              <a:lnSpc>
                <a:spcPct val="150000"/>
              </a:lnSpc>
            </a:pPr>
            <a:r>
              <a:rPr lang="en-US" sz="2600" dirty="0" smtClean="0">
                <a:solidFill>
                  <a:schemeClr val="tx1"/>
                </a:solidFill>
              </a:rPr>
              <a:t>World Trade Center &amp; U.S. embassies</a:t>
            </a:r>
          </a:p>
          <a:p>
            <a:pPr>
              <a:lnSpc>
                <a:spcPct val="150000"/>
              </a:lnSpc>
            </a:pPr>
            <a:r>
              <a:rPr lang="en-US" sz="2800" dirty="0" smtClean="0">
                <a:solidFill>
                  <a:srgbClr val="FF0000"/>
                </a:solidFill>
              </a:rPr>
              <a:t>Al Qaeda</a:t>
            </a:r>
          </a:p>
          <a:p>
            <a:pPr lvl="1">
              <a:lnSpc>
                <a:spcPct val="150000"/>
              </a:lnSpc>
            </a:pPr>
            <a:r>
              <a:rPr lang="en-US" sz="2600" dirty="0" smtClean="0">
                <a:solidFill>
                  <a:schemeClr val="tx1"/>
                </a:solidFill>
              </a:rPr>
              <a:t>Islamist terrorist organization</a:t>
            </a:r>
          </a:p>
          <a:p>
            <a:pPr lvl="1">
              <a:lnSpc>
                <a:spcPct val="150000"/>
              </a:lnSpc>
            </a:pPr>
            <a:r>
              <a:rPr lang="en-US" sz="2600" b="1" dirty="0" smtClean="0">
                <a:solidFill>
                  <a:schemeClr val="tx1"/>
                </a:solidFill>
              </a:rPr>
              <a:t>Osama bin Laden</a:t>
            </a:r>
          </a:p>
          <a:p>
            <a:pPr>
              <a:lnSpc>
                <a:spcPct val="150000"/>
              </a:lnSpc>
            </a:pPr>
            <a:endParaRPr lang="en-US" sz="2800" dirty="0" smtClean="0">
              <a:solidFill>
                <a:schemeClr val="tx1"/>
              </a:solidFill>
            </a:endParaRPr>
          </a:p>
          <a:p>
            <a:pPr>
              <a:lnSpc>
                <a:spcPct val="150000"/>
              </a:lnSpc>
            </a:pPr>
            <a:endParaRPr lang="en-US" sz="2800" dirty="0" smtClean="0">
              <a:solidFill>
                <a:schemeClr val="tx1"/>
              </a:solidFill>
            </a:endParaRPr>
          </a:p>
        </p:txBody>
      </p:sp>
      <p:sp>
        <p:nvSpPr>
          <p:cNvPr id="2" name="Title 1"/>
          <p:cNvSpPr>
            <a:spLocks noGrp="1"/>
          </p:cNvSpPr>
          <p:nvPr>
            <p:ph type="title" idx="4294967295"/>
          </p:nvPr>
        </p:nvSpPr>
        <p:spPr>
          <a:xfrm>
            <a:off x="0" y="0"/>
            <a:ext cx="9144000" cy="931863"/>
          </a:xfrm>
        </p:spPr>
        <p:txBody>
          <a:bodyPr/>
          <a:lstStyle/>
          <a:p>
            <a:pPr algn="ctr"/>
            <a:r>
              <a:rPr lang="en-US" b="1" u="sng" dirty="0" smtClean="0"/>
              <a:t>The United States Today</a:t>
            </a:r>
            <a:endParaRPr lang="en-US" b="1" u="sng" dirty="0"/>
          </a:p>
        </p:txBody>
      </p:sp>
      <p:pic>
        <p:nvPicPr>
          <p:cNvPr id="4" name="Picture 3"/>
          <p:cNvPicPr>
            <a:picLocks noChangeAspect="1"/>
          </p:cNvPicPr>
          <p:nvPr/>
        </p:nvPicPr>
        <p:blipFill>
          <a:blip r:embed="rId2"/>
          <a:stretch>
            <a:fillRect/>
          </a:stretch>
        </p:blipFill>
        <p:spPr>
          <a:xfrm>
            <a:off x="5575300" y="2920980"/>
            <a:ext cx="3568700" cy="2286000"/>
          </a:xfrm>
          <a:prstGeom prst="rect">
            <a:avLst/>
          </a:prstGeom>
        </p:spPr>
      </p:pic>
      <p:pic>
        <p:nvPicPr>
          <p:cNvPr id="5" name="Picture 4"/>
          <p:cNvPicPr>
            <a:picLocks noChangeAspect="1"/>
          </p:cNvPicPr>
          <p:nvPr/>
        </p:nvPicPr>
        <p:blipFill>
          <a:blip r:embed="rId3"/>
          <a:stretch>
            <a:fillRect/>
          </a:stretch>
        </p:blipFill>
        <p:spPr>
          <a:xfrm>
            <a:off x="3994240" y="4931411"/>
            <a:ext cx="1581060" cy="192659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200000"/>
              </a:lnSpc>
            </a:pPr>
            <a:r>
              <a:rPr lang="en-US" sz="2800" dirty="0" smtClean="0"/>
              <a:t>Conflicts over what to do with the rest of Europe</a:t>
            </a:r>
          </a:p>
          <a:p>
            <a:pPr>
              <a:lnSpc>
                <a:spcPct val="200000"/>
              </a:lnSpc>
            </a:pPr>
            <a:r>
              <a:rPr lang="en-US" sz="2800" dirty="0" smtClean="0"/>
              <a:t>Soviets wanted a “buffer zone” of friendly governments in Eastern Europe</a:t>
            </a:r>
          </a:p>
          <a:p>
            <a:pPr>
              <a:lnSpc>
                <a:spcPct val="200000"/>
              </a:lnSpc>
            </a:pPr>
            <a:r>
              <a:rPr lang="en-US" sz="2800" dirty="0" smtClean="0"/>
              <a:t>American &amp; British leaders believed Stalin planned to establish Communist governments</a:t>
            </a:r>
          </a:p>
        </p:txBody>
      </p:sp>
      <p:sp>
        <p:nvSpPr>
          <p:cNvPr id="2" name="Title 1"/>
          <p:cNvSpPr>
            <a:spLocks noGrp="1"/>
          </p:cNvSpPr>
          <p:nvPr>
            <p:ph type="title" idx="4294967295"/>
          </p:nvPr>
        </p:nvSpPr>
        <p:spPr>
          <a:xfrm>
            <a:off x="0" y="0"/>
            <a:ext cx="9144000" cy="931863"/>
          </a:xfrm>
        </p:spPr>
        <p:txBody>
          <a:bodyPr/>
          <a:lstStyle/>
          <a:p>
            <a:pPr algn="ctr"/>
            <a:r>
              <a:rPr lang="en-US" b="1" u="sng" dirty="0" smtClean="0"/>
              <a:t>The Problems of Peace</a:t>
            </a:r>
            <a:endParaRPr lang="en-US" b="1" u="sng"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sz="2800" dirty="0" smtClean="0">
                <a:solidFill>
                  <a:schemeClr val="tx1"/>
                </a:solidFill>
              </a:rPr>
              <a:t>War on terror</a:t>
            </a:r>
          </a:p>
          <a:p>
            <a:pPr lvl="1">
              <a:lnSpc>
                <a:spcPct val="150000"/>
              </a:lnSpc>
            </a:pPr>
            <a:r>
              <a:rPr lang="en-US" sz="2600" dirty="0" smtClean="0">
                <a:solidFill>
                  <a:schemeClr val="tx1"/>
                </a:solidFill>
              </a:rPr>
              <a:t>Target al Qaeda, the </a:t>
            </a:r>
            <a:r>
              <a:rPr lang="en-US" sz="2600" dirty="0" smtClean="0">
                <a:solidFill>
                  <a:srgbClr val="FF0000"/>
                </a:solidFill>
              </a:rPr>
              <a:t>Taliban</a:t>
            </a:r>
            <a:r>
              <a:rPr lang="en-US" sz="2600" dirty="0" smtClean="0">
                <a:solidFill>
                  <a:schemeClr val="tx1"/>
                </a:solidFill>
              </a:rPr>
              <a:t>, and Isis</a:t>
            </a:r>
          </a:p>
          <a:p>
            <a:pPr>
              <a:lnSpc>
                <a:spcPct val="150000"/>
              </a:lnSpc>
            </a:pPr>
            <a:r>
              <a:rPr lang="en-US" sz="2800" dirty="0" smtClean="0">
                <a:solidFill>
                  <a:schemeClr val="tx1"/>
                </a:solidFill>
              </a:rPr>
              <a:t>War in Iraq</a:t>
            </a:r>
          </a:p>
          <a:p>
            <a:pPr>
              <a:lnSpc>
                <a:spcPct val="150000"/>
              </a:lnSpc>
            </a:pPr>
            <a:r>
              <a:rPr lang="en-US" sz="2800" dirty="0" smtClean="0">
                <a:solidFill>
                  <a:schemeClr val="tx1"/>
                </a:solidFill>
              </a:rPr>
              <a:t>War in Afghanistan</a:t>
            </a:r>
          </a:p>
          <a:p>
            <a:pPr>
              <a:lnSpc>
                <a:spcPct val="150000"/>
              </a:lnSpc>
            </a:pPr>
            <a:endParaRPr lang="en-US" sz="2800" dirty="0" smtClean="0">
              <a:solidFill>
                <a:schemeClr val="tx1"/>
              </a:solidFill>
            </a:endParaRPr>
          </a:p>
          <a:p>
            <a:pPr>
              <a:lnSpc>
                <a:spcPct val="150000"/>
              </a:lnSpc>
            </a:pPr>
            <a:endParaRPr lang="en-US" sz="2800" dirty="0" smtClean="0">
              <a:solidFill>
                <a:schemeClr val="tx1"/>
              </a:solidFill>
            </a:endParaRPr>
          </a:p>
        </p:txBody>
      </p:sp>
      <p:sp>
        <p:nvSpPr>
          <p:cNvPr id="2" name="Title 1"/>
          <p:cNvSpPr>
            <a:spLocks noGrp="1"/>
          </p:cNvSpPr>
          <p:nvPr>
            <p:ph type="title" idx="4294967295"/>
          </p:nvPr>
        </p:nvSpPr>
        <p:spPr>
          <a:xfrm>
            <a:off x="0" y="0"/>
            <a:ext cx="9144000" cy="931863"/>
          </a:xfrm>
        </p:spPr>
        <p:txBody>
          <a:bodyPr/>
          <a:lstStyle/>
          <a:p>
            <a:pPr algn="ctr"/>
            <a:r>
              <a:rPr lang="en-US" b="1" u="sng" dirty="0" smtClean="0"/>
              <a:t>The United States Today</a:t>
            </a:r>
            <a:endParaRPr lang="en-US" b="1" u="sng" dirty="0"/>
          </a:p>
        </p:txBody>
      </p:sp>
      <p:pic>
        <p:nvPicPr>
          <p:cNvPr id="4" name="Picture 3"/>
          <p:cNvPicPr>
            <a:picLocks noChangeAspect="1"/>
          </p:cNvPicPr>
          <p:nvPr/>
        </p:nvPicPr>
        <p:blipFill>
          <a:blip r:embed="rId2"/>
          <a:stretch>
            <a:fillRect/>
          </a:stretch>
        </p:blipFill>
        <p:spPr>
          <a:xfrm>
            <a:off x="4077428" y="3269672"/>
            <a:ext cx="4902232" cy="319174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sz="2800" dirty="0" smtClean="0">
                <a:solidFill>
                  <a:srgbClr val="FF0000"/>
                </a:solidFill>
              </a:rPr>
              <a:t>Cold War</a:t>
            </a:r>
          </a:p>
          <a:p>
            <a:pPr lvl="1">
              <a:lnSpc>
                <a:spcPct val="150000"/>
              </a:lnSpc>
            </a:pPr>
            <a:r>
              <a:rPr lang="en-US" sz="2600" dirty="0" smtClean="0"/>
              <a:t>Era of high tension and bitter rivalry between the United States and the Soviet Union in the decades following World War II</a:t>
            </a:r>
          </a:p>
        </p:txBody>
      </p:sp>
      <p:sp>
        <p:nvSpPr>
          <p:cNvPr id="2" name="Title 1"/>
          <p:cNvSpPr>
            <a:spLocks noGrp="1"/>
          </p:cNvSpPr>
          <p:nvPr>
            <p:ph type="title" idx="4294967295"/>
          </p:nvPr>
        </p:nvSpPr>
        <p:spPr>
          <a:xfrm>
            <a:off x="0" y="0"/>
            <a:ext cx="9144000" cy="931863"/>
          </a:xfrm>
        </p:spPr>
        <p:txBody>
          <a:bodyPr/>
          <a:lstStyle/>
          <a:p>
            <a:pPr algn="ctr"/>
            <a:r>
              <a:rPr lang="en-US" b="1" u="sng" dirty="0" smtClean="0"/>
              <a:t>The Conflict Worsens</a:t>
            </a:r>
            <a:endParaRPr lang="en-US" b="1" u="sng" dirty="0"/>
          </a:p>
        </p:txBody>
      </p:sp>
      <p:pic>
        <p:nvPicPr>
          <p:cNvPr id="4" name="Picture 3"/>
          <p:cNvPicPr>
            <a:picLocks noChangeAspect="1"/>
          </p:cNvPicPr>
          <p:nvPr/>
        </p:nvPicPr>
        <p:blipFill>
          <a:blip r:embed="rId2"/>
          <a:stretch>
            <a:fillRect/>
          </a:stretch>
        </p:blipFill>
        <p:spPr>
          <a:xfrm>
            <a:off x="2103017" y="4131998"/>
            <a:ext cx="5102944" cy="272600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6968821" cy="5926137"/>
          </a:xfrm>
        </p:spPr>
        <p:txBody>
          <a:bodyPr>
            <a:normAutofit lnSpcReduction="10000"/>
          </a:bodyPr>
          <a:lstStyle/>
          <a:p>
            <a:pPr>
              <a:lnSpc>
                <a:spcPct val="150000"/>
              </a:lnSpc>
            </a:pPr>
            <a:r>
              <a:rPr lang="en-US" sz="2800" dirty="0" smtClean="0"/>
              <a:t>Conflict between communism and capitalist democracy</a:t>
            </a:r>
          </a:p>
          <a:p>
            <a:pPr>
              <a:lnSpc>
                <a:spcPct val="150000"/>
              </a:lnSpc>
            </a:pPr>
            <a:r>
              <a:rPr lang="en-US" sz="2800" dirty="0" smtClean="0"/>
              <a:t>Pro-Soviet Communist governments established in Eastern Europe</a:t>
            </a:r>
          </a:p>
          <a:p>
            <a:pPr>
              <a:lnSpc>
                <a:spcPct val="150000"/>
              </a:lnSpc>
            </a:pPr>
            <a:r>
              <a:rPr lang="en-US" sz="2800" dirty="0" smtClean="0">
                <a:solidFill>
                  <a:srgbClr val="FF0000"/>
                </a:solidFill>
              </a:rPr>
              <a:t>Iron curtain</a:t>
            </a:r>
          </a:p>
          <a:p>
            <a:pPr lvl="1">
              <a:lnSpc>
                <a:spcPct val="150000"/>
              </a:lnSpc>
            </a:pPr>
            <a:r>
              <a:rPr lang="en-US" sz="2600" dirty="0" smtClean="0"/>
              <a:t>Term to describe an imaginary line dividing Communist countries in the Soviet bloc from countries in Western Europe during the Cold War</a:t>
            </a:r>
          </a:p>
          <a:p>
            <a:pPr>
              <a:lnSpc>
                <a:spcPct val="150000"/>
              </a:lnSpc>
            </a:pPr>
            <a:endParaRPr lang="en-US" sz="2800" dirty="0" smtClean="0"/>
          </a:p>
        </p:txBody>
      </p:sp>
      <p:sp>
        <p:nvSpPr>
          <p:cNvPr id="2" name="Title 1"/>
          <p:cNvSpPr>
            <a:spLocks noGrp="1"/>
          </p:cNvSpPr>
          <p:nvPr>
            <p:ph type="title" idx="4294967295"/>
          </p:nvPr>
        </p:nvSpPr>
        <p:spPr>
          <a:xfrm>
            <a:off x="0" y="0"/>
            <a:ext cx="9144000" cy="931863"/>
          </a:xfrm>
        </p:spPr>
        <p:txBody>
          <a:bodyPr/>
          <a:lstStyle/>
          <a:p>
            <a:pPr algn="ctr"/>
            <a:r>
              <a:rPr lang="en-US" b="1" u="sng" dirty="0" smtClean="0"/>
              <a:t>The Conflict Worsens</a:t>
            </a:r>
            <a:endParaRPr lang="en-US" b="1" u="sng" dirty="0"/>
          </a:p>
        </p:txBody>
      </p:sp>
      <p:pic>
        <p:nvPicPr>
          <p:cNvPr id="5" name="Picture 4"/>
          <p:cNvPicPr>
            <a:picLocks noChangeAspect="1"/>
          </p:cNvPicPr>
          <p:nvPr/>
        </p:nvPicPr>
        <p:blipFill>
          <a:blip r:embed="rId2"/>
          <a:stretch>
            <a:fillRect/>
          </a:stretch>
        </p:blipFill>
        <p:spPr>
          <a:xfrm>
            <a:off x="6968821" y="1764752"/>
            <a:ext cx="2175179" cy="396347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sz="2800" dirty="0" smtClean="0"/>
              <a:t>Conflicts in Greece and Turkey</a:t>
            </a:r>
          </a:p>
          <a:p>
            <a:pPr>
              <a:lnSpc>
                <a:spcPct val="150000"/>
              </a:lnSpc>
            </a:pPr>
            <a:r>
              <a:rPr lang="en-US" sz="2800" dirty="0" smtClean="0">
                <a:solidFill>
                  <a:srgbClr val="FF0000"/>
                </a:solidFill>
              </a:rPr>
              <a:t>Truman Doctrine</a:t>
            </a:r>
          </a:p>
          <a:p>
            <a:pPr lvl="1">
              <a:lnSpc>
                <a:spcPct val="150000"/>
              </a:lnSpc>
            </a:pPr>
            <a:r>
              <a:rPr lang="en-US" sz="2800" dirty="0" smtClean="0"/>
              <a:t>Pledge to provide economic and military aid to oppose the spread of communism</a:t>
            </a:r>
          </a:p>
          <a:p>
            <a:pPr>
              <a:lnSpc>
                <a:spcPct val="150000"/>
              </a:lnSpc>
            </a:pPr>
            <a:r>
              <a:rPr lang="en-US" sz="2800" dirty="0" smtClean="0"/>
              <a:t>Believed that if conditions in Europe grew worse, more countries might turn to communism</a:t>
            </a:r>
          </a:p>
          <a:p>
            <a:pPr>
              <a:lnSpc>
                <a:spcPct val="150000"/>
              </a:lnSpc>
            </a:pPr>
            <a:endParaRPr lang="en-US" sz="2800" dirty="0" smtClean="0"/>
          </a:p>
        </p:txBody>
      </p:sp>
      <p:sp>
        <p:nvSpPr>
          <p:cNvPr id="2" name="Title 1"/>
          <p:cNvSpPr>
            <a:spLocks noGrp="1"/>
          </p:cNvSpPr>
          <p:nvPr>
            <p:ph type="title" idx="4294967295"/>
          </p:nvPr>
        </p:nvSpPr>
        <p:spPr>
          <a:xfrm>
            <a:off x="0" y="0"/>
            <a:ext cx="9144000" cy="931863"/>
          </a:xfrm>
        </p:spPr>
        <p:txBody>
          <a:bodyPr/>
          <a:lstStyle/>
          <a:p>
            <a:pPr algn="ctr"/>
            <a:r>
              <a:rPr lang="en-US" b="1" u="sng" dirty="0" smtClean="0"/>
              <a:t>The Conflict Worsens</a:t>
            </a:r>
            <a:endParaRPr lang="en-US" b="1" u="sng" dirty="0"/>
          </a:p>
        </p:txBody>
      </p:sp>
      <p:pic>
        <p:nvPicPr>
          <p:cNvPr id="4" name="Picture 3"/>
          <p:cNvPicPr>
            <a:picLocks noChangeAspect="1"/>
          </p:cNvPicPr>
          <p:nvPr/>
        </p:nvPicPr>
        <p:blipFill>
          <a:blip r:embed="rId2"/>
          <a:stretch>
            <a:fillRect/>
          </a:stretch>
        </p:blipFill>
        <p:spPr>
          <a:xfrm>
            <a:off x="6391522" y="4835719"/>
            <a:ext cx="2752478" cy="202228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1863"/>
            <a:ext cx="9144000" cy="5926137"/>
          </a:xfrm>
        </p:spPr>
        <p:txBody>
          <a:bodyPr>
            <a:normAutofit/>
          </a:bodyPr>
          <a:lstStyle/>
          <a:p>
            <a:pPr>
              <a:lnSpc>
                <a:spcPct val="150000"/>
              </a:lnSpc>
            </a:pPr>
            <a:r>
              <a:rPr lang="en-US" sz="2800" dirty="0" smtClean="0"/>
              <a:t>Launched a massive program of economic aid</a:t>
            </a:r>
          </a:p>
          <a:p>
            <a:pPr>
              <a:lnSpc>
                <a:spcPct val="150000"/>
              </a:lnSpc>
            </a:pPr>
            <a:r>
              <a:rPr lang="en-US" sz="2800" dirty="0" smtClean="0">
                <a:solidFill>
                  <a:srgbClr val="FF0000"/>
                </a:solidFill>
              </a:rPr>
              <a:t>Marshall Plan</a:t>
            </a:r>
          </a:p>
          <a:p>
            <a:pPr lvl="1">
              <a:lnSpc>
                <a:spcPct val="150000"/>
              </a:lnSpc>
            </a:pPr>
            <a:r>
              <a:rPr lang="en-US" sz="2600" dirty="0" smtClean="0"/>
              <a:t>Provided 13 billion for rebuilding Europe</a:t>
            </a:r>
          </a:p>
          <a:p>
            <a:pPr lvl="1">
              <a:lnSpc>
                <a:spcPct val="150000"/>
              </a:lnSpc>
            </a:pPr>
            <a:r>
              <a:rPr lang="en-US" sz="2600" dirty="0" smtClean="0"/>
              <a:t>Helped Europe recover from the War</a:t>
            </a:r>
          </a:p>
          <a:p>
            <a:pPr lvl="1">
              <a:lnSpc>
                <a:spcPct val="150000"/>
              </a:lnSpc>
            </a:pPr>
            <a:r>
              <a:rPr lang="en-US" sz="2600" dirty="0" smtClean="0"/>
              <a:t>Helped preserve political stability</a:t>
            </a:r>
          </a:p>
          <a:p>
            <a:pPr>
              <a:lnSpc>
                <a:spcPct val="150000"/>
              </a:lnSpc>
            </a:pPr>
            <a:endParaRPr lang="en-US" sz="2800" dirty="0" smtClean="0"/>
          </a:p>
        </p:txBody>
      </p:sp>
      <p:sp>
        <p:nvSpPr>
          <p:cNvPr id="2" name="Title 1"/>
          <p:cNvSpPr>
            <a:spLocks noGrp="1"/>
          </p:cNvSpPr>
          <p:nvPr>
            <p:ph type="title" idx="4294967295"/>
          </p:nvPr>
        </p:nvSpPr>
        <p:spPr>
          <a:xfrm>
            <a:off x="0" y="0"/>
            <a:ext cx="9144000" cy="931863"/>
          </a:xfrm>
        </p:spPr>
        <p:txBody>
          <a:bodyPr/>
          <a:lstStyle/>
          <a:p>
            <a:pPr algn="ctr"/>
            <a:r>
              <a:rPr lang="en-US" b="1" u="sng" dirty="0" smtClean="0"/>
              <a:t>The Conflict Worsens</a:t>
            </a:r>
            <a:endParaRPr lang="en-US" b="1" u="sng" dirty="0"/>
          </a:p>
        </p:txBody>
      </p:sp>
      <p:pic>
        <p:nvPicPr>
          <p:cNvPr id="4" name="Picture 3"/>
          <p:cNvPicPr>
            <a:picLocks noChangeAspect="1"/>
          </p:cNvPicPr>
          <p:nvPr/>
        </p:nvPicPr>
        <p:blipFill>
          <a:blip r:embed="rId2"/>
          <a:stretch>
            <a:fillRect/>
          </a:stretch>
        </p:blipFill>
        <p:spPr>
          <a:xfrm>
            <a:off x="6534754" y="3768652"/>
            <a:ext cx="2609246" cy="308934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udio">
  <a:themeElements>
    <a:clrScheme name="Studio">
      <a:dk1>
        <a:sysClr val="windowText" lastClr="000000"/>
      </a:dk1>
      <a:lt1>
        <a:sysClr val="window" lastClr="FFFFFF"/>
      </a:lt1>
      <a:dk2>
        <a:srgbClr val="535252"/>
      </a:dk2>
      <a:lt2>
        <a:srgbClr val="AAB5C2"/>
      </a:lt2>
      <a:accent1>
        <a:srgbClr val="F7901E"/>
      </a:accent1>
      <a:accent2>
        <a:srgbClr val="FEC60B"/>
      </a:accent2>
      <a:accent3>
        <a:srgbClr val="9FE62F"/>
      </a:accent3>
      <a:accent4>
        <a:srgbClr val="4EA5D1"/>
      </a:accent4>
      <a:accent5>
        <a:srgbClr val="1C4596"/>
      </a:accent5>
      <a:accent6>
        <a:srgbClr val="542D90"/>
      </a:accent6>
      <a:hlink>
        <a:srgbClr val="ED2024"/>
      </a:hlink>
      <a:folHlink>
        <a:srgbClr val="BD912D"/>
      </a:folHlink>
    </a:clrScheme>
    <a:fontScheme name="Studio">
      <a:majorFont>
        <a:latin typeface="Corbel"/>
        <a:ea typeface=""/>
        <a:cs typeface=""/>
        <a:font script="Jpan" typeface="ＭＳ Ｐゴシック"/>
      </a:majorFont>
      <a:minorFont>
        <a:latin typeface="Corbel"/>
        <a:ea typeface=""/>
        <a:cs typeface=""/>
        <a:font script="Jpan" typeface="ＭＳ Ｐゴシック"/>
      </a:minorFont>
    </a:fontScheme>
    <a:fmtScheme name="Studio">
      <a:fillStyleLst>
        <a:solidFill>
          <a:schemeClr val="phClr"/>
        </a:solidFill>
        <a:gradFill rotWithShape="1">
          <a:gsLst>
            <a:gs pos="38000">
              <a:schemeClr val="phClr">
                <a:tint val="100000"/>
                <a:satMod val="100000"/>
              </a:schemeClr>
            </a:gs>
            <a:gs pos="100000">
              <a:schemeClr val="phClr">
                <a:tint val="100000"/>
                <a:shade val="50000"/>
                <a:hueMod val="100000"/>
                <a:satMod val="100000"/>
                <a:lumMod val="100000"/>
              </a:schemeClr>
            </a:gs>
          </a:gsLst>
          <a:lin ang="5400000" scaled="1"/>
        </a:gradFill>
        <a:gradFill rotWithShape="1">
          <a:gsLst>
            <a:gs pos="0">
              <a:schemeClr val="phClr">
                <a:tint val="100000"/>
                <a:shade val="100000"/>
                <a:satMod val="100000"/>
              </a:schemeClr>
            </a:gs>
            <a:gs pos="60000">
              <a:schemeClr val="phClr">
                <a:tint val="100000"/>
                <a:shade val="60000"/>
                <a:alpha val="100000"/>
                <a:satMod val="100000"/>
                <a:lumMod val="100000"/>
              </a:schemeClr>
            </a:gs>
            <a:gs pos="100000">
              <a:schemeClr val="phClr">
                <a:shade val="20000"/>
                <a:satMod val="100000"/>
                <a:lumMod val="100000"/>
              </a:schemeClr>
            </a:gs>
          </a:gsLst>
          <a:lin ang="5400000" scaled="0"/>
        </a:gradFill>
      </a:fillStyleLst>
      <a:lnStyleLst>
        <a:ln w="28575" cap="flat" cmpd="sng" algn="ctr">
          <a:solidFill>
            <a:schemeClr val="phClr">
              <a:shade val="95000"/>
              <a:satMod val="105000"/>
            </a:schemeClr>
          </a:solidFill>
          <a:prstDash val="solid"/>
        </a:ln>
        <a:ln w="47625"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reflection blurRad="101600" stA="26000" endPos="20000" dist="12700" dir="5400000" sy="-100000" rotWithShape="0"/>
          </a:effectLst>
        </a:effectStyle>
        <a:effectStyle>
          <a:effectLst>
            <a:outerShdw blurRad="444500" dist="317500" dir="5400000" sx="90000" sy="-25000" rotWithShape="0">
              <a:srgbClr val="000000">
                <a:alpha val="35000"/>
              </a:srgbClr>
            </a:outerShdw>
          </a:effectLst>
          <a:scene3d>
            <a:camera prst="orthographicFront">
              <a:rot lat="0" lon="0" rev="0"/>
            </a:camera>
            <a:lightRig rig="chilly" dir="t"/>
          </a:scene3d>
          <a:sp3d contourW="12700" prstMaterial="softEdge">
            <a:bevelT w="63500" h="2540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30000">
              <a:schemeClr val="phClr">
                <a:tint val="10000"/>
                <a:alpha val="80000"/>
                <a:satMod val="300000"/>
              </a:schemeClr>
            </a:gs>
            <a:gs pos="100000">
              <a:schemeClr val="phClr">
                <a:tint val="80000"/>
                <a:shade val="100000"/>
                <a:alpha val="100000"/>
                <a:satMod val="200000"/>
              </a:schemeClr>
            </a:gs>
          </a:gsLst>
          <a:lin ang="5400000" scaled="1"/>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Studio.thmx</Template>
  <TotalTime>14370</TotalTime>
  <Words>1506</Words>
  <Application>Microsoft Office PowerPoint</Application>
  <PresentationFormat>On-screen Show (4:3)</PresentationFormat>
  <Paragraphs>232</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Studio</vt:lpstr>
      <vt:lpstr>The Cold War: Beginnings of the Cold War</vt:lpstr>
      <vt:lpstr>Main Idea</vt:lpstr>
      <vt:lpstr>The Problems of Peace</vt:lpstr>
      <vt:lpstr>The Problems of Peace</vt:lpstr>
      <vt:lpstr>The Problems of Peace</vt:lpstr>
      <vt:lpstr>The Conflict Worsens</vt:lpstr>
      <vt:lpstr>The Conflict Worsens</vt:lpstr>
      <vt:lpstr>The Conflict Worsens</vt:lpstr>
      <vt:lpstr>The Conflict Worsens</vt:lpstr>
      <vt:lpstr>Cold War Confrontations</vt:lpstr>
      <vt:lpstr>Cold War Confrontations</vt:lpstr>
      <vt:lpstr>Cold War Confrontations</vt:lpstr>
      <vt:lpstr>Cold War Confrontations</vt:lpstr>
      <vt:lpstr>Cold War Confrontations</vt:lpstr>
      <vt:lpstr>Cold War Confrontations</vt:lpstr>
      <vt:lpstr>Cold War Confrontations</vt:lpstr>
      <vt:lpstr>Causes of the Cold War</vt:lpstr>
      <vt:lpstr>Effects of the Cold War</vt:lpstr>
      <vt:lpstr>The Cold War: Superpower Rivalries</vt:lpstr>
      <vt:lpstr>Main Idea</vt:lpstr>
      <vt:lpstr>The Arms Race Begins</vt:lpstr>
      <vt:lpstr>The Arms Race Begins</vt:lpstr>
      <vt:lpstr>The Arms Race Begins</vt:lpstr>
      <vt:lpstr>Public Fears</vt:lpstr>
      <vt:lpstr>Public Fears</vt:lpstr>
      <vt:lpstr>Cold War Around the World</vt:lpstr>
      <vt:lpstr>Cold War Around the World</vt:lpstr>
      <vt:lpstr>Cold War Around the World</vt:lpstr>
      <vt:lpstr>Cold War Around the World</vt:lpstr>
      <vt:lpstr>Cold War Around the World</vt:lpstr>
      <vt:lpstr>Attempts at Arms Control</vt:lpstr>
      <vt:lpstr>Attempts at Arms Control</vt:lpstr>
      <vt:lpstr>The Cold War: Changing Societies</vt:lpstr>
      <vt:lpstr>Main Idea</vt:lpstr>
      <vt:lpstr>The U.S. Economy</vt:lpstr>
      <vt:lpstr>The U.S. Economy</vt:lpstr>
      <vt:lpstr>Social Changes</vt:lpstr>
      <vt:lpstr>Social Changes</vt:lpstr>
      <vt:lpstr>Social Changes</vt:lpstr>
      <vt:lpstr>The Cold War: After the Cold War</vt:lpstr>
      <vt:lpstr>Main Idea</vt:lpstr>
      <vt:lpstr>Breakup of the Soviet Union</vt:lpstr>
      <vt:lpstr>PowerPoint Presentation</vt:lpstr>
      <vt:lpstr>Europe After Communism</vt:lpstr>
      <vt:lpstr>Europe After Communism</vt:lpstr>
      <vt:lpstr>Europe After Communism</vt:lpstr>
      <vt:lpstr>The United States Today</vt:lpstr>
      <vt:lpstr>The United States Today</vt:lpstr>
      <vt:lpstr>The United States Today</vt:lpstr>
      <vt:lpstr>The United States Today</vt:lpstr>
    </vt:vector>
  </TitlesOfParts>
  <Company>Bloomsburg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Ancient Near East</dc:title>
  <dc:creator>Matthew Hische</dc:creator>
  <cp:lastModifiedBy>NBHS Teacher</cp:lastModifiedBy>
  <cp:revision>412</cp:revision>
  <cp:lastPrinted>2013-11-21T00:45:47Z</cp:lastPrinted>
  <dcterms:created xsi:type="dcterms:W3CDTF">2013-12-16T00:45:59Z</dcterms:created>
  <dcterms:modified xsi:type="dcterms:W3CDTF">2016-05-25T14:31:16Z</dcterms:modified>
</cp:coreProperties>
</file>