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55" r:id="rId1"/>
  </p:sldMasterIdLst>
  <p:notesMasterIdLst>
    <p:notesMasterId r:id="rId68"/>
  </p:notesMasterIdLst>
  <p:handoutMasterIdLst>
    <p:handoutMasterId r:id="rId69"/>
  </p:handoutMasterIdLst>
  <p:sldIdLst>
    <p:sldId id="357" r:id="rId2"/>
    <p:sldId id="358" r:id="rId3"/>
    <p:sldId id="1002" r:id="rId4"/>
    <p:sldId id="999" r:id="rId5"/>
    <p:sldId id="1000" r:id="rId6"/>
    <p:sldId id="1064" r:id="rId7"/>
    <p:sldId id="1004" r:id="rId8"/>
    <p:sldId id="979" r:id="rId9"/>
    <p:sldId id="1005" r:id="rId10"/>
    <p:sldId id="1068" r:id="rId11"/>
    <p:sldId id="1066" r:id="rId12"/>
    <p:sldId id="1067" r:id="rId13"/>
    <p:sldId id="1070" r:id="rId14"/>
    <p:sldId id="1069" r:id="rId15"/>
    <p:sldId id="984" r:id="rId16"/>
    <p:sldId id="1071" r:id="rId17"/>
    <p:sldId id="1074" r:id="rId18"/>
    <p:sldId id="902" r:id="rId19"/>
    <p:sldId id="928" r:id="rId20"/>
    <p:sldId id="1076" r:id="rId21"/>
    <p:sldId id="995" r:id="rId22"/>
    <p:sldId id="993" r:id="rId23"/>
    <p:sldId id="1077" r:id="rId24"/>
    <p:sldId id="1021" r:id="rId25"/>
    <p:sldId id="1085" r:id="rId26"/>
    <p:sldId id="1030" r:id="rId27"/>
    <p:sldId id="1031" r:id="rId28"/>
    <p:sldId id="1032" r:id="rId29"/>
    <p:sldId id="1036" r:id="rId30"/>
    <p:sldId id="1033" r:id="rId31"/>
    <p:sldId id="1084" r:id="rId32"/>
    <p:sldId id="1034" r:id="rId33"/>
    <p:sldId id="1078" r:id="rId34"/>
    <p:sldId id="1080" r:id="rId35"/>
    <p:sldId id="1081" r:id="rId36"/>
    <p:sldId id="1082" r:id="rId37"/>
    <p:sldId id="1083" r:id="rId38"/>
    <p:sldId id="996" r:id="rId39"/>
    <p:sldId id="994" r:id="rId40"/>
    <p:sldId id="1039" r:id="rId41"/>
    <p:sldId id="1040" r:id="rId42"/>
    <p:sldId id="985" r:id="rId43"/>
    <p:sldId id="1041" r:id="rId44"/>
    <p:sldId id="1043" r:id="rId45"/>
    <p:sldId id="1044" r:id="rId46"/>
    <p:sldId id="1072" r:id="rId47"/>
    <p:sldId id="1073" r:id="rId48"/>
    <p:sldId id="1086" r:id="rId49"/>
    <p:sldId id="1087" r:id="rId50"/>
    <p:sldId id="1049" r:id="rId51"/>
    <p:sldId id="1088" r:id="rId52"/>
    <p:sldId id="997" r:id="rId53"/>
    <p:sldId id="998" r:id="rId54"/>
    <p:sldId id="901" r:id="rId55"/>
    <p:sldId id="986" r:id="rId56"/>
    <p:sldId id="933" r:id="rId57"/>
    <p:sldId id="1060" r:id="rId58"/>
    <p:sldId id="1054" r:id="rId59"/>
    <p:sldId id="978" r:id="rId60"/>
    <p:sldId id="1062" r:id="rId61"/>
    <p:sldId id="1063" r:id="rId62"/>
    <p:sldId id="987" r:id="rId63"/>
    <p:sldId id="1090" r:id="rId64"/>
    <p:sldId id="935" r:id="rId65"/>
    <p:sldId id="991" r:id="rId66"/>
    <p:sldId id="992"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737" autoAdjust="0"/>
  </p:normalViewPr>
  <p:slideViewPr>
    <p:cSldViewPr snapToGrid="0" snapToObjects="1">
      <p:cViewPr varScale="1">
        <p:scale>
          <a:sx n="81" d="100"/>
          <a:sy n="81" d="100"/>
        </p:scale>
        <p:origin x="-1044" y="-96"/>
      </p:cViewPr>
      <p:guideLst>
        <p:guide orient="horz" pos="2160"/>
        <p:guide pos="2880"/>
      </p:guideLst>
    </p:cSldViewPr>
  </p:slideViewPr>
  <p:outlineViewPr>
    <p:cViewPr>
      <p:scale>
        <a:sx n="33" d="100"/>
        <a:sy n="33" d="100"/>
      </p:scale>
      <p:origin x="0" y="6435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5B9A5D-DB4E-EC4F-866E-2F60318C64F9}" type="datetimeFigureOut">
              <a:rPr lang="en-US" smtClean="0"/>
              <a:pPr/>
              <a:t>4/18/2016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1E5822-43BF-8A43-8D68-08F12F628792}" type="slidenum">
              <a:rPr lang="en-US" smtClean="0"/>
              <a:pPr/>
              <a:t>‹#›</a:t>
            </a:fld>
            <a:endParaRPr lang="en-US"/>
          </a:p>
        </p:txBody>
      </p:sp>
    </p:spTree>
    <p:extLst>
      <p:ext uri="{BB962C8B-B14F-4D97-AF65-F5344CB8AC3E}">
        <p14:creationId xmlns:p14="http://schemas.microsoft.com/office/powerpoint/2010/main" val="2744319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8E38D5-147A-D34D-A26A-AAFD010C3C5B}" type="datetimeFigureOut">
              <a:rPr lang="en-US" smtClean="0"/>
              <a:pPr/>
              <a:t>4/18/2016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A146E0-2E2A-854E-BFA8-39F0C4133125}" type="slidenum">
              <a:rPr lang="en-US" smtClean="0"/>
              <a:pPr/>
              <a:t>‹#›</a:t>
            </a:fld>
            <a:endParaRPr lang="en-US"/>
          </a:p>
        </p:txBody>
      </p:sp>
    </p:spTree>
    <p:extLst>
      <p:ext uri="{BB962C8B-B14F-4D97-AF65-F5344CB8AC3E}">
        <p14:creationId xmlns:p14="http://schemas.microsoft.com/office/powerpoint/2010/main" val="42483596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132B6-D067-6B4A-80B8-439075CA1704}" type="slidenum">
              <a:rPr lang="en-US"/>
              <a:pPr/>
              <a:t>8</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F22ED-9DA0-5642-BD69-44B37973B980}" type="slidenum">
              <a:rPr lang="en-US"/>
              <a:pPr/>
              <a:t>15</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665CD-0930-064E-BF5E-19D2CECA337D}" type="slidenum">
              <a:rPr lang="en-US"/>
              <a:pPr/>
              <a:t>25</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45CE4-0036-6846-84E6-AAF0D5AD6FF4}" type="slidenum">
              <a:rPr lang="en-US"/>
              <a:pPr/>
              <a:t>42</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F99EDA-6BD8-1840-ABE7-43FD5C020F50}" type="slidenum">
              <a:rPr lang="en-US"/>
              <a:pPr/>
              <a:t>55</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46C176-25E5-654E-A375-6D89209C8454}" type="slidenum">
              <a:rPr lang="en-US"/>
              <a:pPr/>
              <a:t>59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8E3775-4CF2-A744-B2C1-5644856D902B}" type="slidenum">
              <a:rPr lang="en-US"/>
              <a:pPr/>
              <a:t>62</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CD7BD-0DEC-3D4D-BA16-966A5EAAB193}" type="slidenum">
              <a:rPr lang="en-US"/>
              <a:pPr/>
              <a:t>66</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69948" y="609600"/>
            <a:ext cx="5404104" cy="3282696"/>
          </a:xfrm>
          <a:prstGeom prst="roundRect">
            <a:avLst>
              <a:gd name="adj" fmla="val 10522"/>
            </a:avLst>
          </a:prstGeom>
          <a:ln w="57150">
            <a:solidFill>
              <a:schemeClr val="bg1"/>
            </a:solidFill>
          </a:ln>
        </p:spPr>
        <p:style>
          <a:lnRef idx="1">
            <a:schemeClr val="accent4"/>
          </a:lnRef>
          <a:fillRef idx="3">
            <a:schemeClr val="accent4"/>
          </a:fillRef>
          <a:effectRef idx="2">
            <a:schemeClr val="accent4"/>
          </a:effectRef>
          <a:fontRef idx="none"/>
        </p:style>
        <p:txBody>
          <a:bodyPr vert="horz" lIns="91440" tIns="182880" rIns="91440" bIns="182880" rtlCol="0">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5400" b="1" kern="1200" baseline="0">
                <a:gradFill>
                  <a:gsLst>
                    <a:gs pos="50000">
                      <a:schemeClr val="bg1">
                        <a:lumMod val="85000"/>
                      </a:schemeClr>
                    </a:gs>
                    <a:gs pos="100000">
                      <a:schemeClr val="bg1">
                        <a:lumMod val="65000"/>
                      </a:schemeClr>
                    </a:gs>
                  </a:gsLst>
                  <a:lin ang="5400000" scaled="0"/>
                </a:gradFill>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057400" y="4191000"/>
            <a:ext cx="5029200" cy="1447800"/>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96F663E-5ED1-47B2-8DFB-BADDA486BF96}"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5CD18-686B-47A9-AFD5-66CE5FA52A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C359912-2B03-C647-B549-D94E3CB8CA0D}"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
        <p:nvSpPr>
          <p:cNvPr id="8" name="Title 1"/>
          <p:cNvSpPr>
            <a:spLocks noGrp="1"/>
          </p:cNvSpPr>
          <p:nvPr>
            <p:ph type="title"/>
          </p:nvPr>
        </p:nvSpPr>
        <p:spPr>
          <a:xfrm>
            <a:off x="591670" y="793376"/>
            <a:ext cx="3807293" cy="968189"/>
          </a:xfr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lvl1pPr algn="l" defTabSz="914400" rtl="0" eaLnBrk="1" latinLnBrk="0" hangingPunct="1">
              <a:lnSpc>
                <a:spcPts val="4000"/>
              </a:lnSpc>
              <a:spcBef>
                <a:spcPct val="0"/>
              </a:spcBef>
              <a:buNone/>
              <a:defRPr sz="36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a:lstStyle>
          <a:p>
            <a:r>
              <a:rPr lang="en-US" smtClean="0"/>
              <a:t>Click to edit Master title style</a:t>
            </a:r>
            <a:endParaRPr/>
          </a:p>
        </p:txBody>
      </p:sp>
      <p:sp>
        <p:nvSpPr>
          <p:cNvPr id="9" name="Text Placeholder 3"/>
          <p:cNvSpPr>
            <a:spLocks noGrp="1"/>
          </p:cNvSpPr>
          <p:nvPr>
            <p:ph type="body" sz="half" idx="2"/>
          </p:nvPr>
        </p:nvSpPr>
        <p:spPr>
          <a:xfrm>
            <a:off x="591670" y="1748118"/>
            <a:ext cx="3807293" cy="3585882"/>
          </a:xfrm>
          <a:effectLst/>
        </p:spPr>
        <p:txBody>
          <a:bodyPr vert="horz" lIns="91440" tIns="45720" rIns="91440" bIns="45720" rtlCol="0">
            <a:normAutofit/>
            <a:scene3d>
              <a:camera prst="orthographicFront"/>
              <a:lightRig rig="chilly" dir="t"/>
            </a:scene3d>
            <a:sp3d extrusionH="6350">
              <a:extrusionClr>
                <a:schemeClr val="bg1"/>
              </a:extrusionClr>
            </a:sp3d>
          </a:bodyPr>
          <a:lstStyle>
            <a:lvl1pPr marL="0" indent="0">
              <a:lnSpc>
                <a:spcPct val="110000"/>
              </a:lnSpc>
              <a:buNone/>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en-US" smtClean="0"/>
              <a:t>Click to edit Master text styles</a:t>
            </a:r>
          </a:p>
        </p:txBody>
      </p:sp>
      <p:sp>
        <p:nvSpPr>
          <p:cNvPr id="11" name="Picture Placeholder 10"/>
          <p:cNvSpPr>
            <a:spLocks noGrp="1"/>
          </p:cNvSpPr>
          <p:nvPr>
            <p:ph type="pic" sz="quarter" idx="13"/>
          </p:nvPr>
        </p:nvSpPr>
        <p:spPr>
          <a:xfrm>
            <a:off x="4800600" y="671514"/>
            <a:ext cx="3810000" cy="4599734"/>
          </a:xfrm>
          <a:prstGeom prst="roundRect">
            <a:avLst>
              <a:gd name="adj" fmla="val 4391"/>
            </a:avLst>
          </a:prstGeom>
          <a:noFill/>
          <a:ln w="57150">
            <a:solidFill>
              <a:schemeClr val="bg1"/>
            </a:solidFill>
          </a:ln>
        </p:spPr>
        <p:style>
          <a:lnRef idx="1">
            <a:schemeClr val="accent1"/>
          </a:lnRef>
          <a:fillRef idx="3">
            <a:schemeClr val="accent1"/>
          </a:fillRef>
          <a:effectRef idx="2">
            <a:schemeClr val="accent1"/>
          </a:effectRef>
          <a:fontRef idx="none"/>
        </p:style>
        <p:txBody>
          <a:bodyPr vert="horz" lIns="91440" tIns="45720" rIns="91440" bIns="45720" rtlCol="0">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24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430306"/>
            <a:ext cx="5484813" cy="1143000"/>
          </a:xfrm>
        </p:spPr>
        <p:txBody>
          <a:bodyPr/>
          <a:lstStyle>
            <a:lvl1pPr>
              <a:defRPr>
                <a:effectLst/>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73100" y="1747839"/>
            <a:ext cx="7823200" cy="4316411"/>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72082" y="389966"/>
            <a:ext cx="1524000" cy="5736198"/>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914399" y="644525"/>
            <a:ext cx="6399213" cy="5419726"/>
          </a:xfrm>
        </p:spPr>
        <p:txBody>
          <a:bodyPr vert="eaVert"/>
          <a:lstStyle>
            <a:lvl1pPr>
              <a:defRPr>
                <a:gradFill>
                  <a:gsLst>
                    <a:gs pos="50000">
                      <a:schemeClr val="tx1">
                        <a:lumMod val="65000"/>
                        <a:lumOff val="35000"/>
                      </a:schemeClr>
                    </a:gs>
                    <a:gs pos="100000">
                      <a:schemeClr val="tx1">
                        <a:lumMod val="85000"/>
                        <a:lumOff val="15000"/>
                      </a:schemeClr>
                    </a:gs>
                  </a:gsLst>
                  <a:lin ang="21594000" scaled="0"/>
                </a:gradFill>
                <a:effectLst/>
              </a:defRPr>
            </a:lvl1pPr>
            <a:lvl2pPr>
              <a:defRPr>
                <a:gradFill>
                  <a:gsLst>
                    <a:gs pos="50000">
                      <a:schemeClr val="tx1">
                        <a:lumMod val="65000"/>
                        <a:lumOff val="35000"/>
                      </a:schemeClr>
                    </a:gs>
                    <a:gs pos="100000">
                      <a:schemeClr val="tx1">
                        <a:lumMod val="85000"/>
                        <a:lumOff val="15000"/>
                      </a:schemeClr>
                    </a:gs>
                  </a:gsLst>
                  <a:lin ang="21594000" scaled="0"/>
                </a:gradFill>
                <a:effectLst/>
              </a:defRPr>
            </a:lvl2pPr>
            <a:lvl3pPr>
              <a:defRPr>
                <a:gradFill>
                  <a:gsLst>
                    <a:gs pos="50000">
                      <a:schemeClr val="tx1">
                        <a:lumMod val="65000"/>
                        <a:lumOff val="35000"/>
                      </a:schemeClr>
                    </a:gs>
                    <a:gs pos="100000">
                      <a:schemeClr val="tx1">
                        <a:lumMod val="85000"/>
                        <a:lumOff val="15000"/>
                      </a:schemeClr>
                    </a:gs>
                  </a:gsLst>
                  <a:lin ang="21594000" scaled="0"/>
                </a:gradFill>
                <a:effectLst/>
              </a:defRPr>
            </a:lvl3pPr>
            <a:lvl4pPr>
              <a:defRPr>
                <a:gradFill>
                  <a:gsLst>
                    <a:gs pos="50000">
                      <a:schemeClr val="tx1">
                        <a:lumMod val="65000"/>
                        <a:lumOff val="35000"/>
                      </a:schemeClr>
                    </a:gs>
                    <a:gs pos="100000">
                      <a:schemeClr val="tx1">
                        <a:lumMod val="85000"/>
                        <a:lumOff val="15000"/>
                      </a:schemeClr>
                    </a:gs>
                  </a:gsLst>
                  <a:lin ang="21594000" scaled="0"/>
                </a:gradFill>
                <a:effectLst/>
              </a:defRPr>
            </a:lvl4pPr>
            <a:lvl5pPr>
              <a:defRPr>
                <a:gradFill>
                  <a:gsLst>
                    <a:gs pos="50000">
                      <a:schemeClr val="tx1">
                        <a:lumMod val="65000"/>
                        <a:lumOff val="35000"/>
                      </a:schemeClr>
                    </a:gs>
                    <a:gs pos="100000">
                      <a:schemeClr val="tx1">
                        <a:lumMod val="85000"/>
                        <a:lumOff val="15000"/>
                      </a:schemeClr>
                    </a:gs>
                  </a:gsLst>
                  <a:lin ang="21594000" scaled="0"/>
                </a:gradFill>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C359912-2B03-C647-B549-D94E3CB8CA0D}"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881187" y="631824"/>
            <a:ext cx="5407025" cy="3281363"/>
          </a:xfrm>
          <a:prstGeom prst="roundRect">
            <a:avLst>
              <a:gd name="adj" fmla="val 8881"/>
            </a:avLst>
          </a:prstGeom>
          <a:noFill/>
          <a:ln w="57150">
            <a:solidFill>
              <a:schemeClr val="bg1"/>
            </a:solidFill>
          </a:ln>
        </p:spPr>
        <p:style>
          <a:lnRef idx="1">
            <a:schemeClr val="accent1"/>
          </a:lnRef>
          <a:fillRef idx="3">
            <a:schemeClr val="accent1"/>
          </a:fillRef>
          <a:effectRef idx="2">
            <a:schemeClr val="accent1"/>
          </a:effectRef>
          <a:fontRef idx="none"/>
        </p:style>
        <p:txBody>
          <a:bodyPr/>
          <a:lstStyle>
            <a:lvl1pPr>
              <a:buNone/>
              <a:defRPr/>
            </a:lvl1pPr>
          </a:lstStyle>
          <a:p>
            <a:r>
              <a:rPr lang="en-US" smtClean="0"/>
              <a:t>Click icon to add picture</a:t>
            </a:r>
            <a:endParaRPr/>
          </a:p>
        </p:txBody>
      </p:sp>
      <p:sp>
        <p:nvSpPr>
          <p:cNvPr id="2" name="Title 1"/>
          <p:cNvSpPr>
            <a:spLocks noGrp="1"/>
          </p:cNvSpPr>
          <p:nvPr>
            <p:ph type="ctrTitle"/>
          </p:nvPr>
        </p:nvSpPr>
        <p:spPr>
          <a:xfrm>
            <a:off x="658368" y="4495800"/>
            <a:ext cx="7827264" cy="1219200"/>
          </a:xfrm>
        </p:spPr>
        <p:txBody>
          <a:bodyPr anchor="b" anchorCtr="0">
            <a:noAutofit/>
          </a:bodyPr>
          <a:lstStyle>
            <a:lvl1pPr>
              <a:lnSpc>
                <a:spcPts val="5200"/>
              </a:lnSpc>
              <a:defRPr sz="4800" b="1">
                <a:gradFill>
                  <a:gsLst>
                    <a:gs pos="50000">
                      <a:schemeClr val="tx1">
                        <a:lumMod val="65000"/>
                        <a:lumOff val="35000"/>
                      </a:schemeClr>
                    </a:gs>
                    <a:gs pos="100000">
                      <a:schemeClr val="tx1">
                        <a:lumMod val="85000"/>
                        <a:lumOff val="15000"/>
                      </a:schemeClr>
                    </a:gs>
                  </a:gsLst>
                  <a:lin ang="5400000" scaled="0"/>
                </a:gradFill>
                <a:effectLst/>
              </a:defRPr>
            </a:lvl1pPr>
          </a:lstStyle>
          <a:p>
            <a:r>
              <a:rPr lang="en-US" smtClean="0"/>
              <a:t>Click to edit Master title style</a:t>
            </a:r>
            <a:endParaRPr/>
          </a:p>
        </p:txBody>
      </p:sp>
      <p:sp>
        <p:nvSpPr>
          <p:cNvPr id="3" name="Subtitle 2"/>
          <p:cNvSpPr>
            <a:spLocks noGrp="1"/>
          </p:cNvSpPr>
          <p:nvPr>
            <p:ph type="subTitle" idx="1"/>
          </p:nvPr>
        </p:nvSpPr>
        <p:spPr>
          <a:xfrm>
            <a:off x="658368" y="5715000"/>
            <a:ext cx="7827264" cy="501000"/>
          </a:xfrm>
        </p:spPr>
        <p:txBody>
          <a:bodyPr>
            <a:normAutofit/>
          </a:bodyPr>
          <a:lstStyle>
            <a:lvl1pPr marL="0" indent="0" algn="ctr">
              <a:spcBef>
                <a:spcPts val="0"/>
              </a:spcBef>
              <a:buNone/>
              <a:defRPr sz="2000" b="1">
                <a:gradFill>
                  <a:gsLst>
                    <a:gs pos="50000">
                      <a:schemeClr val="tx1">
                        <a:lumMod val="65000"/>
                        <a:lumOff val="35000"/>
                      </a:schemeClr>
                    </a:gs>
                    <a:gs pos="100000">
                      <a:schemeClr val="tx1">
                        <a:lumMod val="85000"/>
                        <a:lumOff val="15000"/>
                      </a:schemeClr>
                    </a:gs>
                  </a:gsLst>
                  <a:lin ang="5400000" scaled="0"/>
                </a:gra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21132"/>
            <a:ext cx="2133600" cy="300318"/>
          </a:xfrm>
        </p:spPr>
        <p:txBody>
          <a:bodyPr/>
          <a:lstStyle>
            <a:lvl1pPr>
              <a:defRPr sz="1100" b="1">
                <a:solidFill>
                  <a:schemeClr val="tx1">
                    <a:lumMod val="50000"/>
                    <a:lumOff val="50000"/>
                  </a:schemeClr>
                </a:solidFill>
              </a:defRPr>
            </a:lvl1pPr>
          </a:lstStyle>
          <a:p>
            <a:fld id="{FC359912-2B03-C647-B549-D94E3CB8CA0D}" type="datetimeFigureOut">
              <a:rPr lang="en-US" smtClean="0"/>
              <a:pPr/>
              <a:t>4/18/2016</a:t>
            </a:fld>
            <a:endParaRPr lang="en-US"/>
          </a:p>
        </p:txBody>
      </p:sp>
      <p:sp>
        <p:nvSpPr>
          <p:cNvPr id="5" name="Footer Placeholder 4"/>
          <p:cNvSpPr>
            <a:spLocks noGrp="1"/>
          </p:cNvSpPr>
          <p:nvPr>
            <p:ph type="ftr" sz="quarter" idx="11"/>
          </p:nvPr>
        </p:nvSpPr>
        <p:spPr>
          <a:xfrm>
            <a:off x="3124200" y="6212541"/>
            <a:ext cx="2895600" cy="300318"/>
          </a:xfrm>
        </p:spPr>
        <p:txBody>
          <a:bodyPr/>
          <a:lstStyle>
            <a:lvl1pP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12"/>
          </p:nvPr>
        </p:nvSpPr>
        <p:spPr>
          <a:xfrm>
            <a:off x="6553200" y="6212541"/>
            <a:ext cx="2133600" cy="300318"/>
          </a:xfrm>
        </p:spPr>
        <p:txBody>
          <a:bodyPr/>
          <a:lstStyle>
            <a:lvl1pPr>
              <a:defRPr sz="1400" b="1">
                <a:solidFill>
                  <a:schemeClr val="tx1">
                    <a:lumMod val="50000"/>
                    <a:lumOff val="50000"/>
                  </a:schemeClr>
                </a:solidFill>
              </a:defRPr>
            </a:lvl1pPr>
          </a:lstStyle>
          <a:p>
            <a:fld id="{A4DE9AF8-0723-404C-97CA-12B27FA4C16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3100" y="2424953"/>
            <a:ext cx="7823200" cy="1474788"/>
          </a:xfrm>
        </p:spPr>
        <p:txBody>
          <a:bodyPr anchor="b" anchorCtr="0"/>
          <a:lstStyle>
            <a:lvl1pPr algn="ctr">
              <a:defRPr sz="4800" b="1" cap="none" baseline="0">
                <a:effectLst/>
              </a:defRPr>
            </a:lvl1pPr>
          </a:lstStyle>
          <a:p>
            <a:r>
              <a:rPr lang="en-US" smtClean="0"/>
              <a:t>Click to edit Master title style</a:t>
            </a:r>
            <a:endParaRPr/>
          </a:p>
        </p:txBody>
      </p:sp>
      <p:sp>
        <p:nvSpPr>
          <p:cNvPr id="3" name="Text Placeholder 2"/>
          <p:cNvSpPr>
            <a:spLocks noGrp="1"/>
          </p:cNvSpPr>
          <p:nvPr>
            <p:ph type="body" idx="1"/>
          </p:nvPr>
        </p:nvSpPr>
        <p:spPr>
          <a:xfrm>
            <a:off x="673100" y="3913188"/>
            <a:ext cx="7823200" cy="554694"/>
          </a:xfr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6F663E-5ED1-47B2-8DFB-BADDA486BF96}" type="datetimeFigureOut">
              <a:rPr lang="en-US" smtClean="0"/>
              <a:pPr/>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5CD18-686B-47A9-AFD5-66CE5FA52A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47838"/>
            <a:ext cx="3563470"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1747838"/>
            <a:ext cx="3565526" cy="4316786"/>
          </a:xfrm>
        </p:spPr>
        <p:txBody>
          <a:bodyPr>
            <a:normAutofit/>
          </a:bodyPr>
          <a:lstStyle>
            <a:lvl1pPr>
              <a:spcBef>
                <a:spcPts val="1600"/>
              </a:spcBef>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C359912-2B03-C647-B549-D94E3CB8CA0D}"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14398"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398"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58471" y="1515035"/>
            <a:ext cx="3566160" cy="639762"/>
          </a:xfrm>
        </p:spPr>
        <p:txBody>
          <a:bodyPr anchor="b"/>
          <a:lstStyle>
            <a:lvl1pPr marL="0" indent="0" algn="ctr">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8471" y="2271713"/>
            <a:ext cx="3566160" cy="3792911"/>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C359912-2B03-C647-B549-D94E3CB8CA0D}" type="datetimeFigureOut">
              <a:rPr lang="en-US" smtClean="0"/>
              <a:pPr/>
              <a:t>4/18/2016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C359912-2B03-C647-B549-D94E3CB8CA0D}" type="datetimeFigureOut">
              <a:rPr lang="en-US" smtClean="0"/>
              <a:pPr/>
              <a:t>4/18/2016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9912-2B03-C647-B549-D94E3CB8CA0D}" type="datetimeFigureOut">
              <a:rPr lang="en-US" smtClean="0"/>
              <a:pPr/>
              <a:t>4/18/2016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1670" y="793376"/>
            <a:ext cx="3794760" cy="968189"/>
          </a:xfrm>
        </p:spPr>
        <p:txBody>
          <a:bodyPr anchor="b"/>
          <a:lstStyle>
            <a:lvl1pPr algn="l">
              <a:lnSpc>
                <a:spcPts val="4000"/>
              </a:lnSpc>
              <a:defRPr sz="3600" b="1"/>
            </a:lvl1pPr>
          </a:lstStyle>
          <a:p>
            <a:r>
              <a:rPr lang="en-US" smtClean="0"/>
              <a:t>Click to edit Master title style</a:t>
            </a:r>
            <a:endParaRPr/>
          </a:p>
        </p:txBody>
      </p:sp>
      <p:sp>
        <p:nvSpPr>
          <p:cNvPr id="3" name="Content Placeholder 2"/>
          <p:cNvSpPr>
            <a:spLocks noGrp="1"/>
          </p:cNvSpPr>
          <p:nvPr>
            <p:ph idx="1"/>
          </p:nvPr>
        </p:nvSpPr>
        <p:spPr>
          <a:xfrm>
            <a:off x="4800600" y="658906"/>
            <a:ext cx="3794760" cy="5405719"/>
          </a:xfrm>
        </p:spPr>
        <p:txBody>
          <a:bodyPr>
            <a:normAutofit/>
          </a:bodyPr>
          <a:lstStyle>
            <a:lvl1pPr>
              <a:spcBef>
                <a:spcPts val="2000"/>
              </a:spcBef>
              <a:defRPr sz="2200">
                <a:effectLst/>
              </a:defRPr>
            </a:lvl1pPr>
            <a:lvl2pPr>
              <a:spcBef>
                <a:spcPts val="2000"/>
              </a:spcBef>
              <a:defRPr sz="2000">
                <a:effectLst/>
              </a:defRPr>
            </a:lvl2pPr>
            <a:lvl3pPr>
              <a:spcBef>
                <a:spcPts val="2000"/>
              </a:spcBef>
              <a:defRPr sz="1800">
                <a:effectLst/>
              </a:defRPr>
            </a:lvl3pPr>
            <a:lvl4pPr>
              <a:spcBef>
                <a:spcPts val="2000"/>
              </a:spcBef>
              <a:defRPr sz="1800">
                <a:effectLst/>
              </a:defRPr>
            </a:lvl4pPr>
            <a:lvl5pPr>
              <a:spcBef>
                <a:spcPts val="2000"/>
              </a:spcBef>
              <a:defRPr sz="1800">
                <a:effectLst/>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91670" y="1748118"/>
            <a:ext cx="3794760" cy="3814482"/>
          </a:xfrm>
        </p:spPr>
        <p:txBody>
          <a:bodyPr>
            <a:normAutofit/>
          </a:bodyPr>
          <a:lstStyle>
            <a:lvl1pPr marL="0" indent="0">
              <a:lnSpc>
                <a:spcPct val="110000"/>
              </a:lnSpc>
              <a:buNone/>
              <a:defRPr sz="20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359912-2B03-C647-B549-D94E3CB8CA0D}" type="datetimeFigureOut">
              <a:rPr lang="en-US" smtClean="0"/>
              <a:pPr/>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E9AF8-0723-404C-97CA-12B27FA4C16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28601"/>
            <a:ext cx="7313613" cy="1264024"/>
          </a:xfrm>
          <a:prstGeom prst="rect">
            <a:avLst/>
          </a:prstGeom>
          <a:scene3d>
            <a:camera prst="orthographicFront"/>
            <a:lightRig rig="chilly" dir="t"/>
          </a:scene3d>
          <a:sp3d extrusionH="12700">
            <a:extrusionClr>
              <a:schemeClr val="bg1"/>
            </a:extrusionClr>
          </a:sp3d>
        </p:spPr>
        <p:txBody>
          <a:bodyPr vert="horz" lIns="91440" tIns="45720" rIns="91440" bIns="45720" rtlCol="0" anchor="ctr">
            <a:noAutofit/>
            <a:sp3d extrusionH="12700">
              <a:extrusionClr>
                <a:schemeClr val="bg1"/>
              </a:extrusionClr>
            </a:sp3d>
          </a:bodyPr>
          <a:lstStyle/>
          <a:p>
            <a:r>
              <a:rPr lang="en-US" smtClean="0"/>
              <a:t>Click to edit Master title style</a:t>
            </a:r>
            <a:endParaRPr/>
          </a:p>
        </p:txBody>
      </p:sp>
      <p:sp>
        <p:nvSpPr>
          <p:cNvPr id="3" name="Text Placeholder 2"/>
          <p:cNvSpPr>
            <a:spLocks noGrp="1"/>
          </p:cNvSpPr>
          <p:nvPr>
            <p:ph type="body" idx="1"/>
          </p:nvPr>
        </p:nvSpPr>
        <p:spPr>
          <a:xfrm>
            <a:off x="914400" y="1747838"/>
            <a:ext cx="7313613" cy="4303338"/>
          </a:xfrm>
          <a:prstGeom prst="rect">
            <a:avLst/>
          </a:prstGeom>
          <a:effectLst/>
        </p:spPr>
        <p:txBody>
          <a:bodyPr vert="horz" lIns="91440" tIns="45720" rIns="91440" bIns="45720" rtlCol="0">
            <a:normAutofit/>
            <a:scene3d>
              <a:camera prst="orthographicFront"/>
              <a:lightRig rig="chilly" dir="t"/>
            </a:scene3d>
            <a:sp3d extrusionH="6350">
              <a:extrusionClr>
                <a:schemeClr val="bg1"/>
              </a:extrusionClr>
            </a:sp3d>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457200" y="6225988"/>
            <a:ext cx="2133600" cy="277906"/>
          </a:xfrm>
          <a:prstGeom prst="rect">
            <a:avLst/>
          </a:prstGeom>
        </p:spPr>
        <p:txBody>
          <a:bodyPr vert="horz" lIns="91440" tIns="45720" rIns="91440" bIns="45720" rtlCol="0" anchor="ctr"/>
          <a:lstStyle>
            <a:lvl1pPr marL="0" algn="l" defTabSz="914400" rtl="0" eaLnBrk="1" latinLnBrk="0" hangingPunct="1">
              <a:defRPr sz="1100" b="1" kern="1200">
                <a:solidFill>
                  <a:schemeClr val="tx1">
                    <a:lumMod val="50000"/>
                    <a:lumOff val="50000"/>
                  </a:schemeClr>
                </a:solidFill>
                <a:latin typeface="+mn-lt"/>
                <a:ea typeface="+mn-ea"/>
                <a:cs typeface="+mn-cs"/>
              </a:defRPr>
            </a:lvl1pPr>
          </a:lstStyle>
          <a:p>
            <a:fld id="{FC359912-2B03-C647-B549-D94E3CB8CA0D}" type="datetimeFigureOut">
              <a:rPr lang="en-US" smtClean="0"/>
              <a:pPr/>
              <a:t>4/18/2016</a:t>
            </a:fld>
            <a:endParaRPr lang="en-US"/>
          </a:p>
        </p:txBody>
      </p:sp>
      <p:sp>
        <p:nvSpPr>
          <p:cNvPr id="5" name="Footer Placeholder 4"/>
          <p:cNvSpPr>
            <a:spLocks noGrp="1"/>
          </p:cNvSpPr>
          <p:nvPr>
            <p:ph type="ftr" sz="quarter" idx="3"/>
          </p:nvPr>
        </p:nvSpPr>
        <p:spPr>
          <a:xfrm>
            <a:off x="3124200" y="6225988"/>
            <a:ext cx="2895600" cy="277906"/>
          </a:xfrm>
          <a:prstGeom prst="rect">
            <a:avLst/>
          </a:prstGeom>
        </p:spPr>
        <p:txBody>
          <a:bodyPr vert="horz" lIns="91440" tIns="45720" rIns="91440" bIns="45720" rtlCol="0" anchor="ctr"/>
          <a:lstStyle>
            <a:lvl1pPr marL="0" algn="ctr" defTabSz="914400" rtl="0" eaLnBrk="1" latinLnBrk="0" hangingPunct="1">
              <a:defRPr sz="1100" b="1" kern="1200">
                <a:solidFill>
                  <a:schemeClr val="tx1">
                    <a:lumMod val="50000"/>
                    <a:lumOff val="50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225988"/>
            <a:ext cx="2133600" cy="277906"/>
          </a:xfrm>
          <a:prstGeom prst="rect">
            <a:avLst/>
          </a:prstGeom>
        </p:spPr>
        <p:txBody>
          <a:bodyPr vert="horz" lIns="91440" tIns="45720" rIns="91440" bIns="45720" rtlCol="0" anchor="ctr"/>
          <a:lstStyle>
            <a:lvl1pPr marL="0" algn="r" defTabSz="914400" rtl="0" eaLnBrk="1" latinLnBrk="0" hangingPunct="1">
              <a:defRPr sz="1400" b="1" kern="1200">
                <a:solidFill>
                  <a:schemeClr val="tx1">
                    <a:lumMod val="50000"/>
                    <a:lumOff val="50000"/>
                  </a:schemeClr>
                </a:solidFill>
                <a:latin typeface="+mn-lt"/>
                <a:ea typeface="+mn-ea"/>
                <a:cs typeface="+mn-cs"/>
              </a:defRPr>
            </a:lvl1pPr>
          </a:lstStyle>
          <a:p>
            <a:fld id="{A4DE9AF8-0723-404C-97CA-12B27FA4C16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Lst>
  <p:txStyles>
    <p:titleStyle>
      <a:lvl1pPr algn="ctr" defTabSz="914400" rtl="0" eaLnBrk="1" latinLnBrk="0" hangingPunct="1">
        <a:lnSpc>
          <a:spcPts val="5600"/>
        </a:lnSpc>
        <a:spcBef>
          <a:spcPct val="0"/>
        </a:spcBef>
        <a:buNone/>
        <a:defRPr sz="5400" b="1" kern="1200" baseline="0">
          <a:gradFill>
            <a:gsLst>
              <a:gs pos="50000">
                <a:schemeClr val="tx1">
                  <a:lumMod val="65000"/>
                  <a:lumOff val="35000"/>
                </a:schemeClr>
              </a:gs>
              <a:gs pos="100000">
                <a:schemeClr val="tx1">
                  <a:lumMod val="85000"/>
                  <a:lumOff val="15000"/>
                </a:schemeClr>
              </a:gs>
            </a:gsLst>
            <a:lin ang="5400000" scaled="0"/>
          </a:gra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24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22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20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800" kern="1200">
          <a:gradFill>
            <a:gsLst>
              <a:gs pos="50000">
                <a:schemeClr val="tx1">
                  <a:lumMod val="65000"/>
                  <a:lumOff val="35000"/>
                </a:schemeClr>
              </a:gs>
              <a:gs pos="100000">
                <a:schemeClr val="tx1">
                  <a:lumMod val="85000"/>
                  <a:lumOff val="15000"/>
                </a:schemeClr>
              </a:gs>
            </a:gsLst>
            <a:lin ang="5400000" scaled="0"/>
          </a:gra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9C72ISMF_D0" TargetMode="External"/><Relationship Id="rId2" Type="http://schemas.openxmlformats.org/officeDocument/2006/relationships/hyperlink" Target="http://www.youtube.com/watch?v=HpYCplyBknI"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youtube.com/watch?v=MnUf30oefQw" TargetMode="Externa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file:///\\localhost\Users\matthewhische\Desktop\Holt%20PP%20(MAC)%20-%20US%20II\Ch25\huscwbfd_video.mov" TargetMode="External"/><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044" y="2558713"/>
            <a:ext cx="7924800" cy="1371600"/>
          </a:xfrm>
        </p:spPr>
        <p:txBody>
          <a:bodyPr>
            <a:normAutofit fontScale="90000"/>
          </a:bodyPr>
          <a:lstStyle/>
          <a:p>
            <a:pPr algn="ctr"/>
            <a:r>
              <a:rPr lang="en-US" sz="6000" dirty="0" smtClean="0">
                <a:solidFill>
                  <a:srgbClr val="0000FF"/>
                </a:solidFill>
              </a:rPr>
              <a:t>The Cold War Begins:</a:t>
            </a:r>
            <a:br>
              <a:rPr lang="en-US" sz="6000" dirty="0" smtClean="0">
                <a:solidFill>
                  <a:srgbClr val="0000FF"/>
                </a:solidFill>
              </a:rPr>
            </a:br>
            <a:r>
              <a:rPr lang="en-US" sz="6000" dirty="0" smtClean="0">
                <a:solidFill>
                  <a:srgbClr val="0000FF"/>
                </a:solidFill>
              </a:rPr>
              <a:t>The Iron Curtain Falls on Europe</a:t>
            </a:r>
            <a:endParaRPr lang="en-US" sz="6000"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rgbClr val="FF0000"/>
                </a:solidFill>
              </a:rPr>
              <a:t>Containment</a:t>
            </a:r>
          </a:p>
          <a:p>
            <a:pPr lvl="1">
              <a:lnSpc>
                <a:spcPct val="150000"/>
              </a:lnSpc>
            </a:pPr>
            <a:r>
              <a:rPr lang="en-US" sz="2600" dirty="0" smtClean="0"/>
              <a:t>Cold War policy which involved resisting Soviet aggression in order to contain the spread of communism</a:t>
            </a:r>
          </a:p>
          <a:p>
            <a:pPr lvl="2">
              <a:lnSpc>
                <a:spcPct val="150000"/>
              </a:lnSpc>
            </a:pPr>
            <a:r>
              <a:rPr lang="en-US" sz="2400" dirty="0" smtClean="0"/>
              <a:t>Includes economic aid, sanctions, and military force</a:t>
            </a:r>
          </a:p>
          <a:p>
            <a:pPr>
              <a:lnSpc>
                <a:spcPct val="150000"/>
              </a:lnSpc>
              <a:buNone/>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chemeClr val="tx1"/>
                </a:solidFill>
              </a:rPr>
              <a:t>Cold War Confrontations</a:t>
            </a:r>
            <a:endParaRPr lang="en-US" b="1" u="sng" dirty="0">
              <a:solidFill>
                <a:schemeClr val="tx1"/>
              </a:solidFill>
            </a:endParaRPr>
          </a:p>
        </p:txBody>
      </p:sp>
      <p:pic>
        <p:nvPicPr>
          <p:cNvPr id="4" name="Picture 3"/>
          <p:cNvPicPr>
            <a:picLocks noChangeAspect="1"/>
          </p:cNvPicPr>
          <p:nvPr/>
        </p:nvPicPr>
        <p:blipFill>
          <a:blip r:embed="rId2"/>
          <a:stretch>
            <a:fillRect/>
          </a:stretch>
        </p:blipFill>
        <p:spPr>
          <a:xfrm>
            <a:off x="3463792" y="3630942"/>
            <a:ext cx="2735984" cy="322705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Conflicts in Greece and Turkey</a:t>
            </a:r>
          </a:p>
          <a:p>
            <a:pPr>
              <a:lnSpc>
                <a:spcPct val="150000"/>
              </a:lnSpc>
            </a:pPr>
            <a:r>
              <a:rPr lang="en-US" sz="2800" b="1" dirty="0" smtClean="0">
                <a:solidFill>
                  <a:srgbClr val="FF0000"/>
                </a:solidFill>
              </a:rPr>
              <a:t>Truman Doctrine</a:t>
            </a:r>
          </a:p>
          <a:p>
            <a:pPr lvl="1">
              <a:lnSpc>
                <a:spcPct val="150000"/>
              </a:lnSpc>
            </a:pPr>
            <a:r>
              <a:rPr lang="en-US" sz="2800" dirty="0" smtClean="0"/>
              <a:t>Pledge to provide economic and military aid to oppose the spread of communism</a:t>
            </a:r>
          </a:p>
          <a:p>
            <a:pPr>
              <a:lnSpc>
                <a:spcPct val="150000"/>
              </a:lnSpc>
            </a:pPr>
            <a:r>
              <a:rPr lang="en-US" sz="2800" dirty="0" smtClean="0"/>
              <a:t>Believed that if conditions in Europe grew worse, more countries might turn to communism</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The Conflict Worsens</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6391522" y="4835719"/>
            <a:ext cx="2752478" cy="202228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rgbClr val="FF0000"/>
                </a:solidFill>
              </a:rPr>
              <a:t>Marshall Plan</a:t>
            </a:r>
          </a:p>
          <a:p>
            <a:pPr lvl="1">
              <a:lnSpc>
                <a:spcPct val="150000"/>
              </a:lnSpc>
            </a:pPr>
            <a:r>
              <a:rPr lang="en-US" sz="2600" dirty="0" smtClean="0"/>
              <a:t>Economic aid program to rebuild European countries</a:t>
            </a:r>
          </a:p>
          <a:p>
            <a:pPr lvl="2">
              <a:lnSpc>
                <a:spcPct val="150000"/>
              </a:lnSpc>
            </a:pPr>
            <a:r>
              <a:rPr lang="en-US" sz="2400" dirty="0" smtClean="0"/>
              <a:t>Would help recover from WWII</a:t>
            </a:r>
          </a:p>
          <a:p>
            <a:pPr lvl="2">
              <a:lnSpc>
                <a:spcPct val="150000"/>
              </a:lnSpc>
            </a:pPr>
            <a:r>
              <a:rPr lang="en-US" sz="2400" dirty="0" smtClean="0"/>
              <a:t>Would create stable political conditions for democracies</a:t>
            </a:r>
          </a:p>
          <a:p>
            <a:pPr lvl="1">
              <a:lnSpc>
                <a:spcPct val="150000"/>
              </a:lnSpc>
            </a:pPr>
            <a:r>
              <a:rPr lang="en-US" sz="2600" dirty="0" smtClean="0"/>
              <a:t>Provided 13 billion for rebuilding Europe</a:t>
            </a:r>
          </a:p>
          <a:p>
            <a:pPr lvl="1">
              <a:lnSpc>
                <a:spcPct val="150000"/>
              </a:lnSpc>
            </a:pPr>
            <a:endParaRPr lang="en-US" sz="26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The Conflict Worsens</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6523477" y="3755301"/>
            <a:ext cx="2620524" cy="31027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Western zones of Germany formed the Federal Republic of Germany (West Germany – free, democratic)</a:t>
            </a:r>
          </a:p>
          <a:p>
            <a:pPr>
              <a:lnSpc>
                <a:spcPct val="150000"/>
              </a:lnSpc>
            </a:pPr>
            <a:r>
              <a:rPr lang="en-US" dirty="0" smtClean="0"/>
              <a:t>Soviet zone became the German Democratic Republic (East Germany – communist)</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Crisis in Berlin</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3420480" y="3537751"/>
            <a:ext cx="4733484" cy="332024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Soviets blocked off all land, rail, and water routes into West Berlin</a:t>
            </a:r>
          </a:p>
          <a:p>
            <a:pPr lvl="1">
              <a:lnSpc>
                <a:spcPct val="150000"/>
              </a:lnSpc>
            </a:pPr>
            <a:r>
              <a:rPr lang="en-US" dirty="0" smtClean="0"/>
              <a:t>Residents no longer able to import food, coal, and other vital supplies</a:t>
            </a:r>
          </a:p>
          <a:p>
            <a:pPr>
              <a:lnSpc>
                <a:spcPct val="150000"/>
              </a:lnSpc>
            </a:pPr>
            <a:r>
              <a:rPr lang="en-US" b="1" dirty="0" smtClean="0">
                <a:solidFill>
                  <a:srgbClr val="FF0000"/>
                </a:solidFill>
              </a:rPr>
              <a:t>Berlin airlift</a:t>
            </a:r>
          </a:p>
          <a:p>
            <a:pPr lvl="1">
              <a:lnSpc>
                <a:spcPct val="150000"/>
              </a:lnSpc>
            </a:pPr>
            <a:r>
              <a:rPr lang="en-US" sz="2400" dirty="0" smtClean="0"/>
              <a:t>Massive effort (by U.S. and Britain) to supply West Berlin by air</a:t>
            </a:r>
          </a:p>
          <a:p>
            <a:pPr>
              <a:lnSpc>
                <a:spcPct val="150000"/>
              </a:lnSpc>
            </a:pPr>
            <a:r>
              <a:rPr lang="en-US" dirty="0" smtClean="0"/>
              <a:t>Soviets eventually lift blockade</a:t>
            </a:r>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000000"/>
                </a:solidFill>
              </a:rPr>
              <a:t>The Crisis in Berlin</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5764740" y="3640357"/>
            <a:ext cx="3379260" cy="3217643"/>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5-469-map"/>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t>1949 - North Atlantic Treaty Organization (</a:t>
            </a:r>
            <a:r>
              <a:rPr lang="en-US" b="1" dirty="0" smtClean="0">
                <a:solidFill>
                  <a:srgbClr val="FF0000"/>
                </a:solidFill>
              </a:rPr>
              <a:t>NATO</a:t>
            </a:r>
            <a:r>
              <a:rPr lang="en-US" dirty="0" smtClean="0"/>
              <a:t>)</a:t>
            </a:r>
          </a:p>
          <a:p>
            <a:pPr lvl="1">
              <a:lnSpc>
                <a:spcPct val="150000"/>
              </a:lnSpc>
            </a:pPr>
            <a:r>
              <a:rPr lang="en-US" sz="2400" dirty="0" smtClean="0"/>
              <a:t>U.S., Canada, and most Western European countries joined together in a military alliance</a:t>
            </a:r>
          </a:p>
          <a:p>
            <a:pPr lvl="2">
              <a:lnSpc>
                <a:spcPct val="150000"/>
              </a:lnSpc>
            </a:pPr>
            <a:r>
              <a:rPr lang="en-US" sz="2400" dirty="0" smtClean="0"/>
              <a:t>Armed attack against one would be considered an attack against all</a:t>
            </a:r>
          </a:p>
          <a:p>
            <a:pPr lvl="1">
              <a:lnSpc>
                <a:spcPct val="150000"/>
              </a:lnSpc>
            </a:pPr>
            <a:r>
              <a:rPr lang="en-US" sz="2400" dirty="0" smtClean="0"/>
              <a:t>Designed to counter Soviet power in Europe</a:t>
            </a:r>
          </a:p>
          <a:p>
            <a:pPr lvl="1">
              <a:lnSpc>
                <a:spcPct val="150000"/>
              </a:lnSpc>
            </a:pPr>
            <a:r>
              <a:rPr lang="en-US" sz="2400" dirty="0" smtClean="0"/>
              <a:t>26 countries today</a:t>
            </a:r>
          </a:p>
          <a:p>
            <a:pPr lvl="1">
              <a:lnSpc>
                <a:spcPct val="150000"/>
              </a:lnSpc>
            </a:pPr>
            <a:endParaRPr lang="en-US"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The Crisis in Berlin</a:t>
            </a:r>
            <a:endParaRPr lang="en-US" b="1" u="sng" dirty="0">
              <a:solidFill>
                <a:srgbClr val="000000"/>
              </a:solidFill>
            </a:endParaRPr>
          </a:p>
        </p:txBody>
      </p:sp>
      <p:pic>
        <p:nvPicPr>
          <p:cNvPr id="5" name="Picture 4"/>
          <p:cNvPicPr>
            <a:picLocks noChangeAspect="1"/>
          </p:cNvPicPr>
          <p:nvPr/>
        </p:nvPicPr>
        <p:blipFill>
          <a:blip r:embed="rId2"/>
          <a:stretch>
            <a:fillRect/>
          </a:stretch>
        </p:blipFill>
        <p:spPr>
          <a:xfrm>
            <a:off x="6212369" y="4659277"/>
            <a:ext cx="2931632" cy="21987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dirty="0" smtClean="0">
                <a:solidFill>
                  <a:srgbClr val="FF0000"/>
                </a:solidFill>
              </a:rPr>
              <a:t>Warsaw Pact</a:t>
            </a:r>
          </a:p>
          <a:p>
            <a:pPr lvl="1">
              <a:lnSpc>
                <a:spcPct val="150000"/>
              </a:lnSpc>
            </a:pPr>
            <a:r>
              <a:rPr lang="en-US" dirty="0" smtClean="0"/>
              <a:t>Soviet Union and Communist nations of Eastern Europe formed their own alliance</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The Crisis in Berlin</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3904461" y="2195233"/>
            <a:ext cx="1497340" cy="1920829"/>
          </a:xfrm>
          <a:prstGeom prst="rect">
            <a:avLst/>
          </a:prstGeom>
        </p:spPr>
      </p:pic>
      <p:pic>
        <p:nvPicPr>
          <p:cNvPr id="6" name="Picture 5"/>
          <p:cNvPicPr>
            <a:picLocks noChangeAspect="1"/>
          </p:cNvPicPr>
          <p:nvPr/>
        </p:nvPicPr>
        <p:blipFill>
          <a:blip r:embed="rId3"/>
          <a:stretch>
            <a:fillRect/>
          </a:stretch>
        </p:blipFill>
        <p:spPr>
          <a:xfrm>
            <a:off x="0" y="4233814"/>
            <a:ext cx="9144000" cy="262418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67967"/>
            <a:ext cx="9144000" cy="6190033"/>
          </a:xfrm>
        </p:spPr>
        <p:txBody>
          <a:bodyPr>
            <a:normAutofit/>
          </a:bodyPr>
          <a:lstStyle/>
          <a:p>
            <a:pPr>
              <a:lnSpc>
                <a:spcPts val="6960"/>
              </a:lnSpc>
            </a:pPr>
            <a:r>
              <a:rPr lang="en-US" sz="2800" dirty="0" smtClean="0"/>
              <a:t>Disagreements between the Allies during World War II</a:t>
            </a:r>
          </a:p>
          <a:p>
            <a:pPr>
              <a:lnSpc>
                <a:spcPts val="6960"/>
              </a:lnSpc>
            </a:pPr>
            <a:r>
              <a:rPr lang="en-US" sz="2800" dirty="0" smtClean="0"/>
              <a:t>Differing U.S. and Soviet political and economic systems</a:t>
            </a:r>
          </a:p>
          <a:p>
            <a:pPr>
              <a:lnSpc>
                <a:spcPts val="6960"/>
              </a:lnSpc>
            </a:pPr>
            <a:r>
              <a:rPr lang="en-US" sz="2800" dirty="0" smtClean="0"/>
              <a:t>Differing goals for postwar Germany and Eastern Europe</a:t>
            </a:r>
          </a:p>
          <a:p>
            <a:pPr>
              <a:lnSpc>
                <a:spcPts val="6960"/>
              </a:lnSpc>
            </a:pPr>
            <a:r>
              <a:rPr lang="en-US" sz="2800" dirty="0" smtClean="0"/>
              <a:t>Soviet expansion of communism in Eastern Europe</a:t>
            </a:r>
          </a:p>
          <a:p>
            <a:pPr>
              <a:lnSpc>
                <a:spcPts val="6960"/>
              </a:lnSpc>
            </a:pPr>
            <a:r>
              <a:rPr lang="en-US" sz="2800" dirty="0" smtClean="0"/>
              <a:t>Resistance to Soviet aggression by the United States</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Causes of the Cold War</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ts val="9160"/>
              </a:lnSpc>
            </a:pPr>
            <a:r>
              <a:rPr lang="en-US" sz="2800" dirty="0" smtClean="0"/>
              <a:t>Political and military struggles around the world</a:t>
            </a:r>
          </a:p>
          <a:p>
            <a:pPr>
              <a:lnSpc>
                <a:spcPts val="9160"/>
              </a:lnSpc>
            </a:pPr>
            <a:r>
              <a:rPr lang="en-US" sz="2800" dirty="0" smtClean="0"/>
              <a:t>Increased military spending, leading to an arms race</a:t>
            </a:r>
          </a:p>
          <a:p>
            <a:pPr>
              <a:lnSpc>
                <a:spcPts val="9160"/>
              </a:lnSpc>
            </a:pPr>
            <a:r>
              <a:rPr lang="en-US" sz="2800" dirty="0" smtClean="0"/>
              <a:t>The ever-present danger of nuclear war</a:t>
            </a:r>
          </a:p>
          <a:p>
            <a:pPr>
              <a:lnSpc>
                <a:spcPts val="9160"/>
              </a:lnSpc>
            </a:pPr>
            <a:r>
              <a:rPr lang="en-US" sz="2800" dirty="0" smtClean="0">
                <a:hlinkClick r:id="rId2"/>
              </a:rPr>
              <a:t>*</a:t>
            </a:r>
            <a:r>
              <a:rPr lang="en-US" sz="2800" dirty="0" smtClean="0"/>
              <a:t>    </a:t>
            </a:r>
            <a:r>
              <a:rPr lang="en-US" sz="2800" dirty="0" smtClean="0">
                <a:hlinkClick r:id="rId3"/>
              </a:rPr>
              <a:t>*</a:t>
            </a: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FF0000"/>
                </a:solidFill>
              </a:rPr>
              <a:t>Effects of the Cold War</a:t>
            </a:r>
            <a:endParaRPr lang="en-US" b="1" u="sng"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109400"/>
            <a:ext cx="8692471" cy="5748599"/>
          </a:xfrm>
        </p:spPr>
        <p:txBody>
          <a:bodyPr>
            <a:normAutofit/>
          </a:bodyPr>
          <a:lstStyle/>
          <a:p>
            <a:pPr>
              <a:lnSpc>
                <a:spcPct val="150000"/>
              </a:lnSpc>
              <a:buNone/>
            </a:pPr>
            <a:r>
              <a:rPr lang="en-US" sz="3600" dirty="0" smtClean="0">
                <a:solidFill>
                  <a:srgbClr val="003300"/>
                </a:solidFill>
              </a:rPr>
              <a:t>	</a:t>
            </a:r>
            <a:r>
              <a:rPr lang="en-US" sz="3600" dirty="0" smtClean="0">
                <a:solidFill>
                  <a:schemeClr val="tx1"/>
                </a:solidFill>
              </a:rPr>
              <a:t>At the end of World War II, tensions between the Soviet Union and the United States deepened, leading to an era known as the Cold War</a:t>
            </a:r>
            <a:endParaRPr lang="en-US" sz="3600" b="1" dirty="0" smtClean="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gn="ctr">
              <a:lnSpc>
                <a:spcPct val="220000"/>
              </a:lnSpc>
              <a:buNone/>
            </a:pPr>
            <a:r>
              <a:rPr lang="en-US" sz="3200" dirty="0" smtClean="0"/>
              <a:t>PAGE 822</a:t>
            </a:r>
          </a:p>
          <a:p>
            <a:pPr lvl="1" algn="ctr">
              <a:lnSpc>
                <a:spcPct val="220000"/>
              </a:lnSpc>
              <a:buNone/>
            </a:pPr>
            <a:r>
              <a:rPr lang="en-US" sz="3200" dirty="0" smtClean="0"/>
              <a:t>2A</a:t>
            </a:r>
          </a:p>
          <a:p>
            <a:pPr lvl="1" algn="ctr">
              <a:lnSpc>
                <a:spcPct val="220000"/>
              </a:lnSpc>
              <a:buNone/>
            </a:pPr>
            <a:r>
              <a:rPr lang="en-US" sz="3200" dirty="0" smtClean="0"/>
              <a:t>2B</a:t>
            </a:r>
          </a:p>
          <a:p>
            <a:pPr lvl="1" algn="ctr">
              <a:lnSpc>
                <a:spcPct val="220000"/>
              </a:lnSpc>
              <a:buNone/>
            </a:pPr>
            <a:r>
              <a:rPr lang="en-US" sz="3200" dirty="0" smtClean="0"/>
              <a:t>3B</a:t>
            </a:r>
          </a:p>
          <a:p>
            <a:pPr lvl="1" algn="ctr">
              <a:lnSpc>
                <a:spcPct val="220000"/>
              </a:lnSpc>
              <a:buNone/>
            </a:pPr>
            <a:r>
              <a:rPr lang="en-US" sz="3200" dirty="0" smtClean="0"/>
              <a:t>4B</a:t>
            </a:r>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3366FF"/>
                </a:solidFill>
              </a:rPr>
              <a:t>Chapter Questions</a:t>
            </a:r>
            <a:endParaRPr lang="en-US" b="1" u="sng" dirty="0">
              <a:solidFill>
                <a:srgbClr val="3366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044" y="2558713"/>
            <a:ext cx="7924800" cy="1371600"/>
          </a:xfrm>
        </p:spPr>
        <p:txBody>
          <a:bodyPr>
            <a:normAutofit fontScale="90000"/>
          </a:bodyPr>
          <a:lstStyle/>
          <a:p>
            <a:pPr algn="ctr"/>
            <a:r>
              <a:rPr lang="en-US" sz="6000" dirty="0" smtClean="0">
                <a:solidFill>
                  <a:srgbClr val="0000FF"/>
                </a:solidFill>
              </a:rPr>
              <a:t>The Cold War Begins:</a:t>
            </a:r>
            <a:br>
              <a:rPr lang="en-US" sz="6000" dirty="0" smtClean="0">
                <a:solidFill>
                  <a:srgbClr val="0000FF"/>
                </a:solidFill>
              </a:rPr>
            </a:br>
            <a:r>
              <a:rPr lang="en-US" sz="6000" dirty="0" smtClean="0">
                <a:solidFill>
                  <a:srgbClr val="0000FF"/>
                </a:solidFill>
              </a:rPr>
              <a:t>Healing the Wounds of War</a:t>
            </a:r>
            <a:endParaRPr lang="en-US" sz="6000" dirty="0">
              <a:solidFill>
                <a:srgbClr val="0000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109400"/>
            <a:ext cx="8692471" cy="5748599"/>
          </a:xfrm>
        </p:spPr>
        <p:txBody>
          <a:bodyPr>
            <a:normAutofit/>
          </a:bodyPr>
          <a:lstStyle/>
          <a:p>
            <a:pPr>
              <a:lnSpc>
                <a:spcPct val="150000"/>
              </a:lnSpc>
              <a:buNone/>
            </a:pPr>
            <a:r>
              <a:rPr lang="en-US" sz="3600" dirty="0" smtClean="0">
                <a:solidFill>
                  <a:srgbClr val="003300"/>
                </a:solidFill>
              </a:rPr>
              <a:t>	</a:t>
            </a:r>
            <a:r>
              <a:rPr lang="en-US" sz="3600" dirty="0" smtClean="0">
                <a:solidFill>
                  <a:srgbClr val="000000"/>
                </a:solidFill>
              </a:rPr>
              <a:t>Following the end of World War II, U.S. military forces—and the rest of the country—faced the challenge of returning to life during peacetime</a:t>
            </a:r>
            <a:endParaRPr lang="en-US" sz="3600" b="1" dirty="0" smtClean="0">
              <a:solidFill>
                <a:srgbClr val="000000"/>
              </a:solidFill>
            </a:endParaRPr>
          </a:p>
          <a:p>
            <a:pPr>
              <a:lnSpc>
                <a:spcPct val="150000"/>
              </a:lnSpc>
              <a:buNone/>
            </a:pPr>
            <a:endParaRPr lang="en-US" sz="3600" b="1" dirty="0" smtClean="0">
              <a:solidFill>
                <a:srgbClr val="0033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chemeClr val="tx1"/>
                </a:solidFill>
              </a:rPr>
              <a:t>Many worried that the postwar drop in industry would hurt the economy</a:t>
            </a:r>
          </a:p>
          <a:p>
            <a:pPr>
              <a:lnSpc>
                <a:spcPct val="80000"/>
              </a:lnSpc>
              <a:spcBef>
                <a:spcPct val="50000"/>
              </a:spcBef>
            </a:pPr>
            <a:r>
              <a:rPr lang="en-US" sz="2800" dirty="0" smtClean="0">
                <a:solidFill>
                  <a:schemeClr val="tx1"/>
                </a:solidFill>
              </a:rPr>
              <a:t>Nearly 12 million men and women who had been serving in the armed forces were returning</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000000"/>
                </a:solidFill>
              </a:rPr>
              <a:t>Life in America After WWII</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6173095" y="3305466"/>
            <a:ext cx="2809326" cy="3552534"/>
          </a:xfrm>
          <a:prstGeom prst="rect">
            <a:avLst/>
          </a:prstGeom>
        </p:spPr>
      </p:pic>
      <p:pic>
        <p:nvPicPr>
          <p:cNvPr id="5" name="Picture 4"/>
          <p:cNvPicPr>
            <a:picLocks noChangeAspect="1"/>
          </p:cNvPicPr>
          <p:nvPr/>
        </p:nvPicPr>
        <p:blipFill>
          <a:blip r:embed="rId3"/>
          <a:stretch>
            <a:fillRect/>
          </a:stretch>
        </p:blipFill>
        <p:spPr>
          <a:xfrm>
            <a:off x="0" y="4347532"/>
            <a:ext cx="5544862" cy="25104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83419"/>
            <a:ext cx="9144000" cy="6074581"/>
          </a:xfrm>
        </p:spPr>
        <p:txBody>
          <a:bodyPr>
            <a:normAutofit/>
          </a:bodyPr>
          <a:lstStyle/>
          <a:p>
            <a:pPr>
              <a:lnSpc>
                <a:spcPct val="150000"/>
              </a:lnSpc>
            </a:pPr>
            <a:r>
              <a:rPr lang="en-US" sz="2800" b="1" dirty="0" smtClean="0">
                <a:solidFill>
                  <a:srgbClr val="FF0000"/>
                </a:solidFill>
              </a:rPr>
              <a:t>GI Bill </a:t>
            </a:r>
            <a:r>
              <a:rPr lang="en-US" sz="2800" dirty="0" smtClean="0">
                <a:solidFill>
                  <a:schemeClr val="tx1"/>
                </a:solidFill>
              </a:rPr>
              <a:t>(Servicemen’s Readjustment Act of 1944)</a:t>
            </a:r>
          </a:p>
          <a:p>
            <a:pPr lvl="1">
              <a:spcBef>
                <a:spcPct val="50000"/>
              </a:spcBef>
              <a:buFontTx/>
              <a:buChar char="•"/>
            </a:pPr>
            <a:r>
              <a:rPr lang="en-US" sz="2800" dirty="0" smtClean="0">
                <a:solidFill>
                  <a:schemeClr val="tx1"/>
                </a:solidFill>
              </a:rPr>
              <a:t>Helped veterans transition to civilian life</a:t>
            </a:r>
          </a:p>
          <a:p>
            <a:pPr lvl="2">
              <a:spcBef>
                <a:spcPct val="50000"/>
              </a:spcBef>
              <a:buFontTx/>
              <a:buChar char="•"/>
            </a:pPr>
            <a:r>
              <a:rPr lang="en-US" sz="2800" dirty="0" smtClean="0">
                <a:solidFill>
                  <a:schemeClr val="tx1"/>
                </a:solidFill>
                <a:ea typeface="ＭＳ Ｐゴシック" charset="-128"/>
              </a:rPr>
              <a:t>Money to attend college or receive advanced job training</a:t>
            </a:r>
          </a:p>
          <a:p>
            <a:pPr lvl="2">
              <a:spcBef>
                <a:spcPct val="50000"/>
              </a:spcBef>
              <a:buFontTx/>
              <a:buChar char="•"/>
            </a:pPr>
            <a:r>
              <a:rPr lang="en-US" sz="2800" dirty="0" smtClean="0">
                <a:solidFill>
                  <a:schemeClr val="tx1"/>
                </a:solidFill>
                <a:ea typeface="ＭＳ Ｐゴシック" charset="-128"/>
              </a:rPr>
              <a:t>Helped arrange loans</a:t>
            </a:r>
          </a:p>
          <a:p>
            <a:pPr lvl="2">
              <a:spcBef>
                <a:spcPct val="50000"/>
              </a:spcBef>
              <a:buFontTx/>
              <a:buChar char="•"/>
            </a:pPr>
            <a:r>
              <a:rPr lang="en-US" sz="2800" dirty="0" smtClean="0">
                <a:solidFill>
                  <a:schemeClr val="tx1"/>
                </a:solidFill>
                <a:ea typeface="ＭＳ Ｐゴシック" charset="-128"/>
              </a:rPr>
              <a:t>Help finding work </a:t>
            </a:r>
          </a:p>
          <a:p>
            <a:pPr lvl="2">
              <a:spcBef>
                <a:spcPct val="50000"/>
              </a:spcBef>
              <a:buFontTx/>
              <a:buChar char="•"/>
            </a:pPr>
            <a:r>
              <a:rPr lang="en-US" sz="2800" dirty="0" smtClean="0">
                <a:solidFill>
                  <a:schemeClr val="tx1"/>
                </a:solidFill>
                <a:ea typeface="ＭＳ Ｐゴシック" charset="-128"/>
              </a:rPr>
              <a:t>Unemployment benefits</a:t>
            </a:r>
          </a:p>
          <a:p>
            <a:pPr>
              <a:lnSpc>
                <a:spcPct val="150000"/>
              </a:lnSpc>
            </a:pPr>
            <a:endParaRPr lang="en-US" sz="2800" dirty="0" smtClean="0"/>
          </a:p>
        </p:txBody>
      </p:sp>
      <p:sp>
        <p:nvSpPr>
          <p:cNvPr id="2" name="Title 1"/>
          <p:cNvSpPr>
            <a:spLocks noGrp="1"/>
          </p:cNvSpPr>
          <p:nvPr>
            <p:ph type="title" idx="4294967295"/>
          </p:nvPr>
        </p:nvSpPr>
        <p:spPr>
          <a:xfrm>
            <a:off x="0" y="1"/>
            <a:ext cx="9144000" cy="783418"/>
          </a:xfrm>
        </p:spPr>
        <p:txBody>
          <a:bodyPr/>
          <a:lstStyle/>
          <a:p>
            <a:pPr algn="ctr"/>
            <a:r>
              <a:rPr lang="en-US" u="sng" dirty="0" smtClean="0">
                <a:solidFill>
                  <a:srgbClr val="535252"/>
                </a:solidFill>
              </a:rPr>
              <a:t>Life in America After WWII</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6009046" y="3034714"/>
            <a:ext cx="2699918" cy="382328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15-472-image"/>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t>Life in America After WWII</a:t>
            </a:r>
            <a:endParaRPr lang="en-US" b="1" u="sng" dirty="0"/>
          </a:p>
        </p:txBody>
      </p:sp>
      <p:sp>
        <p:nvSpPr>
          <p:cNvPr id="3" name="Content Placeholder 2"/>
          <p:cNvSpPr>
            <a:spLocks noGrp="1"/>
          </p:cNvSpPr>
          <p:nvPr>
            <p:ph sz="half" idx="1"/>
          </p:nvPr>
        </p:nvSpPr>
        <p:spPr/>
        <p:txBody>
          <a:bodyPr>
            <a:normAutofit lnSpcReduction="10000"/>
          </a:bodyPr>
          <a:lstStyle/>
          <a:p>
            <a:pPr>
              <a:lnSpc>
                <a:spcPct val="150000"/>
              </a:lnSpc>
            </a:pPr>
            <a:r>
              <a:rPr lang="en-US" sz="2800" dirty="0" smtClean="0">
                <a:solidFill>
                  <a:schemeClr val="tx1"/>
                </a:solidFill>
              </a:rPr>
              <a:t>Demand for consumer goods rose </a:t>
            </a:r>
            <a:r>
              <a:rPr lang="en-US" sz="2800" dirty="0" smtClean="0">
                <a:solidFill>
                  <a:schemeClr val="tx1"/>
                </a:solidFill>
              </a:rPr>
              <a:t>sharply</a:t>
            </a:r>
          </a:p>
          <a:p>
            <a:pPr>
              <a:lnSpc>
                <a:spcPct val="150000"/>
              </a:lnSpc>
            </a:pPr>
            <a:r>
              <a:rPr lang="en-US" sz="2800" dirty="0" smtClean="0">
                <a:solidFill>
                  <a:schemeClr val="tx1"/>
                </a:solidFill>
              </a:rPr>
              <a:t>Returning vets built houses</a:t>
            </a:r>
            <a:endParaRPr lang="en-US" sz="2800" dirty="0">
              <a:solidFill>
                <a:schemeClr val="tx1"/>
              </a:solidFill>
            </a:endParaRPr>
          </a:p>
          <a:p>
            <a:pPr>
              <a:lnSpc>
                <a:spcPct val="150000"/>
              </a:lnSpc>
            </a:pPr>
            <a:r>
              <a:rPr lang="en-US" sz="2800" dirty="0" smtClean="0">
                <a:solidFill>
                  <a:schemeClr val="tx1"/>
                </a:solidFill>
              </a:rPr>
              <a:t>The  </a:t>
            </a:r>
            <a:r>
              <a:rPr lang="en-US" sz="2800" dirty="0" smtClean="0">
                <a:solidFill>
                  <a:schemeClr val="tx1"/>
                </a:solidFill>
              </a:rPr>
              <a:t>baby boom</a:t>
            </a:r>
          </a:p>
          <a:p>
            <a:pPr>
              <a:lnSpc>
                <a:spcPct val="150000"/>
              </a:lnSpc>
            </a:pPr>
            <a:endParaRPr lang="en-US" sz="2800" dirty="0" smtClean="0">
              <a:solidFill>
                <a:schemeClr val="tx1"/>
              </a:solidFill>
            </a:endParaRPr>
          </a:p>
        </p:txBody>
      </p:sp>
      <p:sp>
        <p:nvSpPr>
          <p:cNvPr id="5" name="Content Placeholder 4"/>
          <p:cNvSpPr>
            <a:spLocks noGrp="1"/>
          </p:cNvSpPr>
          <p:nvPr>
            <p:ph sz="half" idx="2"/>
          </p:nvPr>
        </p:nvSpPr>
        <p:spPr/>
        <p:txBody>
          <a:bodyPr>
            <a:normAutofit lnSpcReduction="10000"/>
          </a:bodyPr>
          <a:lstStyle/>
          <a:p>
            <a:endParaRPr lang="en-US"/>
          </a:p>
        </p:txBody>
      </p:sp>
      <p:pic>
        <p:nvPicPr>
          <p:cNvPr id="4" name="Picture 3"/>
          <p:cNvPicPr>
            <a:picLocks noChangeAspect="1"/>
          </p:cNvPicPr>
          <p:nvPr/>
        </p:nvPicPr>
        <p:blipFill>
          <a:blip r:embed="rId2"/>
          <a:stretch>
            <a:fillRect/>
          </a:stretch>
        </p:blipFill>
        <p:spPr>
          <a:xfrm>
            <a:off x="4648199" y="1747838"/>
            <a:ext cx="4290647" cy="505368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spcBef>
                <a:spcPct val="50000"/>
              </a:spcBef>
              <a:spcAft>
                <a:spcPts val="1200"/>
              </a:spcAft>
              <a:buFontTx/>
              <a:buChar char="•"/>
            </a:pPr>
            <a:r>
              <a:rPr lang="en-US" sz="2800" dirty="0" smtClean="0">
                <a:solidFill>
                  <a:srgbClr val="000000"/>
                </a:solidFill>
              </a:rPr>
              <a:t>Labor unions began to seek the increases in wages</a:t>
            </a:r>
          </a:p>
          <a:p>
            <a:pPr>
              <a:spcBef>
                <a:spcPct val="50000"/>
              </a:spcBef>
              <a:spcAft>
                <a:spcPts val="1200"/>
              </a:spcAft>
              <a:buFontTx/>
              <a:buChar char="•"/>
            </a:pPr>
            <a:r>
              <a:rPr lang="en-US" sz="2800" dirty="0" smtClean="0">
                <a:solidFill>
                  <a:srgbClr val="000000"/>
                </a:solidFill>
              </a:rPr>
              <a:t>The number of strikes rose sharply</a:t>
            </a:r>
          </a:p>
          <a:p>
            <a:pPr>
              <a:spcBef>
                <a:spcPct val="50000"/>
              </a:spcBef>
              <a:spcAft>
                <a:spcPts val="1200"/>
              </a:spcAft>
              <a:buFontTx/>
              <a:buChar char="•"/>
            </a:pPr>
            <a:r>
              <a:rPr lang="en-US" sz="2800" dirty="0" smtClean="0">
                <a:solidFill>
                  <a:srgbClr val="000000"/>
                </a:solidFill>
              </a:rPr>
              <a:t>1947 - Taft-Hartley Act</a:t>
            </a:r>
          </a:p>
          <a:p>
            <a:pPr lvl="1">
              <a:spcBef>
                <a:spcPct val="50000"/>
              </a:spcBef>
              <a:spcAft>
                <a:spcPts val="1200"/>
              </a:spcAft>
              <a:buFontTx/>
              <a:buChar char="•"/>
            </a:pPr>
            <a:r>
              <a:rPr lang="en-US" sz="2800" dirty="0" smtClean="0">
                <a:solidFill>
                  <a:srgbClr val="000000"/>
                </a:solidFill>
              </a:rPr>
              <a:t>Greatly reduced the power of labor unions</a:t>
            </a:r>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535252"/>
                </a:solidFill>
              </a:rPr>
              <a:t>Life in America After WWII</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5006006" y="4059320"/>
            <a:ext cx="3662904" cy="2798682"/>
          </a:xfrm>
          <a:prstGeom prst="rect">
            <a:avLst/>
          </a:prstGeom>
        </p:spPr>
      </p:pic>
      <p:pic>
        <p:nvPicPr>
          <p:cNvPr id="5" name="Picture 4"/>
          <p:cNvPicPr>
            <a:picLocks noChangeAspect="1"/>
          </p:cNvPicPr>
          <p:nvPr/>
        </p:nvPicPr>
        <p:blipFill>
          <a:blip r:embed="rId3"/>
          <a:stretch>
            <a:fillRect/>
          </a:stretch>
        </p:blipFill>
        <p:spPr>
          <a:xfrm>
            <a:off x="792612" y="4059318"/>
            <a:ext cx="3141267" cy="279868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spcAft>
                <a:spcPts val="600"/>
              </a:spcAft>
            </a:pPr>
            <a:r>
              <a:rPr lang="en-US" sz="2800" dirty="0" smtClean="0">
                <a:solidFill>
                  <a:schemeClr val="tx1"/>
                </a:solidFill>
              </a:rPr>
              <a:t>Truman issued Executive Order 9981 </a:t>
            </a:r>
          </a:p>
          <a:p>
            <a:pPr lvl="1">
              <a:lnSpc>
                <a:spcPct val="150000"/>
              </a:lnSpc>
              <a:spcAft>
                <a:spcPts val="600"/>
              </a:spcAft>
            </a:pPr>
            <a:r>
              <a:rPr lang="en-US" sz="2800" dirty="0" smtClean="0">
                <a:solidFill>
                  <a:schemeClr val="tx1"/>
                </a:solidFill>
              </a:rPr>
              <a:t>Ended segregation in the U.S. armed forces</a:t>
            </a:r>
          </a:p>
          <a:p>
            <a:pPr>
              <a:lnSpc>
                <a:spcPct val="150000"/>
              </a:lnSpc>
              <a:spcAft>
                <a:spcPts val="600"/>
              </a:spcAft>
            </a:pPr>
            <a:r>
              <a:rPr lang="en-US" sz="2800" dirty="0" smtClean="0">
                <a:solidFill>
                  <a:schemeClr val="tx1"/>
                </a:solidFill>
              </a:rPr>
              <a:t>Hispanic veterans joined the American GI Forum</a:t>
            </a:r>
          </a:p>
          <a:p>
            <a:pPr>
              <a:lnSpc>
                <a:spcPct val="150000"/>
              </a:lnSpc>
            </a:pPr>
            <a:endParaRPr lang="en-US" sz="2800" dirty="0" smtClean="0">
              <a:solidFill>
                <a:schemeClr val="tx1"/>
              </a:solidFill>
            </a:endParaRPr>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chemeClr val="tx2"/>
                </a:solidFill>
              </a:rPr>
              <a:t>Life in America After WWII</a:t>
            </a:r>
            <a:endParaRPr lang="en-US" b="1" u="sng" dirty="0">
              <a:solidFill>
                <a:schemeClr val="tx2"/>
              </a:solidFill>
            </a:endParaRPr>
          </a:p>
        </p:txBody>
      </p:sp>
      <p:pic>
        <p:nvPicPr>
          <p:cNvPr id="4" name="Picture 3"/>
          <p:cNvPicPr>
            <a:picLocks noChangeAspect="1"/>
          </p:cNvPicPr>
          <p:nvPr/>
        </p:nvPicPr>
        <p:blipFill>
          <a:blip r:embed="rId2"/>
          <a:stretch>
            <a:fillRect/>
          </a:stretch>
        </p:blipFill>
        <p:spPr>
          <a:xfrm>
            <a:off x="344613" y="3966569"/>
            <a:ext cx="4388722" cy="2891431"/>
          </a:xfrm>
          <a:prstGeom prst="rect">
            <a:avLst/>
          </a:prstGeom>
        </p:spPr>
      </p:pic>
      <p:pic>
        <p:nvPicPr>
          <p:cNvPr id="5" name="Picture 4"/>
          <p:cNvPicPr>
            <a:picLocks noChangeAspect="1"/>
          </p:cNvPicPr>
          <p:nvPr/>
        </p:nvPicPr>
        <p:blipFill>
          <a:blip r:embed="rId3"/>
          <a:stretch>
            <a:fillRect/>
          </a:stretch>
        </p:blipFill>
        <p:spPr>
          <a:xfrm>
            <a:off x="5434856" y="3966569"/>
            <a:ext cx="3436989" cy="289143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05032"/>
            <a:ext cx="9144000" cy="5752968"/>
          </a:xfrm>
        </p:spPr>
        <p:txBody>
          <a:bodyPr>
            <a:normAutofit/>
          </a:bodyPr>
          <a:lstStyle/>
          <a:p>
            <a:pPr marL="228600" indent="-228600" algn="ctr">
              <a:lnSpc>
                <a:spcPct val="80000"/>
              </a:lnSpc>
              <a:spcBef>
                <a:spcPct val="50000"/>
              </a:spcBef>
              <a:spcAft>
                <a:spcPts val="600"/>
              </a:spcAft>
              <a:buFontTx/>
              <a:buNone/>
            </a:pPr>
            <a:r>
              <a:rPr lang="en-US" sz="2800" b="1" dirty="0" smtClean="0">
                <a:solidFill>
                  <a:schemeClr val="tx1"/>
                </a:solidFill>
              </a:rPr>
              <a:t>1946 Congressional Elections</a:t>
            </a:r>
          </a:p>
          <a:p>
            <a:pPr marL="228600" indent="-228600">
              <a:lnSpc>
                <a:spcPct val="80000"/>
              </a:lnSpc>
              <a:spcBef>
                <a:spcPct val="50000"/>
              </a:spcBef>
              <a:spcAft>
                <a:spcPts val="600"/>
              </a:spcAft>
            </a:pPr>
            <a:r>
              <a:rPr lang="en-US" sz="2800" dirty="0" smtClean="0">
                <a:solidFill>
                  <a:schemeClr val="tx1"/>
                </a:solidFill>
              </a:rPr>
              <a:t>Inflation was a big issue</a:t>
            </a:r>
          </a:p>
          <a:p>
            <a:pPr marL="228600" indent="-228600">
              <a:lnSpc>
                <a:spcPct val="80000"/>
              </a:lnSpc>
              <a:spcBef>
                <a:spcPct val="50000"/>
              </a:spcBef>
              <a:spcAft>
                <a:spcPts val="600"/>
              </a:spcAft>
            </a:pPr>
            <a:r>
              <a:rPr lang="en-US" sz="2800" dirty="0" smtClean="0">
                <a:solidFill>
                  <a:schemeClr val="tx1"/>
                </a:solidFill>
              </a:rPr>
              <a:t>Republicans gained a majority in Congress</a:t>
            </a:r>
          </a:p>
          <a:p>
            <a:pPr marL="571500" lvl="1" indent="-228600">
              <a:lnSpc>
                <a:spcPct val="80000"/>
              </a:lnSpc>
              <a:spcBef>
                <a:spcPct val="50000"/>
              </a:spcBef>
              <a:spcAft>
                <a:spcPts val="600"/>
              </a:spcAft>
            </a:pPr>
            <a:r>
              <a:rPr lang="en-US" sz="2800" dirty="0" smtClean="0">
                <a:solidFill>
                  <a:schemeClr val="tx1"/>
                </a:solidFill>
              </a:rPr>
              <a:t>Made it difficult for Truman</a:t>
            </a:r>
          </a:p>
          <a:p>
            <a:pPr marL="920750" lvl="2" indent="-228600">
              <a:lnSpc>
                <a:spcPct val="80000"/>
              </a:lnSpc>
              <a:spcBef>
                <a:spcPct val="50000"/>
              </a:spcBef>
              <a:buNone/>
            </a:pPr>
            <a:endParaRPr lang="en-US" sz="2400" dirty="0" smtClean="0">
              <a:solidFill>
                <a:schemeClr val="tx1"/>
              </a:solidFill>
            </a:endParaRP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chemeClr val="tx2"/>
                </a:solidFill>
              </a:rPr>
              <a:t>Pos</a:t>
            </a:r>
            <a:r>
              <a:rPr lang="en-US" u="sng" dirty="0" smtClean="0"/>
              <a:t>twar American Politics</a:t>
            </a:r>
            <a:endParaRPr lang="en-US" b="1" u="sng" dirty="0"/>
          </a:p>
        </p:txBody>
      </p:sp>
      <p:pic>
        <p:nvPicPr>
          <p:cNvPr id="5" name="Picture 4"/>
          <p:cNvPicPr>
            <a:picLocks noChangeAspect="1"/>
          </p:cNvPicPr>
          <p:nvPr/>
        </p:nvPicPr>
        <p:blipFill>
          <a:blip r:embed="rId2"/>
          <a:stretch>
            <a:fillRect/>
          </a:stretch>
        </p:blipFill>
        <p:spPr>
          <a:xfrm>
            <a:off x="2153014" y="3625078"/>
            <a:ext cx="5362847" cy="323292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Philosophical differences</a:t>
            </a:r>
          </a:p>
          <a:p>
            <a:pPr lvl="1">
              <a:spcBef>
                <a:spcPct val="50000"/>
              </a:spcBef>
              <a:buFontTx/>
              <a:buChar char="•"/>
            </a:pPr>
            <a:r>
              <a:rPr lang="en-US" sz="2600" dirty="0" smtClean="0">
                <a:solidFill>
                  <a:schemeClr val="tx1"/>
                </a:solidFill>
              </a:rPr>
              <a:t>Soviet Union:  communism, totalitarian dictatorship</a:t>
            </a:r>
          </a:p>
          <a:p>
            <a:pPr lvl="1">
              <a:spcBef>
                <a:spcPct val="50000"/>
              </a:spcBef>
              <a:buFontTx/>
              <a:buChar char="•"/>
            </a:pPr>
            <a:r>
              <a:rPr lang="en-US" sz="2600" dirty="0" smtClean="0">
                <a:solidFill>
                  <a:schemeClr val="tx1"/>
                </a:solidFill>
              </a:rPr>
              <a:t>United States: free-enterprise capitalism, republic</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Causes of the Cold War</a:t>
            </a:r>
            <a:endParaRPr lang="en-US" b="1" u="sng" dirty="0"/>
          </a:p>
        </p:txBody>
      </p:sp>
      <p:pic>
        <p:nvPicPr>
          <p:cNvPr id="4" name="Picture 3"/>
          <p:cNvPicPr>
            <a:picLocks noChangeAspect="1"/>
          </p:cNvPicPr>
          <p:nvPr/>
        </p:nvPicPr>
        <p:blipFill>
          <a:blip r:embed="rId2"/>
          <a:stretch>
            <a:fillRect/>
          </a:stretch>
        </p:blipFill>
        <p:spPr>
          <a:xfrm>
            <a:off x="1930400" y="3429000"/>
            <a:ext cx="5283200" cy="29718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marL="228600" indent="-228600" algn="ctr">
              <a:lnSpc>
                <a:spcPct val="80000"/>
              </a:lnSpc>
              <a:spcBef>
                <a:spcPct val="50000"/>
              </a:spcBef>
              <a:spcAft>
                <a:spcPts val="1200"/>
              </a:spcAft>
              <a:buFontTx/>
              <a:buNone/>
            </a:pPr>
            <a:r>
              <a:rPr lang="en-US" sz="2800" b="1" dirty="0" smtClean="0">
                <a:solidFill>
                  <a:srgbClr val="000000"/>
                </a:solidFill>
              </a:rPr>
              <a:t>1948 Presidential Election</a:t>
            </a:r>
          </a:p>
          <a:p>
            <a:pPr marL="228600" indent="-228600">
              <a:lnSpc>
                <a:spcPct val="80000"/>
              </a:lnSpc>
              <a:spcBef>
                <a:spcPct val="50000"/>
              </a:spcBef>
              <a:spcAft>
                <a:spcPts val="1200"/>
              </a:spcAft>
            </a:pPr>
            <a:r>
              <a:rPr lang="en-US" sz="2800" dirty="0" smtClean="0">
                <a:solidFill>
                  <a:srgbClr val="000000"/>
                </a:solidFill>
              </a:rPr>
              <a:t>Truman’s popularity was low</a:t>
            </a:r>
          </a:p>
          <a:p>
            <a:pPr marL="228600" indent="-228600">
              <a:lnSpc>
                <a:spcPct val="80000"/>
              </a:lnSpc>
              <a:spcBef>
                <a:spcPct val="50000"/>
              </a:spcBef>
              <a:spcAft>
                <a:spcPts val="1200"/>
              </a:spcAft>
            </a:pPr>
            <a:r>
              <a:rPr lang="en-US" sz="2800" dirty="0" smtClean="0">
                <a:solidFill>
                  <a:srgbClr val="000000"/>
                </a:solidFill>
              </a:rPr>
              <a:t>Truman set off on a whirlwind campaign across the country</a:t>
            </a:r>
          </a:p>
          <a:p>
            <a:pPr marL="571500" lvl="1" indent="-228600">
              <a:lnSpc>
                <a:spcPct val="80000"/>
              </a:lnSpc>
              <a:spcBef>
                <a:spcPct val="50000"/>
              </a:spcBef>
              <a:spcAft>
                <a:spcPts val="1200"/>
              </a:spcAft>
            </a:pPr>
            <a:r>
              <a:rPr lang="en-US" sz="2800" dirty="0" smtClean="0">
                <a:solidFill>
                  <a:srgbClr val="000000"/>
                </a:solidFill>
              </a:rPr>
              <a:t>“do nothing Congress”</a:t>
            </a:r>
          </a:p>
          <a:p>
            <a:pPr marL="228600" indent="-228600">
              <a:lnSpc>
                <a:spcPct val="80000"/>
              </a:lnSpc>
              <a:spcBef>
                <a:spcPct val="50000"/>
              </a:spcBef>
              <a:spcAft>
                <a:spcPts val="1200"/>
              </a:spcAft>
            </a:pPr>
            <a:r>
              <a:rPr lang="en-US" sz="2800" dirty="0" smtClean="0">
                <a:solidFill>
                  <a:srgbClr val="000000"/>
                </a:solidFill>
              </a:rPr>
              <a:t>Truman won the election</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535252"/>
                </a:solidFill>
              </a:rPr>
              <a:t>Postwar American Politics</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4643131" y="3339835"/>
            <a:ext cx="4500869" cy="351816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47306"/>
            <a:ext cx="9144000" cy="5810694"/>
          </a:xfrm>
        </p:spPr>
        <p:txBody>
          <a:bodyPr>
            <a:normAutofit/>
          </a:bodyPr>
          <a:lstStyle/>
          <a:p>
            <a:pPr marL="228600" indent="-228600">
              <a:lnSpc>
                <a:spcPct val="80000"/>
              </a:lnSpc>
              <a:spcBef>
                <a:spcPct val="50000"/>
              </a:spcBef>
            </a:pPr>
            <a:r>
              <a:rPr lang="en-US" sz="2800" dirty="0" smtClean="0">
                <a:solidFill>
                  <a:srgbClr val="000000"/>
                </a:solidFill>
              </a:rPr>
              <a:t>Truman’s </a:t>
            </a:r>
            <a:r>
              <a:rPr lang="en-US" sz="2800" b="1" dirty="0" smtClean="0">
                <a:solidFill>
                  <a:srgbClr val="FF0000"/>
                </a:solidFill>
              </a:rPr>
              <a:t>Fair Deal</a:t>
            </a:r>
            <a:r>
              <a:rPr lang="en-US" sz="2800" dirty="0" smtClean="0">
                <a:solidFill>
                  <a:srgbClr val="FF0000"/>
                </a:solidFill>
              </a:rPr>
              <a:t> </a:t>
            </a:r>
            <a:r>
              <a:rPr lang="en-US" sz="2800" dirty="0" smtClean="0">
                <a:solidFill>
                  <a:srgbClr val="000000"/>
                </a:solidFill>
              </a:rPr>
              <a:t>program</a:t>
            </a:r>
          </a:p>
          <a:p>
            <a:pPr marL="571500" lvl="1" indent="-228600">
              <a:lnSpc>
                <a:spcPct val="80000"/>
              </a:lnSpc>
              <a:spcBef>
                <a:spcPct val="50000"/>
              </a:spcBef>
            </a:pPr>
            <a:r>
              <a:rPr lang="en-US" sz="2600" dirty="0" smtClean="0">
                <a:solidFill>
                  <a:srgbClr val="000000"/>
                </a:solidFill>
              </a:rPr>
              <a:t>In tradition of the New Deal</a:t>
            </a:r>
          </a:p>
          <a:p>
            <a:pPr marL="571500" lvl="1" indent="-228600">
              <a:lnSpc>
                <a:spcPct val="80000"/>
              </a:lnSpc>
              <a:spcBef>
                <a:spcPct val="50000"/>
              </a:spcBef>
            </a:pPr>
            <a:r>
              <a:rPr lang="en-US" sz="2600" dirty="0" smtClean="0">
                <a:solidFill>
                  <a:srgbClr val="000000"/>
                </a:solidFill>
              </a:rPr>
              <a:t>Federal health insurance program</a:t>
            </a:r>
          </a:p>
          <a:p>
            <a:pPr marL="571500" lvl="1" indent="-228600">
              <a:lnSpc>
                <a:spcPct val="80000"/>
              </a:lnSpc>
              <a:spcBef>
                <a:spcPct val="50000"/>
              </a:spcBef>
            </a:pPr>
            <a:r>
              <a:rPr lang="en-US" sz="2600" dirty="0" smtClean="0">
                <a:solidFill>
                  <a:srgbClr val="000000"/>
                </a:solidFill>
              </a:rPr>
              <a:t>Funding for education</a:t>
            </a:r>
          </a:p>
          <a:p>
            <a:pPr marL="228600" indent="-228600">
              <a:lnSpc>
                <a:spcPct val="80000"/>
              </a:lnSpc>
              <a:spcBef>
                <a:spcPct val="50000"/>
              </a:spcBef>
            </a:pPr>
            <a:r>
              <a:rPr lang="en-US" sz="2800" dirty="0" smtClean="0">
                <a:solidFill>
                  <a:srgbClr val="000000"/>
                </a:solidFill>
              </a:rPr>
              <a:t>Few programs actually became law</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chemeClr val="tx2"/>
                </a:solidFill>
              </a:rPr>
              <a:t>Postwar American Politics</a:t>
            </a:r>
            <a:endParaRPr lang="en-US" b="1" u="sng" dirty="0">
              <a:solidFill>
                <a:schemeClr val="tx2"/>
              </a:solidFill>
            </a:endParaRPr>
          </a:p>
        </p:txBody>
      </p:sp>
      <p:pic>
        <p:nvPicPr>
          <p:cNvPr id="4" name="Picture 3"/>
          <p:cNvPicPr>
            <a:picLocks noChangeAspect="1"/>
          </p:cNvPicPr>
          <p:nvPr/>
        </p:nvPicPr>
        <p:blipFill>
          <a:blip r:embed="rId2"/>
          <a:stretch>
            <a:fillRect/>
          </a:stretch>
        </p:blipFill>
        <p:spPr>
          <a:xfrm>
            <a:off x="770190" y="3907339"/>
            <a:ext cx="3105959" cy="2950661"/>
          </a:xfrm>
          <a:prstGeom prst="rect">
            <a:avLst/>
          </a:prstGeom>
        </p:spPr>
      </p:pic>
      <p:pic>
        <p:nvPicPr>
          <p:cNvPr id="5" name="Picture 4"/>
          <p:cNvPicPr>
            <a:picLocks noChangeAspect="1"/>
          </p:cNvPicPr>
          <p:nvPr/>
        </p:nvPicPr>
        <p:blipFill>
          <a:blip r:embed="rId3"/>
          <a:stretch>
            <a:fillRect/>
          </a:stretch>
        </p:blipFill>
        <p:spPr>
          <a:xfrm>
            <a:off x="4926741" y="3941830"/>
            <a:ext cx="2916170" cy="291617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80000"/>
              </a:lnSpc>
              <a:spcBef>
                <a:spcPct val="50000"/>
              </a:spcBef>
              <a:spcAft>
                <a:spcPts val="1200"/>
              </a:spcAft>
            </a:pPr>
            <a:r>
              <a:rPr lang="en-US" sz="2800" dirty="0" smtClean="0">
                <a:solidFill>
                  <a:schemeClr val="tx1"/>
                </a:solidFill>
              </a:rPr>
              <a:t>Establishment of the United Nations (UN).</a:t>
            </a:r>
          </a:p>
          <a:p>
            <a:pPr lvl="1">
              <a:lnSpc>
                <a:spcPct val="80000"/>
              </a:lnSpc>
              <a:spcBef>
                <a:spcPct val="50000"/>
              </a:spcBef>
              <a:spcAft>
                <a:spcPts val="1200"/>
              </a:spcAft>
            </a:pPr>
            <a:r>
              <a:rPr lang="en-US" sz="2800" dirty="0" smtClean="0">
                <a:solidFill>
                  <a:schemeClr val="tx1"/>
                </a:solidFill>
              </a:rPr>
              <a:t>Members should respect fundamental human rights, respect treaties and agreements, and to promote the progress and freedom of all people</a:t>
            </a:r>
          </a:p>
          <a:p>
            <a:pPr lvl="1">
              <a:lnSpc>
                <a:spcPct val="80000"/>
              </a:lnSpc>
              <a:spcBef>
                <a:spcPct val="50000"/>
              </a:spcBef>
              <a:spcAft>
                <a:spcPts val="1200"/>
              </a:spcAft>
            </a:pPr>
            <a:r>
              <a:rPr lang="en-US" sz="2800" dirty="0" smtClean="0">
                <a:solidFill>
                  <a:schemeClr val="tx1"/>
                </a:solidFill>
              </a:rPr>
              <a:t>Called for the use of international organizations to promote peace and economic and social advancement</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535252"/>
                </a:solidFill>
              </a:rPr>
              <a:t>Building a Better World</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1840998" y="3908844"/>
            <a:ext cx="4723713" cy="2949155"/>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marL="228600" indent="-228600">
              <a:lnSpc>
                <a:spcPct val="80000"/>
              </a:lnSpc>
              <a:spcBef>
                <a:spcPct val="50000"/>
              </a:spcBef>
              <a:spcAft>
                <a:spcPts val="600"/>
              </a:spcAft>
            </a:pPr>
            <a:r>
              <a:rPr lang="en-US" sz="2800" dirty="0" smtClean="0">
                <a:solidFill>
                  <a:schemeClr val="tx1"/>
                </a:solidFill>
              </a:rPr>
              <a:t>1948 –UN passes the </a:t>
            </a:r>
            <a:r>
              <a:rPr lang="en-US" sz="2800" b="1" dirty="0" smtClean="0">
                <a:solidFill>
                  <a:srgbClr val="FF0000"/>
                </a:solidFill>
              </a:rPr>
              <a:t>Universal Declaration of Human Rights</a:t>
            </a:r>
            <a:endParaRPr lang="en-US" sz="2800" b="1" dirty="0" smtClean="0">
              <a:solidFill>
                <a:schemeClr val="tx1"/>
              </a:solidFill>
            </a:endParaRPr>
          </a:p>
          <a:p>
            <a:pPr marL="571500" lvl="1" indent="-228600">
              <a:lnSpc>
                <a:spcPct val="80000"/>
              </a:lnSpc>
              <a:spcBef>
                <a:spcPct val="50000"/>
              </a:spcBef>
              <a:spcAft>
                <a:spcPts val="600"/>
              </a:spcAft>
            </a:pPr>
            <a:r>
              <a:rPr lang="en-US" sz="2800" dirty="0" smtClean="0">
                <a:solidFill>
                  <a:schemeClr val="tx1"/>
                </a:solidFill>
              </a:rPr>
              <a:t>All human beings are born free and equal</a:t>
            </a:r>
          </a:p>
          <a:p>
            <a:pPr marL="571500" lvl="1" indent="-228600">
              <a:lnSpc>
                <a:spcPct val="80000"/>
              </a:lnSpc>
              <a:spcBef>
                <a:spcPct val="50000"/>
              </a:spcBef>
              <a:spcAft>
                <a:spcPts val="600"/>
              </a:spcAft>
            </a:pPr>
            <a:r>
              <a:rPr lang="en-US" sz="2800" dirty="0" smtClean="0">
                <a:solidFill>
                  <a:schemeClr val="tx1"/>
                </a:solidFill>
              </a:rPr>
              <a:t>Called for an end to slavery, torture, and inhumane punishment</a:t>
            </a:r>
          </a:p>
          <a:p>
            <a:pPr marL="571500" lvl="1" indent="-228600">
              <a:lnSpc>
                <a:spcPct val="80000"/>
              </a:lnSpc>
              <a:spcBef>
                <a:spcPct val="50000"/>
              </a:spcBef>
              <a:spcAft>
                <a:spcPts val="600"/>
              </a:spcAft>
            </a:pPr>
            <a:r>
              <a:rPr lang="en-US" sz="2800" dirty="0" smtClean="0">
                <a:solidFill>
                  <a:schemeClr val="tx1"/>
                </a:solidFill>
              </a:rPr>
              <a:t>Demanded a variety of civil rights</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535252"/>
                </a:solidFill>
              </a:rPr>
              <a:t>Building a Better World</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2354859" y="4081892"/>
            <a:ext cx="4146233" cy="277610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marL="228600" indent="-228600" algn="ctr">
              <a:lnSpc>
                <a:spcPct val="80000"/>
              </a:lnSpc>
              <a:spcBef>
                <a:spcPct val="50000"/>
              </a:spcBef>
              <a:buFontTx/>
              <a:buNone/>
            </a:pPr>
            <a:r>
              <a:rPr lang="en-US" sz="3200" b="1" dirty="0" smtClean="0">
                <a:solidFill>
                  <a:schemeClr val="tx1"/>
                </a:solidFill>
              </a:rPr>
              <a:t>Trade and Economic Development</a:t>
            </a:r>
            <a:endParaRPr lang="en-US" sz="3200" dirty="0" smtClean="0">
              <a:solidFill>
                <a:schemeClr val="tx1"/>
              </a:solidFill>
            </a:endParaRPr>
          </a:p>
          <a:p>
            <a:pPr marL="228600" indent="-228600">
              <a:lnSpc>
                <a:spcPct val="80000"/>
              </a:lnSpc>
              <a:spcBef>
                <a:spcPct val="50000"/>
              </a:spcBef>
            </a:pPr>
            <a:r>
              <a:rPr lang="en-US" sz="3200" b="1" dirty="0" smtClean="0">
                <a:solidFill>
                  <a:srgbClr val="FF0000"/>
                </a:solidFill>
              </a:rPr>
              <a:t>World Bank</a:t>
            </a:r>
          </a:p>
          <a:p>
            <a:pPr marL="571500" lvl="1" indent="-228600">
              <a:lnSpc>
                <a:spcPct val="80000"/>
              </a:lnSpc>
              <a:spcBef>
                <a:spcPct val="50000"/>
              </a:spcBef>
            </a:pPr>
            <a:r>
              <a:rPr lang="en-US" sz="3200" dirty="0" smtClean="0">
                <a:solidFill>
                  <a:schemeClr val="tx1"/>
                </a:solidFill>
              </a:rPr>
              <a:t>Provided loans and grants to countries for the purpose of reducing poverty</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535252"/>
                </a:solidFill>
              </a:rPr>
              <a:t>Building a Better World</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2379630" y="3587230"/>
            <a:ext cx="4327480" cy="327077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marL="228600" indent="-228600" algn="ctr">
              <a:lnSpc>
                <a:spcPct val="80000"/>
              </a:lnSpc>
              <a:spcBef>
                <a:spcPct val="50000"/>
              </a:spcBef>
              <a:buFontTx/>
              <a:buNone/>
            </a:pPr>
            <a:r>
              <a:rPr lang="en-US" sz="3200" b="1" dirty="0" smtClean="0">
                <a:solidFill>
                  <a:schemeClr val="tx1"/>
                </a:solidFill>
              </a:rPr>
              <a:t>Trade and Economic Development</a:t>
            </a:r>
            <a:endParaRPr lang="en-US" sz="3200" dirty="0" smtClean="0">
              <a:solidFill>
                <a:schemeClr val="tx1"/>
              </a:solidFill>
            </a:endParaRPr>
          </a:p>
          <a:p>
            <a:pPr marL="228600" indent="-228600">
              <a:lnSpc>
                <a:spcPct val="80000"/>
              </a:lnSpc>
              <a:spcBef>
                <a:spcPct val="50000"/>
              </a:spcBef>
            </a:pPr>
            <a:r>
              <a:rPr lang="en-US" sz="3200" dirty="0" smtClean="0">
                <a:solidFill>
                  <a:schemeClr val="tx1"/>
                </a:solidFill>
              </a:rPr>
              <a:t>The </a:t>
            </a:r>
            <a:r>
              <a:rPr lang="en-US" sz="3200" b="1" dirty="0" smtClean="0">
                <a:solidFill>
                  <a:srgbClr val="FF0000"/>
                </a:solidFill>
              </a:rPr>
              <a:t>International Monetary Fund</a:t>
            </a:r>
            <a:endParaRPr lang="en-US" sz="3200" dirty="0" smtClean="0">
              <a:solidFill>
                <a:schemeClr val="tx1"/>
              </a:solidFill>
            </a:endParaRPr>
          </a:p>
          <a:p>
            <a:pPr marL="571500" lvl="1" indent="-228600">
              <a:lnSpc>
                <a:spcPct val="80000"/>
              </a:lnSpc>
              <a:spcBef>
                <a:spcPct val="50000"/>
              </a:spcBef>
            </a:pPr>
            <a:r>
              <a:rPr lang="en-US" sz="3200" dirty="0" smtClean="0">
                <a:solidFill>
                  <a:schemeClr val="tx1"/>
                </a:solidFill>
              </a:rPr>
              <a:t>Promoted orderly financial relationships between countries</a:t>
            </a:r>
          </a:p>
          <a:p>
            <a:pPr marL="571500" lvl="1" indent="-228600">
              <a:lnSpc>
                <a:spcPct val="80000"/>
              </a:lnSpc>
              <a:spcBef>
                <a:spcPct val="50000"/>
              </a:spcBef>
            </a:pPr>
            <a:r>
              <a:rPr lang="en-US" sz="3200" dirty="0" smtClean="0">
                <a:solidFill>
                  <a:schemeClr val="tx1"/>
                </a:solidFill>
              </a:rPr>
              <a:t>Designed to prevent economic crises and to encourage trade and economic growth</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535252"/>
                </a:solidFill>
              </a:rPr>
              <a:t>Building a Better World</a:t>
            </a:r>
            <a:endParaRPr lang="en-US" b="1" u="sng" dirty="0">
              <a:solidFill>
                <a:srgbClr val="535252"/>
              </a:solidFill>
            </a:endParaRPr>
          </a:p>
        </p:txBody>
      </p:sp>
      <p:pic>
        <p:nvPicPr>
          <p:cNvPr id="4" name="Picture 3"/>
          <p:cNvPicPr>
            <a:picLocks noChangeAspect="1"/>
          </p:cNvPicPr>
          <p:nvPr/>
        </p:nvPicPr>
        <p:blipFill>
          <a:blip r:embed="rId2"/>
          <a:stretch>
            <a:fillRect/>
          </a:stretch>
        </p:blipFill>
        <p:spPr>
          <a:xfrm>
            <a:off x="2693489" y="4403634"/>
            <a:ext cx="3272488" cy="2454366"/>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marL="228600" indent="-228600" algn="ctr">
              <a:lnSpc>
                <a:spcPct val="80000"/>
              </a:lnSpc>
              <a:spcBef>
                <a:spcPct val="50000"/>
              </a:spcBef>
              <a:spcAft>
                <a:spcPts val="2400"/>
              </a:spcAft>
              <a:buFontTx/>
              <a:buNone/>
            </a:pPr>
            <a:r>
              <a:rPr lang="en-US" sz="3200" b="1" dirty="0" smtClean="0">
                <a:solidFill>
                  <a:schemeClr val="tx1"/>
                </a:solidFill>
              </a:rPr>
              <a:t>Trade and Economic Development</a:t>
            </a:r>
            <a:endParaRPr lang="en-US" sz="3200" dirty="0" smtClean="0">
              <a:solidFill>
                <a:schemeClr val="tx1"/>
              </a:solidFill>
            </a:endParaRPr>
          </a:p>
          <a:p>
            <a:pPr marL="228600" indent="-228600">
              <a:lnSpc>
                <a:spcPct val="80000"/>
              </a:lnSpc>
              <a:spcBef>
                <a:spcPct val="50000"/>
              </a:spcBef>
              <a:spcAft>
                <a:spcPts val="2400"/>
              </a:spcAft>
            </a:pPr>
            <a:r>
              <a:rPr lang="en-US" sz="3200" dirty="0" smtClean="0">
                <a:solidFill>
                  <a:schemeClr val="tx1"/>
                </a:solidFill>
              </a:rPr>
              <a:t>The </a:t>
            </a:r>
            <a:r>
              <a:rPr lang="en-US" sz="3200" b="1" dirty="0" smtClean="0">
                <a:solidFill>
                  <a:srgbClr val="FF0000"/>
                </a:solidFill>
              </a:rPr>
              <a:t>General Agreement on Tariffs and Trade</a:t>
            </a:r>
            <a:r>
              <a:rPr lang="en-US" sz="3200" dirty="0" smtClean="0">
                <a:solidFill>
                  <a:schemeClr val="tx1"/>
                </a:solidFill>
              </a:rPr>
              <a:t> </a:t>
            </a:r>
          </a:p>
          <a:p>
            <a:pPr marL="571500" lvl="1" indent="-228600">
              <a:lnSpc>
                <a:spcPct val="80000"/>
              </a:lnSpc>
              <a:spcBef>
                <a:spcPct val="50000"/>
              </a:spcBef>
              <a:spcAft>
                <a:spcPts val="2400"/>
              </a:spcAft>
            </a:pPr>
            <a:r>
              <a:rPr lang="en-US" sz="3200" dirty="0" smtClean="0">
                <a:solidFill>
                  <a:schemeClr val="tx1"/>
                </a:solidFill>
              </a:rPr>
              <a:t>Set rules and regulations for international trade</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chemeClr val="tx2"/>
                </a:solidFill>
              </a:rPr>
              <a:t>Building a Better World</a:t>
            </a:r>
            <a:endParaRPr lang="en-US" b="1" u="sng" dirty="0">
              <a:solidFill>
                <a:schemeClr val="tx2"/>
              </a:solidFill>
            </a:endParaRPr>
          </a:p>
        </p:txBody>
      </p:sp>
      <p:pic>
        <p:nvPicPr>
          <p:cNvPr id="4" name="Picture 3"/>
          <p:cNvPicPr>
            <a:picLocks noChangeAspect="1"/>
          </p:cNvPicPr>
          <p:nvPr/>
        </p:nvPicPr>
        <p:blipFill>
          <a:blip r:embed="rId2"/>
          <a:stretch>
            <a:fillRect/>
          </a:stretch>
        </p:blipFill>
        <p:spPr>
          <a:xfrm>
            <a:off x="3048559" y="4038031"/>
            <a:ext cx="3124830" cy="281996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gn="ctr">
              <a:lnSpc>
                <a:spcPct val="150000"/>
              </a:lnSpc>
              <a:buNone/>
            </a:pPr>
            <a:r>
              <a:rPr lang="en-US" sz="3200" b="1" dirty="0" smtClean="0">
                <a:solidFill>
                  <a:schemeClr val="tx1"/>
                </a:solidFill>
              </a:rPr>
              <a:t>PAGE 828</a:t>
            </a:r>
          </a:p>
          <a:p>
            <a:pPr algn="ctr">
              <a:lnSpc>
                <a:spcPct val="150000"/>
              </a:lnSpc>
              <a:buNone/>
            </a:pPr>
            <a:r>
              <a:rPr lang="en-US" sz="3200" dirty="0" smtClean="0"/>
              <a:t>1B</a:t>
            </a:r>
          </a:p>
          <a:p>
            <a:pPr algn="ctr">
              <a:lnSpc>
                <a:spcPct val="150000"/>
              </a:lnSpc>
              <a:buNone/>
            </a:pPr>
            <a:r>
              <a:rPr lang="en-US" sz="3200" dirty="0" smtClean="0"/>
              <a:t>3A</a:t>
            </a:r>
          </a:p>
          <a:p>
            <a:pPr algn="ctr">
              <a:lnSpc>
                <a:spcPct val="150000"/>
              </a:lnSpc>
              <a:buNone/>
            </a:pPr>
            <a:r>
              <a:rPr lang="en-US" sz="3200" dirty="0" smtClean="0"/>
              <a:t>3B</a:t>
            </a:r>
          </a:p>
          <a:p>
            <a:pPr lvl="1" algn="ctr">
              <a:lnSpc>
                <a:spcPct val="220000"/>
              </a:lnSpc>
              <a:buNone/>
            </a:pPr>
            <a:endParaRPr lang="en-US" sz="32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3366FF"/>
                </a:solidFill>
              </a:rPr>
              <a:t>Chapter Questions</a:t>
            </a:r>
            <a:endParaRPr lang="en-US" b="1" u="sng" dirty="0">
              <a:solidFill>
                <a:srgbClr val="3366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044" y="2902770"/>
            <a:ext cx="7924800" cy="1371600"/>
          </a:xfrm>
        </p:spPr>
        <p:txBody>
          <a:bodyPr>
            <a:normAutofit fontScale="90000"/>
          </a:bodyPr>
          <a:lstStyle/>
          <a:p>
            <a:pPr algn="ctr"/>
            <a:r>
              <a:rPr lang="en-US" sz="6000" dirty="0" smtClean="0">
                <a:solidFill>
                  <a:srgbClr val="0000FF"/>
                </a:solidFill>
              </a:rPr>
              <a:t>The Cold War Begins:</a:t>
            </a:r>
            <a:br>
              <a:rPr lang="en-US" sz="6000" dirty="0" smtClean="0">
                <a:solidFill>
                  <a:srgbClr val="0000FF"/>
                </a:solidFill>
              </a:rPr>
            </a:br>
            <a:r>
              <a:rPr lang="en-US" sz="6000" dirty="0" smtClean="0">
                <a:solidFill>
                  <a:srgbClr val="0000FF"/>
                </a:solidFill>
              </a:rPr>
              <a:t>The Second Red Scare</a:t>
            </a:r>
            <a:endParaRPr lang="en-US" sz="6000" dirty="0">
              <a:solidFill>
                <a:srgbClr val="0000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109400"/>
            <a:ext cx="8692471" cy="5748599"/>
          </a:xfrm>
        </p:spPr>
        <p:txBody>
          <a:bodyPr>
            <a:normAutofit/>
          </a:bodyPr>
          <a:lstStyle/>
          <a:p>
            <a:pPr>
              <a:lnSpc>
                <a:spcPct val="150000"/>
              </a:lnSpc>
              <a:buNone/>
            </a:pPr>
            <a:r>
              <a:rPr lang="en-US" sz="3600" dirty="0" smtClean="0">
                <a:solidFill>
                  <a:srgbClr val="003300"/>
                </a:solidFill>
              </a:rPr>
              <a:t>	</a:t>
            </a:r>
            <a:r>
              <a:rPr lang="en-US" sz="3600" dirty="0" smtClean="0">
                <a:solidFill>
                  <a:schemeClr val="tx1"/>
                </a:solidFill>
              </a:rPr>
              <a:t>The start of the Cold War and events at home helped trigger a second Red Scare in the late 1940s and early 1950s</a:t>
            </a:r>
            <a:endParaRPr lang="en-US" sz="3600" b="1" dirty="0" smtClean="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World War II Conflicts</a:t>
            </a:r>
          </a:p>
          <a:p>
            <a:pPr lvl="1">
              <a:spcBef>
                <a:spcPct val="50000"/>
              </a:spcBef>
              <a:buFontTx/>
              <a:buChar char="•"/>
            </a:pPr>
            <a:r>
              <a:rPr lang="en-US" sz="2600" dirty="0" smtClean="0">
                <a:solidFill>
                  <a:schemeClr val="tx1"/>
                </a:solidFill>
              </a:rPr>
              <a:t>Disagreements over strategy during WWII</a:t>
            </a:r>
          </a:p>
          <a:p>
            <a:pPr lvl="1">
              <a:spcBef>
                <a:spcPct val="50000"/>
              </a:spcBef>
              <a:buFontTx/>
              <a:buChar char="•"/>
            </a:pPr>
            <a:r>
              <a:rPr lang="en-US" sz="2600" dirty="0" smtClean="0">
                <a:solidFill>
                  <a:schemeClr val="tx1"/>
                </a:solidFill>
              </a:rPr>
              <a:t>U.S. atomic bomb plans worried Soviet Union</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Causes of the Cold War</a:t>
            </a:r>
            <a:endParaRPr lang="en-US" b="1" u="sng" dirty="0"/>
          </a:p>
        </p:txBody>
      </p:sp>
      <p:pic>
        <p:nvPicPr>
          <p:cNvPr id="6" name="Picture 5"/>
          <p:cNvPicPr>
            <a:picLocks noChangeAspect="1"/>
          </p:cNvPicPr>
          <p:nvPr/>
        </p:nvPicPr>
        <p:blipFill>
          <a:blip r:embed="rId2"/>
          <a:stretch>
            <a:fillRect/>
          </a:stretch>
        </p:blipFill>
        <p:spPr>
          <a:xfrm>
            <a:off x="2309195" y="3620216"/>
            <a:ext cx="4436953" cy="323778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34535"/>
            <a:ext cx="9144000" cy="5823465"/>
          </a:xfrm>
        </p:spPr>
        <p:txBody>
          <a:bodyPr>
            <a:normAutofit/>
          </a:bodyPr>
          <a:lstStyle/>
          <a:p>
            <a:pPr marL="228600" indent="-228600">
              <a:lnSpc>
                <a:spcPct val="80000"/>
              </a:lnSpc>
              <a:spcBef>
                <a:spcPct val="50000"/>
              </a:spcBef>
              <a:spcAft>
                <a:spcPts val="3600"/>
              </a:spcAft>
            </a:pPr>
            <a:r>
              <a:rPr lang="en-US" sz="2800" dirty="0" smtClean="0">
                <a:solidFill>
                  <a:schemeClr val="tx1"/>
                </a:solidFill>
              </a:rPr>
              <a:t>1949 - Soviet Union had detonated an atomic bomb</a:t>
            </a:r>
          </a:p>
          <a:p>
            <a:pPr marL="571500" lvl="1" indent="-228600">
              <a:lnSpc>
                <a:spcPct val="80000"/>
              </a:lnSpc>
              <a:spcBef>
                <a:spcPct val="50000"/>
              </a:spcBef>
              <a:spcAft>
                <a:spcPts val="3600"/>
              </a:spcAft>
            </a:pPr>
            <a:r>
              <a:rPr lang="en-US" sz="2800" dirty="0" smtClean="0">
                <a:solidFill>
                  <a:schemeClr val="tx1"/>
                </a:solidFill>
              </a:rPr>
              <a:t>Shocked the nation</a:t>
            </a:r>
          </a:p>
          <a:p>
            <a:pPr marL="228600" indent="-228600">
              <a:lnSpc>
                <a:spcPct val="80000"/>
              </a:lnSpc>
              <a:spcBef>
                <a:spcPct val="50000"/>
              </a:spcBef>
              <a:spcAft>
                <a:spcPts val="3600"/>
              </a:spcAft>
            </a:pPr>
            <a:r>
              <a:rPr lang="en-US" sz="2800" dirty="0" smtClean="0">
                <a:solidFill>
                  <a:schemeClr val="tx1"/>
                </a:solidFill>
              </a:rPr>
              <a:t>U.S. began to strengthen the military</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4800" u="sng" dirty="0" smtClean="0"/>
              <a:t>The Growing Fear of Communism</a:t>
            </a:r>
            <a:endParaRPr lang="en-US" sz="4800" b="1" u="sng" dirty="0"/>
          </a:p>
        </p:txBody>
      </p:sp>
      <p:pic>
        <p:nvPicPr>
          <p:cNvPr id="4" name="Picture 3"/>
          <p:cNvPicPr>
            <a:picLocks noChangeAspect="1"/>
          </p:cNvPicPr>
          <p:nvPr/>
        </p:nvPicPr>
        <p:blipFill>
          <a:blip r:embed="rId2"/>
          <a:stretch>
            <a:fillRect/>
          </a:stretch>
        </p:blipFill>
        <p:spPr>
          <a:xfrm>
            <a:off x="2422154" y="3641900"/>
            <a:ext cx="4522112" cy="32161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05032"/>
            <a:ext cx="9144000" cy="5752968"/>
          </a:xfrm>
        </p:spPr>
        <p:txBody>
          <a:bodyPr>
            <a:normAutofit/>
          </a:bodyPr>
          <a:lstStyle/>
          <a:p>
            <a:pPr marL="228600" indent="-228600">
              <a:lnSpc>
                <a:spcPct val="80000"/>
              </a:lnSpc>
              <a:spcBef>
                <a:spcPct val="50000"/>
              </a:spcBef>
              <a:spcAft>
                <a:spcPts val="5400"/>
              </a:spcAft>
            </a:pPr>
            <a:r>
              <a:rPr lang="en-US" sz="2800" dirty="0" smtClean="0">
                <a:solidFill>
                  <a:srgbClr val="000000"/>
                </a:solidFill>
              </a:rPr>
              <a:t>Communists gained control in China </a:t>
            </a:r>
          </a:p>
          <a:p>
            <a:pPr marL="571500" lvl="1" indent="-228600">
              <a:lnSpc>
                <a:spcPct val="80000"/>
              </a:lnSpc>
              <a:spcBef>
                <a:spcPct val="50000"/>
              </a:spcBef>
              <a:spcAft>
                <a:spcPts val="5400"/>
              </a:spcAft>
            </a:pPr>
            <a:r>
              <a:rPr lang="en-US" sz="2800" dirty="0" smtClean="0">
                <a:solidFill>
                  <a:schemeClr val="tx1"/>
                </a:solidFill>
              </a:rPr>
              <a:t>Chiang Kai-shek</a:t>
            </a:r>
          </a:p>
          <a:p>
            <a:pPr marL="571500" lvl="1" indent="-228600">
              <a:lnSpc>
                <a:spcPct val="80000"/>
              </a:lnSpc>
              <a:spcBef>
                <a:spcPct val="50000"/>
              </a:spcBef>
              <a:spcAft>
                <a:spcPts val="5400"/>
              </a:spcAft>
            </a:pPr>
            <a:r>
              <a:rPr lang="en-US" sz="2800" dirty="0" smtClean="0">
                <a:solidFill>
                  <a:schemeClr val="tx1"/>
                </a:solidFill>
              </a:rPr>
              <a:t>Mao Zedong</a:t>
            </a:r>
          </a:p>
          <a:p>
            <a:pPr marL="228600" indent="-228600">
              <a:lnSpc>
                <a:spcPct val="80000"/>
              </a:lnSpc>
              <a:spcBef>
                <a:spcPct val="50000"/>
              </a:spcBef>
              <a:spcAft>
                <a:spcPts val="5400"/>
              </a:spcAft>
            </a:pPr>
            <a:r>
              <a:rPr lang="en-US" sz="2800" dirty="0" smtClean="0">
                <a:solidFill>
                  <a:srgbClr val="000000"/>
                </a:solidFill>
              </a:rPr>
              <a:t>Americans worried that China increased the Communist </a:t>
            </a:r>
            <a:r>
              <a:rPr lang="en-US" sz="2800" dirty="0" smtClean="0">
                <a:solidFill>
                  <a:srgbClr val="000000"/>
                </a:solidFill>
              </a:rPr>
              <a:t>threat in America</a:t>
            </a:r>
            <a:endParaRPr lang="en-US" sz="2800" dirty="0" smtClean="0">
              <a:solidFill>
                <a:srgbClr val="000000"/>
              </a:solidFill>
            </a:endParaRP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4800" u="sng" dirty="0" smtClean="0"/>
              <a:t>The Growing Fear of Communism</a:t>
            </a:r>
            <a:endParaRPr lang="en-US" sz="4800" b="1" u="sng" dirty="0"/>
          </a:p>
        </p:txBody>
      </p:sp>
      <p:pic>
        <p:nvPicPr>
          <p:cNvPr id="4" name="Picture 3"/>
          <p:cNvPicPr>
            <a:picLocks noChangeAspect="1"/>
          </p:cNvPicPr>
          <p:nvPr/>
        </p:nvPicPr>
        <p:blipFill>
          <a:blip r:embed="rId2"/>
          <a:stretch>
            <a:fillRect/>
          </a:stretch>
        </p:blipFill>
        <p:spPr>
          <a:xfrm>
            <a:off x="6055380" y="2261621"/>
            <a:ext cx="3088620" cy="2313179"/>
          </a:xfrm>
          <a:prstGeom prst="rect">
            <a:avLst/>
          </a:prstGeom>
        </p:spPr>
      </p:pic>
      <p:pic>
        <p:nvPicPr>
          <p:cNvPr id="5" name="Picture 4"/>
          <p:cNvPicPr>
            <a:picLocks noChangeAspect="1"/>
          </p:cNvPicPr>
          <p:nvPr/>
        </p:nvPicPr>
        <p:blipFill>
          <a:blip r:embed="rId3"/>
          <a:stretch>
            <a:fillRect/>
          </a:stretch>
        </p:blipFill>
        <p:spPr>
          <a:xfrm>
            <a:off x="4230282" y="1656938"/>
            <a:ext cx="1601322" cy="222405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5-478-map"/>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38018"/>
            <a:ext cx="9144000" cy="5719982"/>
          </a:xfrm>
        </p:spPr>
        <p:txBody>
          <a:bodyPr>
            <a:normAutofit/>
          </a:bodyPr>
          <a:lstStyle/>
          <a:p>
            <a:pPr>
              <a:lnSpc>
                <a:spcPct val="80000"/>
              </a:lnSpc>
              <a:spcBef>
                <a:spcPct val="50000"/>
              </a:spcBef>
              <a:spcAft>
                <a:spcPts val="1200"/>
              </a:spcAft>
            </a:pPr>
            <a:r>
              <a:rPr lang="en-US" sz="2800" dirty="0" smtClean="0">
                <a:solidFill>
                  <a:schemeClr val="tx1"/>
                </a:solidFill>
              </a:rPr>
              <a:t>The</a:t>
            </a:r>
            <a:r>
              <a:rPr lang="en-US" sz="2800" dirty="0" smtClean="0">
                <a:solidFill>
                  <a:srgbClr val="003300"/>
                </a:solidFill>
              </a:rPr>
              <a:t> </a:t>
            </a:r>
            <a:r>
              <a:rPr lang="en-US" sz="2800" b="1" dirty="0" smtClean="0">
                <a:solidFill>
                  <a:srgbClr val="FF0000"/>
                </a:solidFill>
              </a:rPr>
              <a:t>House Un-American Activities Committee</a:t>
            </a:r>
            <a:r>
              <a:rPr lang="en-US" sz="2800" dirty="0" smtClean="0">
                <a:solidFill>
                  <a:srgbClr val="FF0000"/>
                </a:solidFill>
              </a:rPr>
              <a:t> </a:t>
            </a:r>
            <a:r>
              <a:rPr lang="en-US" sz="2800" dirty="0" smtClean="0">
                <a:solidFill>
                  <a:srgbClr val="000000"/>
                </a:solidFill>
              </a:rPr>
              <a:t>(HUAC)</a:t>
            </a:r>
          </a:p>
          <a:p>
            <a:pPr lvl="1">
              <a:lnSpc>
                <a:spcPct val="80000"/>
              </a:lnSpc>
              <a:spcBef>
                <a:spcPct val="50000"/>
              </a:spcBef>
              <a:spcAft>
                <a:spcPts val="1200"/>
              </a:spcAft>
            </a:pPr>
            <a:r>
              <a:rPr lang="en-US" sz="2800" dirty="0" smtClean="0">
                <a:solidFill>
                  <a:schemeClr val="tx1"/>
                </a:solidFill>
              </a:rPr>
              <a:t>Investigated the full range of radical groups in the United States, including Fascists and Communists</a:t>
            </a:r>
          </a:p>
          <a:p>
            <a:pPr lvl="1">
              <a:lnSpc>
                <a:spcPct val="80000"/>
              </a:lnSpc>
              <a:spcBef>
                <a:spcPct val="50000"/>
              </a:spcBef>
              <a:spcAft>
                <a:spcPts val="1200"/>
              </a:spcAft>
            </a:pPr>
            <a:r>
              <a:rPr lang="en-US" sz="2800" dirty="0" smtClean="0">
                <a:solidFill>
                  <a:schemeClr val="tx1"/>
                </a:solidFill>
              </a:rPr>
              <a:t>Investigated the American film Industry</a:t>
            </a:r>
          </a:p>
          <a:p>
            <a:pPr lvl="2">
              <a:lnSpc>
                <a:spcPct val="80000"/>
              </a:lnSpc>
              <a:spcBef>
                <a:spcPct val="50000"/>
              </a:spcBef>
              <a:spcAft>
                <a:spcPts val="1200"/>
              </a:spcAft>
            </a:pPr>
            <a:r>
              <a:rPr lang="en-US" sz="2600" dirty="0" smtClean="0">
                <a:solidFill>
                  <a:schemeClr val="tx1"/>
                </a:solidFill>
              </a:rPr>
              <a:t>The</a:t>
            </a:r>
            <a:r>
              <a:rPr lang="en-US" sz="2600" dirty="0" smtClean="0">
                <a:solidFill>
                  <a:srgbClr val="003300"/>
                </a:solidFill>
              </a:rPr>
              <a:t> </a:t>
            </a:r>
            <a:r>
              <a:rPr lang="en-US" sz="2600" b="1" dirty="0" smtClean="0">
                <a:solidFill>
                  <a:srgbClr val="FF0000"/>
                </a:solidFill>
              </a:rPr>
              <a:t>Hollywood Ten</a:t>
            </a:r>
          </a:p>
          <a:p>
            <a:pPr>
              <a:lnSpc>
                <a:spcPct val="80000"/>
              </a:lnSpc>
              <a:spcBef>
                <a:spcPct val="50000"/>
              </a:spcBef>
            </a:pPr>
            <a:endParaRPr lang="en-US" sz="2800" dirty="0" smtClean="0">
              <a:solidFill>
                <a:srgbClr val="003300"/>
              </a:solidFill>
            </a:endParaRP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Communism in the U.S.</a:t>
            </a:r>
            <a:endParaRPr lang="en-US" b="1" u="sng" dirty="0"/>
          </a:p>
        </p:txBody>
      </p:sp>
      <p:pic>
        <p:nvPicPr>
          <p:cNvPr id="5" name="Picture 4"/>
          <p:cNvPicPr>
            <a:picLocks noChangeAspect="1"/>
          </p:cNvPicPr>
          <p:nvPr/>
        </p:nvPicPr>
        <p:blipFill>
          <a:blip r:embed="rId2"/>
          <a:stretch>
            <a:fillRect/>
          </a:stretch>
        </p:blipFill>
        <p:spPr>
          <a:xfrm>
            <a:off x="4406950" y="3527058"/>
            <a:ext cx="4737050" cy="333094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chemeClr val="tx1"/>
                </a:solidFill>
              </a:rPr>
              <a:t>Truman investigated all federal employees</a:t>
            </a:r>
          </a:p>
          <a:p>
            <a:pPr lvl="1">
              <a:lnSpc>
                <a:spcPct val="150000"/>
              </a:lnSpc>
            </a:pPr>
            <a:r>
              <a:rPr lang="en-US" sz="2800" dirty="0" smtClean="0">
                <a:solidFill>
                  <a:schemeClr val="tx1"/>
                </a:solidFill>
              </a:rPr>
              <a:t>Wanted to ensure their loyalty</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4800" u="sng" dirty="0" smtClean="0"/>
              <a:t>Fighting Communism at Home</a:t>
            </a:r>
            <a:endParaRPr lang="en-US" sz="4800" b="1" u="sng" dirty="0"/>
          </a:p>
        </p:txBody>
      </p:sp>
      <p:pic>
        <p:nvPicPr>
          <p:cNvPr id="5" name="Picture 4"/>
          <p:cNvPicPr>
            <a:picLocks noChangeAspect="1"/>
          </p:cNvPicPr>
          <p:nvPr/>
        </p:nvPicPr>
        <p:blipFill>
          <a:blip r:embed="rId2"/>
          <a:stretch>
            <a:fillRect/>
          </a:stretch>
        </p:blipFill>
        <p:spPr>
          <a:xfrm>
            <a:off x="2510153" y="2464083"/>
            <a:ext cx="3757662" cy="4393917"/>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chemeClr val="tx1"/>
                </a:solidFill>
              </a:rPr>
              <a:t>The </a:t>
            </a:r>
            <a:r>
              <a:rPr lang="en-US" sz="2800" b="1" dirty="0" smtClean="0">
                <a:solidFill>
                  <a:srgbClr val="FF0000"/>
                </a:solidFill>
              </a:rPr>
              <a:t>Smith Act</a:t>
            </a:r>
          </a:p>
          <a:p>
            <a:pPr lvl="1">
              <a:lnSpc>
                <a:spcPct val="150000"/>
              </a:lnSpc>
            </a:pPr>
            <a:r>
              <a:rPr lang="en-US" sz="2800" dirty="0" smtClean="0">
                <a:solidFill>
                  <a:schemeClr val="tx1"/>
                </a:solidFill>
              </a:rPr>
              <a:t>Made it a crime to call for the overthrow of the U.S. government</a:t>
            </a:r>
          </a:p>
          <a:p>
            <a:pPr>
              <a:lnSpc>
                <a:spcPct val="150000"/>
              </a:lnSpc>
            </a:pPr>
            <a:r>
              <a:rPr lang="en-US" sz="2800" dirty="0" smtClean="0">
                <a:solidFill>
                  <a:schemeClr val="tx1"/>
                </a:solidFill>
              </a:rPr>
              <a:t>Several Communist Party (U.S.) leaders charged</a:t>
            </a:r>
          </a:p>
          <a:p>
            <a:pPr>
              <a:lnSpc>
                <a:spcPct val="150000"/>
              </a:lnSpc>
              <a:spcAft>
                <a:spcPts val="600"/>
              </a:spcAft>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4800" u="sng" dirty="0" smtClean="0"/>
              <a:t>Fighting Communism at Home</a:t>
            </a:r>
            <a:endParaRPr lang="en-US" sz="4800" b="1" u="sng" dirty="0"/>
          </a:p>
        </p:txBody>
      </p:sp>
      <p:pic>
        <p:nvPicPr>
          <p:cNvPr id="4" name="Picture 3"/>
          <p:cNvPicPr>
            <a:picLocks noChangeAspect="1"/>
          </p:cNvPicPr>
          <p:nvPr/>
        </p:nvPicPr>
        <p:blipFill>
          <a:blip r:embed="rId2"/>
          <a:stretch>
            <a:fillRect/>
          </a:stretch>
        </p:blipFill>
        <p:spPr>
          <a:xfrm>
            <a:off x="2086408" y="4142548"/>
            <a:ext cx="3942239" cy="271545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rgbClr val="000000"/>
                </a:solidFill>
              </a:rPr>
              <a:t>The </a:t>
            </a:r>
            <a:r>
              <a:rPr lang="en-US" sz="2800" b="1" dirty="0" smtClean="0">
                <a:solidFill>
                  <a:srgbClr val="FF0000"/>
                </a:solidFill>
              </a:rPr>
              <a:t>McCarran Act</a:t>
            </a:r>
          </a:p>
          <a:p>
            <a:pPr lvl="1">
              <a:lnSpc>
                <a:spcPct val="150000"/>
              </a:lnSpc>
            </a:pPr>
            <a:r>
              <a:rPr lang="en-US" sz="2800" dirty="0" smtClean="0">
                <a:solidFill>
                  <a:srgbClr val="000000"/>
                </a:solidFill>
              </a:rPr>
              <a:t>Required Communist organizations to register with the government</a:t>
            </a:r>
          </a:p>
          <a:p>
            <a:pPr lvl="1">
              <a:lnSpc>
                <a:spcPct val="150000"/>
              </a:lnSpc>
            </a:pPr>
            <a:r>
              <a:rPr lang="en-US" sz="2800" dirty="0" smtClean="0">
                <a:solidFill>
                  <a:srgbClr val="000000"/>
                </a:solidFill>
              </a:rPr>
              <a:t>Investigated Communist involvements</a:t>
            </a:r>
          </a:p>
          <a:p>
            <a:pPr lvl="1">
              <a:lnSpc>
                <a:spcPct val="150000"/>
              </a:lnSpc>
            </a:pPr>
            <a:r>
              <a:rPr lang="en-US" sz="2800" dirty="0" smtClean="0">
                <a:solidFill>
                  <a:srgbClr val="000000"/>
                </a:solidFill>
              </a:rPr>
              <a:t>Prevented Communists from entering the United States</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4800" u="sng" dirty="0" smtClean="0"/>
              <a:t>Fighting Communism at Home</a:t>
            </a:r>
            <a:endParaRPr lang="en-US" sz="4800" b="1" u="sng" dirty="0"/>
          </a:p>
        </p:txBody>
      </p:sp>
      <p:pic>
        <p:nvPicPr>
          <p:cNvPr id="4" name="Picture 3"/>
          <p:cNvPicPr>
            <a:picLocks noChangeAspect="1"/>
          </p:cNvPicPr>
          <p:nvPr/>
        </p:nvPicPr>
        <p:blipFill>
          <a:blip r:embed="rId2"/>
          <a:stretch>
            <a:fillRect/>
          </a:stretch>
        </p:blipFill>
        <p:spPr>
          <a:xfrm>
            <a:off x="3109166" y="4510838"/>
            <a:ext cx="2992213" cy="234716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spcAft>
                <a:spcPts val="3000"/>
              </a:spcAft>
            </a:pPr>
            <a:r>
              <a:rPr lang="en-US" sz="2800" b="1" dirty="0" smtClean="0">
                <a:solidFill>
                  <a:srgbClr val="000000"/>
                </a:solidFill>
              </a:rPr>
              <a:t>Spy Cases</a:t>
            </a:r>
          </a:p>
          <a:p>
            <a:pPr lvl="1">
              <a:lnSpc>
                <a:spcPct val="150000"/>
              </a:lnSpc>
              <a:spcAft>
                <a:spcPts val="3000"/>
              </a:spcAft>
            </a:pPr>
            <a:r>
              <a:rPr lang="en-US" sz="2800" dirty="0" smtClean="0">
                <a:solidFill>
                  <a:srgbClr val="000000"/>
                </a:solidFill>
              </a:rPr>
              <a:t>Alger Hiss</a:t>
            </a:r>
          </a:p>
          <a:p>
            <a:pPr lvl="1">
              <a:lnSpc>
                <a:spcPct val="150000"/>
              </a:lnSpc>
              <a:spcAft>
                <a:spcPts val="3000"/>
              </a:spcAft>
            </a:pPr>
            <a:r>
              <a:rPr lang="en-US" sz="2800" dirty="0" smtClean="0">
                <a:solidFill>
                  <a:srgbClr val="000000"/>
                </a:solidFill>
              </a:rPr>
              <a:t>Klaus Fuchs</a:t>
            </a:r>
          </a:p>
          <a:p>
            <a:pPr lvl="1">
              <a:lnSpc>
                <a:spcPct val="150000"/>
              </a:lnSpc>
              <a:spcAft>
                <a:spcPts val="3000"/>
              </a:spcAft>
            </a:pPr>
            <a:r>
              <a:rPr lang="en-US" sz="2800" dirty="0" smtClean="0">
                <a:solidFill>
                  <a:srgbClr val="000000"/>
                </a:solidFill>
              </a:rPr>
              <a:t>Ethel and Julius Rosenberg</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4800" u="sng" dirty="0" smtClean="0"/>
              <a:t>Fighting Communism at Home</a:t>
            </a:r>
            <a:endParaRPr lang="en-US" sz="4800" b="1" u="sng" dirty="0"/>
          </a:p>
        </p:txBody>
      </p:sp>
      <p:pic>
        <p:nvPicPr>
          <p:cNvPr id="4" name="Picture 3"/>
          <p:cNvPicPr>
            <a:picLocks noChangeAspect="1"/>
          </p:cNvPicPr>
          <p:nvPr/>
        </p:nvPicPr>
        <p:blipFill>
          <a:blip r:embed="rId2"/>
          <a:stretch>
            <a:fillRect/>
          </a:stretch>
        </p:blipFill>
        <p:spPr>
          <a:xfrm>
            <a:off x="5113218" y="4439530"/>
            <a:ext cx="4030782" cy="2418469"/>
          </a:xfrm>
          <a:prstGeom prst="rect">
            <a:avLst/>
          </a:prstGeom>
        </p:spPr>
      </p:pic>
      <p:pic>
        <p:nvPicPr>
          <p:cNvPr id="5" name="Picture 4"/>
          <p:cNvPicPr>
            <a:picLocks noChangeAspect="1"/>
          </p:cNvPicPr>
          <p:nvPr/>
        </p:nvPicPr>
        <p:blipFill>
          <a:blip r:embed="rId3"/>
          <a:stretch>
            <a:fillRect/>
          </a:stretch>
        </p:blipFill>
        <p:spPr>
          <a:xfrm>
            <a:off x="6789319" y="1845637"/>
            <a:ext cx="1952634" cy="2349262"/>
          </a:xfrm>
          <a:prstGeom prst="rect">
            <a:avLst/>
          </a:prstGeom>
        </p:spPr>
      </p:pic>
      <p:pic>
        <p:nvPicPr>
          <p:cNvPr id="6" name="Picture 5"/>
          <p:cNvPicPr>
            <a:picLocks noChangeAspect="1"/>
          </p:cNvPicPr>
          <p:nvPr/>
        </p:nvPicPr>
        <p:blipFill>
          <a:blip r:embed="rId4"/>
          <a:stretch>
            <a:fillRect/>
          </a:stretch>
        </p:blipFill>
        <p:spPr>
          <a:xfrm>
            <a:off x="3912188" y="1063801"/>
            <a:ext cx="2188627" cy="275433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80000"/>
              </a:lnSpc>
              <a:spcBef>
                <a:spcPct val="50000"/>
              </a:spcBef>
              <a:spcAft>
                <a:spcPts val="1200"/>
              </a:spcAft>
            </a:pPr>
            <a:r>
              <a:rPr lang="en-US" sz="2800" dirty="0" smtClean="0">
                <a:solidFill>
                  <a:srgbClr val="003300"/>
                </a:solidFill>
              </a:rPr>
              <a:t>Senator Joseph McCarthy</a:t>
            </a:r>
          </a:p>
          <a:p>
            <a:pPr lvl="1">
              <a:lnSpc>
                <a:spcPct val="80000"/>
              </a:lnSpc>
              <a:spcBef>
                <a:spcPct val="50000"/>
              </a:spcBef>
              <a:spcAft>
                <a:spcPts val="1200"/>
              </a:spcAft>
            </a:pPr>
            <a:r>
              <a:rPr lang="en-US" sz="2800" dirty="0" smtClean="0">
                <a:solidFill>
                  <a:srgbClr val="003300"/>
                </a:solidFill>
              </a:rPr>
              <a:t>Claimed that there were 205 known Communists working for the U.S. Department of State</a:t>
            </a:r>
          </a:p>
          <a:p>
            <a:pPr lvl="2">
              <a:lnSpc>
                <a:spcPct val="80000"/>
              </a:lnSpc>
              <a:spcBef>
                <a:spcPct val="50000"/>
              </a:spcBef>
              <a:spcAft>
                <a:spcPts val="1200"/>
              </a:spcAft>
            </a:pPr>
            <a:r>
              <a:rPr lang="en-US" sz="2800" dirty="0" smtClean="0">
                <a:solidFill>
                  <a:srgbClr val="003300"/>
                </a:solidFill>
              </a:rPr>
              <a:t>Had little or no evidence</a:t>
            </a:r>
          </a:p>
          <a:p>
            <a:pPr>
              <a:lnSpc>
                <a:spcPct val="80000"/>
              </a:lnSpc>
              <a:spcBef>
                <a:spcPct val="50000"/>
              </a:spcBef>
              <a:spcAft>
                <a:spcPts val="1200"/>
              </a:spcAft>
            </a:pPr>
            <a:r>
              <a:rPr lang="en-US" sz="2800" dirty="0" smtClean="0">
                <a:solidFill>
                  <a:srgbClr val="003300"/>
                </a:solidFill>
              </a:rPr>
              <a:t>Reputation as the nation’s top Communist fighter</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3700" u="sng" dirty="0" smtClean="0"/>
              <a:t>Joseph McCarthy and the Second Red Scare</a:t>
            </a:r>
            <a:endParaRPr lang="en-US" sz="3700" b="1" u="sng" dirty="0"/>
          </a:p>
        </p:txBody>
      </p:sp>
      <p:pic>
        <p:nvPicPr>
          <p:cNvPr id="4" name="Picture 3"/>
          <p:cNvPicPr>
            <a:picLocks noChangeAspect="1"/>
          </p:cNvPicPr>
          <p:nvPr/>
        </p:nvPicPr>
        <p:blipFill>
          <a:blip r:embed="rId2"/>
          <a:stretch>
            <a:fillRect/>
          </a:stretch>
        </p:blipFill>
        <p:spPr>
          <a:xfrm>
            <a:off x="6690138" y="3925336"/>
            <a:ext cx="2453861" cy="2932663"/>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80000"/>
              </a:lnSpc>
              <a:spcBef>
                <a:spcPct val="50000"/>
              </a:spcBef>
              <a:spcAft>
                <a:spcPts val="1800"/>
              </a:spcAft>
            </a:pPr>
            <a:r>
              <a:rPr lang="en-US" sz="2800" b="1" dirty="0" smtClean="0">
                <a:solidFill>
                  <a:srgbClr val="FF0000"/>
                </a:solidFill>
              </a:rPr>
              <a:t>McCarthyism</a:t>
            </a:r>
            <a:endParaRPr lang="en-US" sz="2800" dirty="0" smtClean="0">
              <a:solidFill>
                <a:srgbClr val="003300"/>
              </a:solidFill>
            </a:endParaRPr>
          </a:p>
          <a:p>
            <a:pPr lvl="1">
              <a:lnSpc>
                <a:spcPct val="80000"/>
              </a:lnSpc>
              <a:spcBef>
                <a:spcPct val="50000"/>
              </a:spcBef>
              <a:spcAft>
                <a:spcPts val="1800"/>
              </a:spcAft>
            </a:pPr>
            <a:r>
              <a:rPr lang="en-US" sz="2800" dirty="0" smtClean="0">
                <a:solidFill>
                  <a:schemeClr val="tx1"/>
                </a:solidFill>
              </a:rPr>
              <a:t>Tactic of spreading fear and making baseless charges</a:t>
            </a:r>
          </a:p>
          <a:p>
            <a:pPr lvl="1">
              <a:lnSpc>
                <a:spcPct val="80000"/>
              </a:lnSpc>
              <a:spcBef>
                <a:spcPct val="50000"/>
              </a:spcBef>
              <a:spcAft>
                <a:spcPts val="1800"/>
              </a:spcAft>
            </a:pPr>
            <a:r>
              <a:rPr lang="en-US" sz="2800" dirty="0" smtClean="0">
                <a:solidFill>
                  <a:schemeClr val="tx1"/>
                </a:solidFill>
              </a:rPr>
              <a:t>Spread into other branches of government, universities, labor unions, and private business</a:t>
            </a:r>
            <a:r>
              <a:rPr lang="en-US" sz="2800" dirty="0" smtClean="0">
                <a:solidFill>
                  <a:srgbClr val="003300"/>
                </a:solidFill>
              </a:rPr>
              <a:t> </a:t>
            </a:r>
            <a:r>
              <a:rPr lang="en-US" sz="2800" dirty="0" smtClean="0">
                <a:solidFill>
                  <a:srgbClr val="003300"/>
                </a:solidFill>
                <a:hlinkClick r:id="rId2"/>
              </a:rPr>
              <a:t>*</a:t>
            </a:r>
            <a:endParaRPr lang="en-US" sz="2800" dirty="0" smtClean="0">
              <a:solidFill>
                <a:srgbClr val="003300"/>
              </a:solidFill>
            </a:endParaRP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sz="3700" u="sng" dirty="0" smtClean="0"/>
              <a:t>Joseph McCarthy and the Second Red Scare</a:t>
            </a:r>
            <a:endParaRPr lang="en-US" sz="3700" b="1" u="sng" dirty="0"/>
          </a:p>
        </p:txBody>
      </p:sp>
      <p:pic>
        <p:nvPicPr>
          <p:cNvPr id="5" name="Picture 4"/>
          <p:cNvPicPr>
            <a:picLocks noChangeAspect="1"/>
          </p:cNvPicPr>
          <p:nvPr/>
        </p:nvPicPr>
        <p:blipFill>
          <a:blip r:embed="rId3"/>
          <a:stretch>
            <a:fillRect/>
          </a:stretch>
        </p:blipFill>
        <p:spPr>
          <a:xfrm>
            <a:off x="5220709" y="3776898"/>
            <a:ext cx="3752163" cy="3081102"/>
          </a:xfrm>
          <a:prstGeom prst="rect">
            <a:avLst/>
          </a:prstGeom>
        </p:spPr>
      </p:pic>
      <p:pic>
        <p:nvPicPr>
          <p:cNvPr id="6" name="Picture 5"/>
          <p:cNvPicPr>
            <a:picLocks noChangeAspect="1"/>
          </p:cNvPicPr>
          <p:nvPr/>
        </p:nvPicPr>
        <p:blipFill>
          <a:blip r:embed="rId4"/>
          <a:stretch>
            <a:fillRect/>
          </a:stretch>
        </p:blipFill>
        <p:spPr>
          <a:xfrm>
            <a:off x="610607" y="3776898"/>
            <a:ext cx="3875599" cy="308110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38018"/>
            <a:ext cx="9144000" cy="5719982"/>
          </a:xfrm>
        </p:spPr>
        <p:txBody>
          <a:bodyPr>
            <a:normAutofit/>
          </a:bodyPr>
          <a:lstStyle/>
          <a:p>
            <a:pPr>
              <a:lnSpc>
                <a:spcPct val="150000"/>
              </a:lnSpc>
              <a:spcAft>
                <a:spcPts val="1200"/>
              </a:spcAft>
            </a:pPr>
            <a:r>
              <a:rPr lang="en-US" sz="2800" dirty="0" smtClean="0">
                <a:solidFill>
                  <a:schemeClr val="tx1"/>
                </a:solidFill>
              </a:rPr>
              <a:t>Postwar Conflicts</a:t>
            </a:r>
          </a:p>
          <a:p>
            <a:pPr lvl="1">
              <a:spcBef>
                <a:spcPct val="50000"/>
              </a:spcBef>
              <a:spcAft>
                <a:spcPts val="1200"/>
              </a:spcAft>
              <a:buFontTx/>
              <a:buChar char="•"/>
            </a:pPr>
            <a:r>
              <a:rPr lang="en-US" sz="2800" dirty="0" smtClean="0">
                <a:solidFill>
                  <a:schemeClr val="tx1"/>
                </a:solidFill>
              </a:rPr>
              <a:t>The Soviet Union refused to let Eastern Europe hold elections as promised at Yalta</a:t>
            </a:r>
          </a:p>
          <a:p>
            <a:pPr lvl="1">
              <a:spcBef>
                <a:spcPct val="50000"/>
              </a:spcBef>
              <a:spcAft>
                <a:spcPts val="1200"/>
              </a:spcAft>
              <a:buFontTx/>
              <a:buChar char="•"/>
            </a:pPr>
            <a:r>
              <a:rPr lang="en-US" sz="2800" dirty="0" smtClean="0">
                <a:solidFill>
                  <a:schemeClr val="tx1"/>
                </a:solidFill>
              </a:rPr>
              <a:t>The United States resisted Soviet expansion</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Causes of the Cold War</a:t>
            </a:r>
            <a:endParaRPr lang="en-US" b="1" u="sng" dirty="0"/>
          </a:p>
        </p:txBody>
      </p:sp>
      <p:pic>
        <p:nvPicPr>
          <p:cNvPr id="4" name="Picture 3"/>
          <p:cNvPicPr>
            <a:picLocks noChangeAspect="1"/>
          </p:cNvPicPr>
          <p:nvPr/>
        </p:nvPicPr>
        <p:blipFill>
          <a:blip r:embed="rId2"/>
          <a:stretch>
            <a:fillRect/>
          </a:stretch>
        </p:blipFill>
        <p:spPr>
          <a:xfrm>
            <a:off x="2761828" y="4264849"/>
            <a:ext cx="3747328" cy="259315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spcAft>
                <a:spcPts val="1800"/>
              </a:spcAft>
            </a:pPr>
            <a:r>
              <a:rPr lang="en-US" sz="2800" dirty="0" smtClean="0">
                <a:solidFill>
                  <a:schemeClr val="tx1"/>
                </a:solidFill>
              </a:rPr>
              <a:t>McCarthy began attacking fellow party members and the military</a:t>
            </a:r>
          </a:p>
          <a:p>
            <a:pPr>
              <a:spcAft>
                <a:spcPts val="1800"/>
              </a:spcAft>
            </a:pPr>
            <a:r>
              <a:rPr lang="en-US" sz="2800" dirty="0" smtClean="0">
                <a:solidFill>
                  <a:schemeClr val="tx1"/>
                </a:solidFill>
              </a:rPr>
              <a:t>The public came to view McCarthy’s tactics as unfair</a:t>
            </a:r>
          </a:p>
          <a:p>
            <a:pPr lvl="1">
              <a:spcAft>
                <a:spcPts val="1800"/>
              </a:spcAft>
            </a:pPr>
            <a:r>
              <a:rPr lang="en-US" sz="2800" dirty="0" smtClean="0">
                <a:solidFill>
                  <a:schemeClr val="tx1"/>
                </a:solidFill>
              </a:rPr>
              <a:t>McCarthyism faded</a:t>
            </a:r>
          </a:p>
          <a:p>
            <a:pPr>
              <a:lnSpc>
                <a:spcPct val="90000"/>
              </a:lnSpc>
              <a:spcBef>
                <a:spcPct val="50000"/>
              </a:spcBef>
            </a:pPr>
            <a:endParaRPr lang="en-US" sz="2800" dirty="0" smtClean="0">
              <a:solidFill>
                <a:srgbClr val="003300"/>
              </a:solidFill>
              <a:latin typeface="Verdana" charset="0"/>
            </a:endParaRPr>
          </a:p>
          <a:p>
            <a:pPr>
              <a:lnSpc>
                <a:spcPct val="150000"/>
              </a:lnSpc>
            </a:pPr>
            <a:endParaRPr lang="en-US" sz="2800" dirty="0" smtClean="0">
              <a:solidFill>
                <a:srgbClr val="003300"/>
              </a:solidFill>
              <a:latin typeface="Verdana" charset="0"/>
            </a:endParaRP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McCarthy’s Fall</a:t>
            </a:r>
            <a:endParaRPr lang="en-US" b="1" u="sng" dirty="0"/>
          </a:p>
        </p:txBody>
      </p:sp>
      <p:pic>
        <p:nvPicPr>
          <p:cNvPr id="4" name="Picture 3"/>
          <p:cNvPicPr>
            <a:picLocks noChangeAspect="1"/>
          </p:cNvPicPr>
          <p:nvPr/>
        </p:nvPicPr>
        <p:blipFill>
          <a:blip r:embed="rId2"/>
          <a:stretch>
            <a:fillRect/>
          </a:stretch>
        </p:blipFill>
        <p:spPr>
          <a:xfrm>
            <a:off x="3859655" y="3405807"/>
            <a:ext cx="5284345" cy="3452193"/>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gn="ctr">
              <a:lnSpc>
                <a:spcPct val="220000"/>
              </a:lnSpc>
              <a:buNone/>
            </a:pPr>
            <a:r>
              <a:rPr lang="en-US" sz="3200" dirty="0" smtClean="0"/>
              <a:t>PAGE 834</a:t>
            </a:r>
          </a:p>
          <a:p>
            <a:pPr lvl="1" algn="ctr">
              <a:lnSpc>
                <a:spcPct val="220000"/>
              </a:lnSpc>
              <a:buNone/>
            </a:pPr>
            <a:r>
              <a:rPr lang="en-US" sz="3200" dirty="0" smtClean="0"/>
              <a:t>1C</a:t>
            </a:r>
          </a:p>
          <a:p>
            <a:pPr lvl="1" algn="ctr">
              <a:lnSpc>
                <a:spcPct val="220000"/>
              </a:lnSpc>
              <a:buNone/>
            </a:pPr>
            <a:r>
              <a:rPr lang="en-US" sz="3200" dirty="0" smtClean="0"/>
              <a:t>2B</a:t>
            </a:r>
          </a:p>
          <a:p>
            <a:pPr lvl="1" algn="ctr">
              <a:lnSpc>
                <a:spcPct val="220000"/>
              </a:lnSpc>
              <a:buNone/>
            </a:pPr>
            <a:r>
              <a:rPr lang="en-US" sz="3200" dirty="0" smtClean="0"/>
              <a:t>3C</a:t>
            </a:r>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3366FF"/>
                </a:solidFill>
              </a:rPr>
              <a:t>Chapter Questions</a:t>
            </a:r>
            <a:endParaRPr lang="en-US" b="1" u="sng" dirty="0">
              <a:solidFill>
                <a:srgbClr val="3366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7044" y="2558713"/>
            <a:ext cx="7924800" cy="1371600"/>
          </a:xfrm>
        </p:spPr>
        <p:txBody>
          <a:bodyPr>
            <a:normAutofit fontScale="90000"/>
          </a:bodyPr>
          <a:lstStyle/>
          <a:p>
            <a:pPr algn="ctr"/>
            <a:r>
              <a:rPr lang="en-US" sz="6000" dirty="0" smtClean="0">
                <a:solidFill>
                  <a:srgbClr val="0000FF"/>
                </a:solidFill>
              </a:rPr>
              <a:t>The Cold War Begins:</a:t>
            </a:r>
            <a:br>
              <a:rPr lang="en-US" sz="6000" dirty="0" smtClean="0">
                <a:solidFill>
                  <a:srgbClr val="0000FF"/>
                </a:solidFill>
              </a:rPr>
            </a:br>
            <a:r>
              <a:rPr lang="en-US" sz="6000" dirty="0" smtClean="0">
                <a:solidFill>
                  <a:srgbClr val="0000FF"/>
                </a:solidFill>
              </a:rPr>
              <a:t>The Korean War</a:t>
            </a:r>
            <a:endParaRPr lang="en-US" sz="6000" dirty="0">
              <a:solidFill>
                <a:srgbClr val="0000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038"/>
            <a:ext cx="7313613" cy="868362"/>
          </a:xfrm>
        </p:spPr>
        <p:txBody>
          <a:bodyPr>
            <a:noAutofit/>
          </a:bodyPr>
          <a:lstStyle/>
          <a:p>
            <a:pPr algn="ctr"/>
            <a:r>
              <a:rPr lang="en-US" sz="5400" u="sng" dirty="0" smtClean="0"/>
              <a:t>Main Idea</a:t>
            </a:r>
            <a:endParaRPr lang="en-US" sz="5400" u="sng" dirty="0"/>
          </a:p>
        </p:txBody>
      </p:sp>
      <p:sp>
        <p:nvSpPr>
          <p:cNvPr id="3" name="Content Placeholder 2"/>
          <p:cNvSpPr>
            <a:spLocks noGrp="1"/>
          </p:cNvSpPr>
          <p:nvPr>
            <p:ph idx="1"/>
          </p:nvPr>
        </p:nvSpPr>
        <p:spPr>
          <a:xfrm>
            <a:off x="173189" y="1109400"/>
            <a:ext cx="8692471" cy="5748599"/>
          </a:xfrm>
        </p:spPr>
        <p:txBody>
          <a:bodyPr>
            <a:normAutofit/>
          </a:bodyPr>
          <a:lstStyle/>
          <a:p>
            <a:pPr>
              <a:lnSpc>
                <a:spcPct val="150000"/>
              </a:lnSpc>
              <a:buNone/>
            </a:pPr>
            <a:r>
              <a:rPr lang="en-US" sz="3600" dirty="0" smtClean="0">
                <a:solidFill>
                  <a:srgbClr val="003300"/>
                </a:solidFill>
              </a:rPr>
              <a:t>	</a:t>
            </a:r>
            <a:r>
              <a:rPr lang="en-US" sz="3600" dirty="0" smtClean="0">
                <a:solidFill>
                  <a:schemeClr val="tx1"/>
                </a:solidFill>
              </a:rPr>
              <a:t>Cold War tensions finally erupted in a shooting war in 1950. The United States confronted a difficult challenge defending freedom halfway around the world</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76213"/>
            <a:ext cx="9144000" cy="6181788"/>
          </a:xfrm>
        </p:spPr>
        <p:txBody>
          <a:bodyPr>
            <a:normAutofit/>
          </a:bodyPr>
          <a:lstStyle/>
          <a:p>
            <a:pPr>
              <a:lnSpc>
                <a:spcPct val="150000"/>
              </a:lnSpc>
            </a:pPr>
            <a:r>
              <a:rPr lang="en-US" sz="2600" dirty="0" smtClean="0">
                <a:solidFill>
                  <a:schemeClr val="tx1"/>
                </a:solidFill>
              </a:rPr>
              <a:t>After WWII – Allies gained control of Korean Peninsula</a:t>
            </a:r>
          </a:p>
          <a:p>
            <a:pPr>
              <a:lnSpc>
                <a:spcPct val="150000"/>
              </a:lnSpc>
            </a:pPr>
            <a:r>
              <a:rPr lang="en-US" sz="2600" dirty="0" smtClean="0">
                <a:solidFill>
                  <a:schemeClr val="tx1"/>
                </a:solidFill>
              </a:rPr>
              <a:t>Soviets and U.S. divide the country in half on the </a:t>
            </a:r>
            <a:r>
              <a:rPr lang="en-US" sz="2600" b="1" dirty="0" smtClean="0">
                <a:solidFill>
                  <a:srgbClr val="FF0000"/>
                </a:solidFill>
              </a:rPr>
              <a:t>38</a:t>
            </a:r>
            <a:r>
              <a:rPr lang="en-US" sz="2600" b="1" baseline="30000" dirty="0" smtClean="0">
                <a:solidFill>
                  <a:srgbClr val="FF0000"/>
                </a:solidFill>
              </a:rPr>
              <a:t>th</a:t>
            </a:r>
            <a:r>
              <a:rPr lang="en-US" sz="2600" b="1" dirty="0" smtClean="0">
                <a:solidFill>
                  <a:srgbClr val="FF0000"/>
                </a:solidFill>
              </a:rPr>
              <a:t> Parallel</a:t>
            </a:r>
          </a:p>
          <a:p>
            <a:pPr lvl="1">
              <a:lnSpc>
                <a:spcPct val="150000"/>
              </a:lnSpc>
            </a:pPr>
            <a:r>
              <a:rPr lang="en-US" sz="2600" dirty="0" smtClean="0">
                <a:solidFill>
                  <a:schemeClr val="tx1"/>
                </a:solidFill>
              </a:rPr>
              <a:t>North Korea – established a Communist government</a:t>
            </a:r>
          </a:p>
          <a:p>
            <a:pPr lvl="1">
              <a:lnSpc>
                <a:spcPct val="150000"/>
              </a:lnSpc>
            </a:pPr>
            <a:r>
              <a:rPr lang="en-US" sz="2600" dirty="0" smtClean="0">
                <a:solidFill>
                  <a:schemeClr val="tx1"/>
                </a:solidFill>
              </a:rPr>
              <a:t>South Korea – supported by the U.S. for a non-Communist regime</a:t>
            </a:r>
          </a:p>
        </p:txBody>
      </p:sp>
      <p:sp>
        <p:nvSpPr>
          <p:cNvPr id="2" name="Title 1"/>
          <p:cNvSpPr>
            <a:spLocks noGrp="1"/>
          </p:cNvSpPr>
          <p:nvPr>
            <p:ph type="title" idx="4294967295"/>
          </p:nvPr>
        </p:nvSpPr>
        <p:spPr>
          <a:xfrm>
            <a:off x="0" y="0"/>
            <a:ext cx="9144000" cy="676213"/>
          </a:xfrm>
        </p:spPr>
        <p:txBody>
          <a:bodyPr/>
          <a:lstStyle/>
          <a:p>
            <a:pPr algn="ctr"/>
            <a:r>
              <a:rPr lang="en-US" b="1" u="sng" dirty="0" smtClean="0">
                <a:solidFill>
                  <a:schemeClr val="tx1"/>
                </a:solidFill>
              </a:rPr>
              <a:t>Korea Before the War</a:t>
            </a:r>
            <a:endParaRPr lang="en-US" b="1" u="sng" dirty="0">
              <a:solidFill>
                <a:schemeClr val="tx1"/>
              </a:solidFill>
            </a:endParaRPr>
          </a:p>
        </p:txBody>
      </p:sp>
      <p:pic>
        <p:nvPicPr>
          <p:cNvPr id="4" name="Picture 3"/>
          <p:cNvPicPr>
            <a:picLocks noChangeAspect="1"/>
          </p:cNvPicPr>
          <p:nvPr/>
        </p:nvPicPr>
        <p:blipFill>
          <a:blip r:embed="rId2"/>
          <a:stretch>
            <a:fillRect/>
          </a:stretch>
        </p:blipFill>
        <p:spPr>
          <a:xfrm>
            <a:off x="2464192" y="3740317"/>
            <a:ext cx="3776184" cy="311768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15-484-map"/>
          <p:cNvPicPr>
            <a:picLocks noChangeAspect="1" noChangeArrowheads="1"/>
          </p:cNvPicPr>
          <p:nvPr/>
        </p:nvPicPr>
        <p:blipFill>
          <a:blip r:embed="rId3"/>
          <a:srcRect/>
          <a:stretch>
            <a:fillRect/>
          </a:stretch>
        </p:blipFill>
        <p:spPr bwMode="auto">
          <a:xfrm>
            <a:off x="1140070" y="20912"/>
            <a:ext cx="6863861" cy="6837088"/>
          </a:xfrm>
          <a:prstGeom prst="rect">
            <a:avLst/>
          </a:prstGeom>
          <a:noFill/>
        </p:spPr>
      </p:pic>
      <p:sp>
        <p:nvSpPr>
          <p:cNvPr id="75779" name="Rectangle 3">
            <a:hlinkClick r:id="" action="ppaction://hlinkshowjump?jump=firstslide"/>
          </p:cNvPr>
          <p:cNvSpPr>
            <a:spLocks noChangeArrowheads="1"/>
          </p:cNvSpPr>
          <p:nvPr/>
        </p:nvSpPr>
        <p:spPr bwMode="auto">
          <a:xfrm>
            <a:off x="6934200" y="6019800"/>
            <a:ext cx="609600" cy="838200"/>
          </a:xfrm>
          <a:prstGeom prst="rect">
            <a:avLst/>
          </a:prstGeom>
          <a:noFill/>
          <a:ln w="9525">
            <a:noFill/>
            <a:miter lim="800000"/>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solidFill>
                  <a:srgbClr val="000000"/>
                </a:solidFill>
              </a:rPr>
              <a:t>June 1950 – North Korea attacks South Korea</a:t>
            </a:r>
          </a:p>
          <a:p>
            <a:pPr lvl="1">
              <a:lnSpc>
                <a:spcPct val="150000"/>
              </a:lnSpc>
            </a:pPr>
            <a:r>
              <a:rPr lang="en-US" sz="2800" dirty="0" smtClean="0">
                <a:solidFill>
                  <a:srgbClr val="000000"/>
                </a:solidFill>
              </a:rPr>
              <a:t>Wanted to unite the country under a Communist </a:t>
            </a:r>
            <a:r>
              <a:rPr lang="en-US" sz="2800" dirty="0" err="1" smtClean="0">
                <a:solidFill>
                  <a:srgbClr val="000000"/>
                </a:solidFill>
              </a:rPr>
              <a:t>gov.’t</a:t>
            </a:r>
            <a:endParaRPr lang="en-US" sz="2800" dirty="0" smtClean="0">
              <a:solidFill>
                <a:srgbClr val="000000"/>
              </a:solidFill>
            </a:endParaRPr>
          </a:p>
          <a:p>
            <a:pPr>
              <a:lnSpc>
                <a:spcPct val="150000"/>
              </a:lnSpc>
            </a:pPr>
            <a:r>
              <a:rPr lang="en-US" sz="2800" dirty="0" smtClean="0">
                <a:solidFill>
                  <a:srgbClr val="000000"/>
                </a:solidFill>
              </a:rPr>
              <a:t>U.S. believed that if they didn’t defend the south, it could lead to Communist expansion</a:t>
            </a:r>
          </a:p>
          <a:p>
            <a:pPr lvl="1">
              <a:lnSpc>
                <a:spcPct val="150000"/>
              </a:lnSpc>
            </a:pPr>
            <a:r>
              <a:rPr lang="en-US" sz="2800" dirty="0" smtClean="0">
                <a:solidFill>
                  <a:srgbClr val="000000"/>
                </a:solidFill>
              </a:rPr>
              <a:t>Starts the Korean War</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The Start of the Korean War</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5698763" y="4182875"/>
            <a:ext cx="3445237" cy="2675125"/>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72046"/>
            <a:ext cx="9144000" cy="5785954"/>
          </a:xfrm>
        </p:spPr>
        <p:txBody>
          <a:bodyPr>
            <a:normAutofit/>
          </a:bodyPr>
          <a:lstStyle/>
          <a:p>
            <a:pPr marL="228600" indent="-228600">
              <a:lnSpc>
                <a:spcPct val="80000"/>
              </a:lnSpc>
              <a:spcBef>
                <a:spcPct val="50000"/>
              </a:spcBef>
              <a:spcAft>
                <a:spcPts val="3000"/>
              </a:spcAft>
            </a:pPr>
            <a:r>
              <a:rPr lang="en-US" sz="2800" dirty="0" smtClean="0">
                <a:solidFill>
                  <a:srgbClr val="000000"/>
                </a:solidFill>
              </a:rPr>
              <a:t>The U.S. &amp; the UN Security Council supported the use of force in Korea</a:t>
            </a:r>
          </a:p>
          <a:p>
            <a:pPr marL="571500" lvl="1" indent="-228600">
              <a:lnSpc>
                <a:spcPct val="80000"/>
              </a:lnSpc>
              <a:spcBef>
                <a:spcPct val="50000"/>
              </a:spcBef>
              <a:spcAft>
                <a:spcPts val="3000"/>
              </a:spcAft>
            </a:pPr>
            <a:r>
              <a:rPr lang="en-US" sz="2800" dirty="0" smtClean="0">
                <a:solidFill>
                  <a:srgbClr val="000000"/>
                </a:solidFill>
              </a:rPr>
              <a:t>Both send troops to Korea</a:t>
            </a:r>
          </a:p>
          <a:p>
            <a:pPr marL="228600" indent="-228600">
              <a:lnSpc>
                <a:spcPct val="80000"/>
              </a:lnSpc>
              <a:spcBef>
                <a:spcPct val="50000"/>
              </a:spcBef>
              <a:spcAft>
                <a:spcPts val="3000"/>
              </a:spcAft>
            </a:pPr>
            <a:r>
              <a:rPr lang="en-US" sz="2800" dirty="0" smtClean="0">
                <a:solidFill>
                  <a:srgbClr val="000000"/>
                </a:solidFill>
              </a:rPr>
              <a:t>Instead of calling this a war, the whole effort was referred to as a UN “</a:t>
            </a:r>
            <a:r>
              <a:rPr lang="en-US" sz="2800" b="1" dirty="0" smtClean="0">
                <a:solidFill>
                  <a:srgbClr val="FF0000"/>
                </a:solidFill>
              </a:rPr>
              <a:t>police action</a:t>
            </a:r>
            <a:r>
              <a:rPr lang="en-US" sz="2800" dirty="0" smtClean="0">
                <a:solidFill>
                  <a:schemeClr val="tx1"/>
                </a:solidFill>
              </a:rPr>
              <a:t>”</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chemeClr val="tx2"/>
                </a:solidFill>
              </a:rPr>
              <a:t>The Start of the </a:t>
            </a:r>
            <a:r>
              <a:rPr lang="en-US" u="sng" dirty="0" smtClean="0"/>
              <a:t>Korean War</a:t>
            </a:r>
            <a:endParaRPr lang="en-US" b="1" u="sng" dirty="0"/>
          </a:p>
        </p:txBody>
      </p:sp>
      <p:pic>
        <p:nvPicPr>
          <p:cNvPr id="4" name="Picture 3"/>
          <p:cNvPicPr>
            <a:picLocks noChangeAspect="1"/>
          </p:cNvPicPr>
          <p:nvPr/>
        </p:nvPicPr>
        <p:blipFill>
          <a:blip r:embed="rId2"/>
          <a:stretch>
            <a:fillRect/>
          </a:stretch>
        </p:blipFill>
        <p:spPr>
          <a:xfrm>
            <a:off x="5203936" y="3825998"/>
            <a:ext cx="3940064" cy="303200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32897"/>
            <a:ext cx="9144000" cy="6025103"/>
          </a:xfrm>
        </p:spPr>
        <p:txBody>
          <a:bodyPr>
            <a:normAutofit/>
          </a:bodyPr>
          <a:lstStyle/>
          <a:p>
            <a:pPr>
              <a:lnSpc>
                <a:spcPct val="150000"/>
              </a:lnSpc>
            </a:pPr>
            <a:r>
              <a:rPr lang="en-US" sz="2800" dirty="0" smtClean="0">
                <a:solidFill>
                  <a:srgbClr val="000000"/>
                </a:solidFill>
              </a:rPr>
              <a:t>The Inchon Landing</a:t>
            </a:r>
          </a:p>
          <a:p>
            <a:pPr lvl="1">
              <a:lnSpc>
                <a:spcPct val="150000"/>
              </a:lnSpc>
            </a:pPr>
            <a:r>
              <a:rPr lang="en-US" sz="2600" dirty="0" smtClean="0">
                <a:solidFill>
                  <a:schemeClr val="tx1"/>
                </a:solidFill>
              </a:rPr>
              <a:t>UN forces made an amphibious landing behind North Korean lines</a:t>
            </a:r>
          </a:p>
          <a:p>
            <a:pPr>
              <a:lnSpc>
                <a:spcPct val="150000"/>
              </a:lnSpc>
            </a:pPr>
            <a:r>
              <a:rPr lang="en-US" sz="2800" dirty="0" smtClean="0">
                <a:solidFill>
                  <a:schemeClr val="tx1"/>
                </a:solidFill>
              </a:rPr>
              <a:t>Invasion at Inchon was a key victory for UN forces</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Combat in the Korean War</a:t>
            </a:r>
            <a:endParaRPr lang="en-US" b="1" u="sng" dirty="0"/>
          </a:p>
        </p:txBody>
      </p:sp>
      <p:pic>
        <p:nvPicPr>
          <p:cNvPr id="4" name="Picture 3"/>
          <p:cNvPicPr>
            <a:picLocks noChangeAspect="1"/>
          </p:cNvPicPr>
          <p:nvPr/>
        </p:nvPicPr>
        <p:blipFill>
          <a:blip r:embed="rId2"/>
          <a:stretch>
            <a:fillRect/>
          </a:stretch>
        </p:blipFill>
        <p:spPr>
          <a:xfrm>
            <a:off x="4818075" y="3941830"/>
            <a:ext cx="4177477" cy="2916170"/>
          </a:xfrm>
          <a:prstGeom prst="rect">
            <a:avLst/>
          </a:prstGeom>
        </p:spPr>
      </p:pic>
      <p:pic>
        <p:nvPicPr>
          <p:cNvPr id="5" name="Picture 4"/>
          <p:cNvPicPr>
            <a:picLocks noChangeAspect="1"/>
          </p:cNvPicPr>
          <p:nvPr/>
        </p:nvPicPr>
        <p:blipFill>
          <a:blip r:embed="rId3"/>
          <a:stretch>
            <a:fillRect/>
          </a:stretch>
        </p:blipFill>
        <p:spPr>
          <a:xfrm>
            <a:off x="214424" y="3941831"/>
            <a:ext cx="3876149" cy="291617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15-487-closeup"/>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9637" name="Rectangle 5">
            <a:hlinkClick r:id="" action="ppaction://hlinkshowjump?jump=firstslide"/>
          </p:cNvPr>
          <p:cNvSpPr>
            <a:spLocks noChangeArrowheads="1"/>
          </p:cNvSpPr>
          <p:nvPr/>
        </p:nvSpPr>
        <p:spPr bwMode="auto">
          <a:xfrm>
            <a:off x="6934200" y="6019800"/>
            <a:ext cx="609600" cy="838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69638" name="Rectangle 6">
            <a:hlinkClick r:id="" action="ppaction://hlinkshowjump?jump=firstslide"/>
          </p:cNvPr>
          <p:cNvSpPr>
            <a:spLocks noChangeArrowheads="1"/>
          </p:cNvSpPr>
          <p:nvPr/>
        </p:nvSpPr>
        <p:spPr bwMode="auto">
          <a:xfrm>
            <a:off x="6172200" y="6019800"/>
            <a:ext cx="762000" cy="838200"/>
          </a:xfrm>
          <a:prstGeom prst="rect">
            <a:avLst/>
          </a:prstGeom>
          <a:noFill/>
          <a:ln w="9525">
            <a:noFill/>
            <a:miter lim="800000"/>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b="1" dirty="0" smtClean="0">
                <a:solidFill>
                  <a:srgbClr val="FF0000"/>
                </a:solidFill>
              </a:rPr>
              <a:t>Cold War</a:t>
            </a:r>
          </a:p>
          <a:p>
            <a:pPr lvl="1">
              <a:lnSpc>
                <a:spcPct val="150000"/>
              </a:lnSpc>
            </a:pPr>
            <a:r>
              <a:rPr lang="en-US" sz="2600" dirty="0" smtClean="0"/>
              <a:t>Era of high tension and bitter rivalry between the United States and the Soviet Union in the decades following World War II</a:t>
            </a:r>
          </a:p>
        </p:txBody>
      </p:sp>
      <p:sp>
        <p:nvSpPr>
          <p:cNvPr id="2" name="Title 1"/>
          <p:cNvSpPr>
            <a:spLocks noGrp="1"/>
          </p:cNvSpPr>
          <p:nvPr>
            <p:ph type="title" idx="4294967295"/>
          </p:nvPr>
        </p:nvSpPr>
        <p:spPr>
          <a:xfrm>
            <a:off x="0" y="0"/>
            <a:ext cx="9144000" cy="931863"/>
          </a:xfrm>
        </p:spPr>
        <p:txBody>
          <a:bodyPr/>
          <a:lstStyle/>
          <a:p>
            <a:pPr algn="ctr"/>
            <a:r>
              <a:rPr lang="en-US" b="1" u="sng" dirty="0" smtClean="0">
                <a:solidFill>
                  <a:srgbClr val="000000"/>
                </a:solidFill>
              </a:rPr>
              <a:t>The Conflict Worsens</a:t>
            </a:r>
            <a:endParaRPr lang="en-US" b="1" u="sng" dirty="0">
              <a:solidFill>
                <a:srgbClr val="000000"/>
              </a:solidFill>
            </a:endParaRPr>
          </a:p>
        </p:txBody>
      </p:sp>
      <p:pic>
        <p:nvPicPr>
          <p:cNvPr id="4" name="Picture 3"/>
          <p:cNvPicPr>
            <a:picLocks noChangeAspect="1"/>
          </p:cNvPicPr>
          <p:nvPr/>
        </p:nvPicPr>
        <p:blipFill>
          <a:blip r:embed="rId2"/>
          <a:stretch>
            <a:fillRect/>
          </a:stretch>
        </p:blipFill>
        <p:spPr>
          <a:xfrm>
            <a:off x="2103017" y="4131998"/>
            <a:ext cx="5102944" cy="2726002"/>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spcAft>
                <a:spcPts val="1200"/>
              </a:spcAft>
            </a:pPr>
            <a:r>
              <a:rPr lang="en-US" sz="2800" dirty="0" smtClean="0">
                <a:solidFill>
                  <a:schemeClr val="tx1"/>
                </a:solidFill>
              </a:rPr>
              <a:t>Offensives resulted in the destruction or surrender of huge numbers of North Korean troops</a:t>
            </a:r>
          </a:p>
          <a:p>
            <a:pPr>
              <a:lnSpc>
                <a:spcPct val="150000"/>
              </a:lnSpc>
              <a:spcAft>
                <a:spcPts val="1200"/>
              </a:spcAft>
            </a:pPr>
            <a:r>
              <a:rPr lang="en-US" sz="2800" dirty="0" smtClean="0">
                <a:solidFill>
                  <a:schemeClr val="tx1"/>
                </a:solidFill>
              </a:rPr>
              <a:t>October 1950 -  all of South Korea was back in UN hands</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Combat in the Korean War</a:t>
            </a:r>
            <a:endParaRPr lang="en-US" b="1" u="sng" dirty="0"/>
          </a:p>
        </p:txBody>
      </p:sp>
      <p:pic>
        <p:nvPicPr>
          <p:cNvPr id="4" name="Picture 3"/>
          <p:cNvPicPr>
            <a:picLocks noChangeAspect="1"/>
          </p:cNvPicPr>
          <p:nvPr/>
        </p:nvPicPr>
        <p:blipFill>
          <a:blip r:embed="rId2"/>
          <a:stretch>
            <a:fillRect/>
          </a:stretch>
        </p:blipFill>
        <p:spPr>
          <a:xfrm>
            <a:off x="0" y="3851118"/>
            <a:ext cx="4844281" cy="3006882"/>
          </a:xfrm>
          <a:prstGeom prst="rect">
            <a:avLst/>
          </a:prstGeom>
        </p:spPr>
      </p:pic>
      <p:pic>
        <p:nvPicPr>
          <p:cNvPr id="5" name="Picture 4"/>
          <p:cNvPicPr>
            <a:picLocks noChangeAspect="1"/>
          </p:cNvPicPr>
          <p:nvPr/>
        </p:nvPicPr>
        <p:blipFill>
          <a:blip r:embed="rId3"/>
          <a:stretch>
            <a:fillRect/>
          </a:stretch>
        </p:blipFill>
        <p:spPr>
          <a:xfrm>
            <a:off x="4844281" y="3851118"/>
            <a:ext cx="4299719" cy="3006882"/>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spcAft>
                <a:spcPts val="2400"/>
              </a:spcAft>
            </a:pPr>
            <a:r>
              <a:rPr lang="en-US" sz="2800" dirty="0" smtClean="0">
                <a:solidFill>
                  <a:schemeClr val="tx1"/>
                </a:solidFill>
              </a:rPr>
              <a:t>UN forces had begun to move into North Korea</a:t>
            </a:r>
          </a:p>
          <a:p>
            <a:pPr>
              <a:lnSpc>
                <a:spcPct val="150000"/>
              </a:lnSpc>
              <a:spcAft>
                <a:spcPts val="2400"/>
              </a:spcAft>
            </a:pPr>
            <a:r>
              <a:rPr lang="en-US" sz="2800" dirty="0" smtClean="0">
                <a:solidFill>
                  <a:schemeClr val="tx1"/>
                </a:solidFill>
              </a:rPr>
              <a:t>260,000 Chinese </a:t>
            </a:r>
            <a:r>
              <a:rPr lang="en-US" sz="2800" dirty="0" smtClean="0">
                <a:solidFill>
                  <a:schemeClr val="tx1"/>
                </a:solidFill>
              </a:rPr>
              <a:t>troops joined the North Koreans </a:t>
            </a:r>
          </a:p>
          <a:p>
            <a:pPr>
              <a:lnSpc>
                <a:spcPct val="150000"/>
              </a:lnSpc>
              <a:spcAft>
                <a:spcPts val="2400"/>
              </a:spcAft>
            </a:pPr>
            <a:r>
              <a:rPr lang="en-US" sz="2800" dirty="0" smtClean="0">
                <a:solidFill>
                  <a:schemeClr val="tx1"/>
                </a:solidFill>
              </a:rPr>
              <a:t>The UN began to retreat</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t>Combat in the Korean War</a:t>
            </a:r>
            <a:endParaRPr lang="en-US" b="1" u="sng" dirty="0"/>
          </a:p>
        </p:txBody>
      </p:sp>
      <p:pic>
        <p:nvPicPr>
          <p:cNvPr id="4" name="Picture 3"/>
          <p:cNvPicPr>
            <a:picLocks noChangeAspect="1"/>
          </p:cNvPicPr>
          <p:nvPr/>
        </p:nvPicPr>
        <p:blipFill>
          <a:blip r:embed="rId2"/>
          <a:stretch>
            <a:fillRect/>
          </a:stretch>
        </p:blipFill>
        <p:spPr>
          <a:xfrm>
            <a:off x="4286268" y="3620216"/>
            <a:ext cx="4857732" cy="3237783"/>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hlinkClick r:id="" action="ppaction://hlinkshowjump?jump=firstslide"/>
          </p:cNvPr>
          <p:cNvSpPr>
            <a:spLocks noChangeArrowheads="1"/>
          </p:cNvSpPr>
          <p:nvPr/>
        </p:nvSpPr>
        <p:spPr bwMode="auto">
          <a:xfrm>
            <a:off x="6934200" y="6019800"/>
            <a:ext cx="609600" cy="838200"/>
          </a:xfrm>
          <a:prstGeom prst="rect">
            <a:avLst/>
          </a:prstGeom>
          <a:noFill/>
          <a:ln w="9525">
            <a:noFill/>
            <a:miter lim="800000"/>
            <a:headEnd/>
            <a:tailEnd/>
          </a:ln>
          <a:effectLst/>
        </p:spPr>
        <p:txBody>
          <a:bodyPr wrap="none" anchor="ctr">
            <a:prstTxWarp prst="textNoShape">
              <a:avLst/>
            </a:prstTxWarp>
          </a:bodyPr>
          <a:lstStyle/>
          <a:p>
            <a:endParaRPr lang="en-US"/>
          </a:p>
        </p:txBody>
      </p:sp>
      <p:pic>
        <p:nvPicPr>
          <p:cNvPr id="143363" name="Picture 3" descr="25-839f-images"/>
          <p:cNvPicPr>
            <a:picLocks noChangeAspect="1" noChangeArrowheads="1"/>
          </p:cNvPicPr>
          <p:nvPr/>
        </p:nvPicPr>
        <p:blipFill>
          <a:blip r:embed="rId3"/>
          <a:srcRect/>
          <a:stretch>
            <a:fillRect/>
          </a:stretch>
        </p:blipFill>
        <p:spPr bwMode="auto">
          <a:xfrm>
            <a:off x="457200" y="533400"/>
            <a:ext cx="2476500" cy="657225"/>
          </a:xfrm>
          <a:prstGeom prst="rect">
            <a:avLst/>
          </a:prstGeom>
          <a:noFill/>
        </p:spPr>
      </p:pic>
      <p:pic>
        <p:nvPicPr>
          <p:cNvPr id="143364" name="Picture 4" descr="25-839e-images"/>
          <p:cNvPicPr>
            <a:picLocks noChangeAspect="1" noChangeArrowheads="1"/>
          </p:cNvPicPr>
          <p:nvPr/>
        </p:nvPicPr>
        <p:blipFill>
          <a:blip r:embed="rId4"/>
          <a:srcRect/>
          <a:stretch>
            <a:fillRect/>
          </a:stretch>
        </p:blipFill>
        <p:spPr bwMode="auto">
          <a:xfrm>
            <a:off x="3070073" y="4330700"/>
            <a:ext cx="3193867" cy="2260600"/>
          </a:xfrm>
          <a:prstGeom prst="rect">
            <a:avLst/>
          </a:prstGeom>
          <a:noFill/>
        </p:spPr>
      </p:pic>
      <p:pic>
        <p:nvPicPr>
          <p:cNvPr id="143365" name="Picture 5" descr="25-839a-images"/>
          <p:cNvPicPr>
            <a:picLocks noChangeAspect="1" noChangeArrowheads="1"/>
          </p:cNvPicPr>
          <p:nvPr/>
        </p:nvPicPr>
        <p:blipFill>
          <a:blip r:embed="rId5"/>
          <a:srcRect/>
          <a:stretch>
            <a:fillRect/>
          </a:stretch>
        </p:blipFill>
        <p:spPr bwMode="auto">
          <a:xfrm>
            <a:off x="482600" y="1524000"/>
            <a:ext cx="1814513" cy="2667000"/>
          </a:xfrm>
          <a:prstGeom prst="rect">
            <a:avLst/>
          </a:prstGeom>
          <a:noFill/>
        </p:spPr>
      </p:pic>
      <p:pic>
        <p:nvPicPr>
          <p:cNvPr id="143366" name="Picture 6" descr="25-839b-images"/>
          <p:cNvPicPr>
            <a:picLocks noChangeAspect="1" noChangeArrowheads="1"/>
          </p:cNvPicPr>
          <p:nvPr/>
        </p:nvPicPr>
        <p:blipFill>
          <a:blip r:embed="rId6"/>
          <a:srcRect/>
          <a:stretch>
            <a:fillRect/>
          </a:stretch>
        </p:blipFill>
        <p:spPr bwMode="auto">
          <a:xfrm>
            <a:off x="2616200" y="1524000"/>
            <a:ext cx="1814513" cy="2667000"/>
          </a:xfrm>
          <a:prstGeom prst="rect">
            <a:avLst/>
          </a:prstGeom>
          <a:noFill/>
        </p:spPr>
      </p:pic>
      <p:pic>
        <p:nvPicPr>
          <p:cNvPr id="143367" name="Picture 7" descr="25-839d-images"/>
          <p:cNvPicPr>
            <a:picLocks noChangeAspect="1" noChangeArrowheads="1"/>
          </p:cNvPicPr>
          <p:nvPr/>
        </p:nvPicPr>
        <p:blipFill>
          <a:blip r:embed="rId7"/>
          <a:srcRect/>
          <a:stretch>
            <a:fillRect/>
          </a:stretch>
        </p:blipFill>
        <p:spPr bwMode="auto">
          <a:xfrm>
            <a:off x="6807200" y="1524000"/>
            <a:ext cx="1814513" cy="2667000"/>
          </a:xfrm>
          <a:prstGeom prst="rect">
            <a:avLst/>
          </a:prstGeom>
          <a:noFill/>
        </p:spPr>
      </p:pic>
      <p:pic>
        <p:nvPicPr>
          <p:cNvPr id="143368" name="Picture 8" descr="25-839c-images"/>
          <p:cNvPicPr>
            <a:picLocks noChangeAspect="1" noChangeArrowheads="1"/>
          </p:cNvPicPr>
          <p:nvPr/>
        </p:nvPicPr>
        <p:blipFill>
          <a:blip r:embed="rId8"/>
          <a:srcRect/>
          <a:stretch>
            <a:fillRect/>
          </a:stretch>
        </p:blipFill>
        <p:spPr bwMode="auto">
          <a:xfrm>
            <a:off x="4713288" y="1524000"/>
            <a:ext cx="1814512" cy="2654300"/>
          </a:xfrm>
          <a:prstGeom prst="rect">
            <a:avLst/>
          </a:prstGeom>
          <a:noFill/>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80000"/>
              </a:lnSpc>
              <a:spcBef>
                <a:spcPct val="50000"/>
              </a:spcBef>
              <a:spcAft>
                <a:spcPts val="1200"/>
              </a:spcAft>
            </a:pPr>
            <a:r>
              <a:rPr lang="en-US" sz="2800" dirty="0" smtClean="0">
                <a:solidFill>
                  <a:schemeClr val="tx1"/>
                </a:solidFill>
              </a:rPr>
              <a:t>MacArthur disagreed with Truman</a:t>
            </a:r>
          </a:p>
          <a:p>
            <a:pPr lvl="1">
              <a:lnSpc>
                <a:spcPct val="80000"/>
              </a:lnSpc>
              <a:spcBef>
                <a:spcPct val="50000"/>
              </a:spcBef>
              <a:spcAft>
                <a:spcPts val="1200"/>
              </a:spcAft>
            </a:pPr>
            <a:r>
              <a:rPr lang="en-US" sz="2800" dirty="0" smtClean="0">
                <a:solidFill>
                  <a:schemeClr val="tx1"/>
                </a:solidFill>
              </a:rPr>
              <a:t>Challenged the authority of the president</a:t>
            </a:r>
          </a:p>
          <a:p>
            <a:pPr>
              <a:lnSpc>
                <a:spcPct val="80000"/>
              </a:lnSpc>
              <a:spcBef>
                <a:spcPct val="50000"/>
              </a:spcBef>
              <a:spcAft>
                <a:spcPts val="1200"/>
              </a:spcAft>
            </a:pPr>
            <a:r>
              <a:rPr lang="en-US" sz="2800" dirty="0" smtClean="0">
                <a:solidFill>
                  <a:schemeClr val="tx1"/>
                </a:solidFill>
              </a:rPr>
              <a:t>MacArthur wanted to expand the war </a:t>
            </a:r>
          </a:p>
          <a:p>
            <a:pPr lvl="1">
              <a:lnSpc>
                <a:spcPct val="80000"/>
              </a:lnSpc>
              <a:spcBef>
                <a:spcPct val="50000"/>
              </a:spcBef>
              <a:spcAft>
                <a:spcPts val="1200"/>
              </a:spcAft>
            </a:pPr>
            <a:r>
              <a:rPr lang="en-US" sz="2800" dirty="0" smtClean="0">
                <a:solidFill>
                  <a:schemeClr val="tx1"/>
                </a:solidFill>
              </a:rPr>
              <a:t>Wanted to bomb China</a:t>
            </a:r>
          </a:p>
          <a:p>
            <a:pPr>
              <a:lnSpc>
                <a:spcPct val="80000"/>
              </a:lnSpc>
              <a:spcBef>
                <a:spcPct val="50000"/>
              </a:spcBef>
              <a:spcAft>
                <a:spcPts val="1200"/>
              </a:spcAft>
            </a:pPr>
            <a:r>
              <a:rPr lang="en-US" sz="2800" dirty="0" smtClean="0">
                <a:solidFill>
                  <a:schemeClr val="tx1"/>
                </a:solidFill>
              </a:rPr>
              <a:t>Truman fired MacArthur</a:t>
            </a:r>
          </a:p>
          <a:p>
            <a:pPr lvl="1">
              <a:lnSpc>
                <a:spcPct val="80000"/>
              </a:lnSpc>
              <a:spcBef>
                <a:spcPct val="50000"/>
              </a:spcBef>
              <a:spcAft>
                <a:spcPts val="1200"/>
              </a:spcAft>
            </a:pPr>
            <a:r>
              <a:rPr lang="en-US" sz="2800" dirty="0" smtClean="0">
                <a:solidFill>
                  <a:schemeClr val="tx1"/>
                </a:solidFill>
              </a:rPr>
              <a:t>Many Americans were outraged</a:t>
            </a: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u="sng" dirty="0" smtClean="0">
                <a:solidFill>
                  <a:srgbClr val="535252"/>
                </a:solidFill>
              </a:rPr>
              <a:t>General MacArthur is Fired</a:t>
            </a:r>
            <a:endParaRPr lang="en-US" b="1" u="sng" dirty="0">
              <a:solidFill>
                <a:srgbClr val="535252"/>
              </a:solidFill>
            </a:endParaRPr>
          </a:p>
        </p:txBody>
      </p:sp>
      <p:pic>
        <p:nvPicPr>
          <p:cNvPr id="6" name="Picture 5"/>
          <p:cNvPicPr>
            <a:picLocks noChangeAspect="1"/>
          </p:cNvPicPr>
          <p:nvPr/>
        </p:nvPicPr>
        <p:blipFill>
          <a:blip r:embed="rId2"/>
          <a:stretch>
            <a:fillRect/>
          </a:stretch>
        </p:blipFill>
        <p:spPr>
          <a:xfrm>
            <a:off x="5712150" y="2528900"/>
            <a:ext cx="3431849" cy="2492380"/>
          </a:xfrm>
          <a:prstGeom prst="rect">
            <a:avLst/>
          </a:prstGeom>
        </p:spPr>
      </p:pic>
      <p:pic>
        <p:nvPicPr>
          <p:cNvPr id="7" name="Picture 6"/>
          <p:cNvPicPr>
            <a:picLocks noChangeAspect="1"/>
          </p:cNvPicPr>
          <p:nvPr/>
        </p:nvPicPr>
        <p:blipFill>
          <a:blip r:embed="rId3"/>
          <a:stretch>
            <a:fillRect/>
          </a:stretch>
        </p:blipFill>
        <p:spPr>
          <a:xfrm>
            <a:off x="4741684" y="5021280"/>
            <a:ext cx="2380083" cy="183672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742185"/>
            <a:ext cx="9144000" cy="6115815"/>
          </a:xfrm>
        </p:spPr>
        <p:txBody>
          <a:bodyPr>
            <a:normAutofit/>
          </a:bodyPr>
          <a:lstStyle/>
          <a:p>
            <a:pPr>
              <a:lnSpc>
                <a:spcPct val="150000"/>
              </a:lnSpc>
            </a:pPr>
            <a:r>
              <a:rPr lang="en-US" sz="2800" dirty="0" smtClean="0">
                <a:solidFill>
                  <a:schemeClr val="tx1"/>
                </a:solidFill>
              </a:rPr>
              <a:t>War settled into a stalemate</a:t>
            </a:r>
          </a:p>
          <a:p>
            <a:pPr>
              <a:lnSpc>
                <a:spcPct val="150000"/>
              </a:lnSpc>
            </a:pPr>
            <a:r>
              <a:rPr lang="en-US" sz="2800" dirty="0" smtClean="0">
                <a:solidFill>
                  <a:schemeClr val="tx1"/>
                </a:solidFill>
              </a:rPr>
              <a:t>1952 – Eisenhower – who promised to end the war – was elected president</a:t>
            </a:r>
          </a:p>
          <a:p>
            <a:pPr>
              <a:lnSpc>
                <a:spcPct val="150000"/>
              </a:lnSpc>
            </a:pPr>
            <a:r>
              <a:rPr lang="en-US" sz="2800" dirty="0" smtClean="0">
                <a:solidFill>
                  <a:schemeClr val="tx1"/>
                </a:solidFill>
              </a:rPr>
              <a:t>1953 – both sides agree to an armistice</a:t>
            </a:r>
          </a:p>
          <a:p>
            <a:pPr lvl="1">
              <a:lnSpc>
                <a:spcPct val="150000"/>
              </a:lnSpc>
            </a:pPr>
            <a:r>
              <a:rPr lang="en-US" sz="2800" dirty="0" smtClean="0">
                <a:solidFill>
                  <a:schemeClr val="tx1"/>
                </a:solidFill>
              </a:rPr>
              <a:t>3 years of fighting</a:t>
            </a:r>
          </a:p>
          <a:p>
            <a:pPr lvl="1">
              <a:lnSpc>
                <a:spcPct val="150000"/>
              </a:lnSpc>
            </a:pPr>
            <a:r>
              <a:rPr lang="en-US" sz="2800" dirty="0" smtClean="0">
                <a:solidFill>
                  <a:schemeClr val="tx1"/>
                </a:solidFill>
              </a:rPr>
              <a:t>37,000 Americans K.I.A.</a:t>
            </a:r>
          </a:p>
          <a:p>
            <a:pPr lvl="1">
              <a:lnSpc>
                <a:spcPct val="150000"/>
              </a:lnSpc>
            </a:pPr>
            <a:r>
              <a:rPr lang="en-US" sz="2800" dirty="0" smtClean="0">
                <a:solidFill>
                  <a:schemeClr val="tx1"/>
                </a:solidFill>
              </a:rPr>
              <a:t>60,000 UN K.I.A.</a:t>
            </a:r>
            <a:endParaRPr lang="en-US" sz="2800" dirty="0" smtClean="0">
              <a:solidFill>
                <a:schemeClr val="tx1"/>
              </a:solidFill>
            </a:endParaRPr>
          </a:p>
        </p:txBody>
      </p:sp>
      <p:sp>
        <p:nvSpPr>
          <p:cNvPr id="2" name="Title 1"/>
          <p:cNvSpPr>
            <a:spLocks noGrp="1"/>
          </p:cNvSpPr>
          <p:nvPr>
            <p:ph type="title" idx="4294967295"/>
          </p:nvPr>
        </p:nvSpPr>
        <p:spPr>
          <a:xfrm>
            <a:off x="0" y="0"/>
            <a:ext cx="9144000" cy="742185"/>
          </a:xfrm>
        </p:spPr>
        <p:txBody>
          <a:bodyPr/>
          <a:lstStyle/>
          <a:p>
            <a:pPr algn="ctr"/>
            <a:r>
              <a:rPr lang="en-US" b="1" u="sng" dirty="0" smtClean="0">
                <a:solidFill>
                  <a:schemeClr val="tx2"/>
                </a:solidFill>
              </a:rPr>
              <a:t>Fighting Ends in Korea</a:t>
            </a:r>
            <a:endParaRPr lang="en-US" b="1" u="sng" dirty="0">
              <a:solidFill>
                <a:schemeClr val="tx2"/>
              </a:solidFill>
            </a:endParaRPr>
          </a:p>
        </p:txBody>
      </p:sp>
      <p:pic>
        <p:nvPicPr>
          <p:cNvPr id="4" name="Picture 3"/>
          <p:cNvPicPr>
            <a:picLocks noChangeAspect="1"/>
          </p:cNvPicPr>
          <p:nvPr/>
        </p:nvPicPr>
        <p:blipFill>
          <a:blip r:embed="rId2"/>
          <a:stretch>
            <a:fillRect/>
          </a:stretch>
        </p:blipFill>
        <p:spPr>
          <a:xfrm>
            <a:off x="4981264" y="3923444"/>
            <a:ext cx="4162737" cy="2934556"/>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15-492-vs"/>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1683" name="Rectangle 3">
            <a:hlinkClick r:id="" action="ppaction://hlinkshowjump?jump=firstslide"/>
          </p:cNvPr>
          <p:cNvSpPr>
            <a:spLocks noChangeArrowheads="1"/>
          </p:cNvSpPr>
          <p:nvPr/>
        </p:nvSpPr>
        <p:spPr bwMode="auto">
          <a:xfrm>
            <a:off x="6934200" y="6019800"/>
            <a:ext cx="609600" cy="838200"/>
          </a:xfrm>
          <a:prstGeom prst="rect">
            <a:avLst/>
          </a:prstGeom>
          <a:noFill/>
          <a:ln w="9525">
            <a:noFill/>
            <a:miter lim="800000"/>
            <a:headEnd/>
            <a:tailEnd/>
          </a:ln>
          <a:effectLst/>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hlinkClick r:id="" action="ppaction://hlinkshowjump?jump=firstslide"/>
          </p:cNvPr>
          <p:cNvSpPr>
            <a:spLocks noChangeArrowheads="1"/>
          </p:cNvSpPr>
          <p:nvPr/>
        </p:nvSpPr>
        <p:spPr bwMode="auto">
          <a:xfrm>
            <a:off x="6934200" y="6019800"/>
            <a:ext cx="609600" cy="838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70659" name="Rectangle 3">
            <a:hlinkClick r:id="" action="ppaction://hlinkshowjump?jump=firstslide"/>
          </p:cNvPr>
          <p:cNvSpPr>
            <a:spLocks noChangeArrowheads="1"/>
          </p:cNvSpPr>
          <p:nvPr/>
        </p:nvSpPr>
        <p:spPr bwMode="auto">
          <a:xfrm>
            <a:off x="6172200" y="6019800"/>
            <a:ext cx="762000" cy="838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70660" name="Text Box 4"/>
          <p:cNvSpPr txBox="1">
            <a:spLocks noChangeArrowheads="1"/>
          </p:cNvSpPr>
          <p:nvPr/>
        </p:nvSpPr>
        <p:spPr bwMode="auto">
          <a:xfrm>
            <a:off x="2508250" y="5638800"/>
            <a:ext cx="4100513" cy="369888"/>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99"/>
                </a:solidFill>
                <a:latin typeface="Verdana" charset="0"/>
              </a:rPr>
              <a:t>Click on the window to start video</a:t>
            </a:r>
            <a:endParaRPr lang="en-US"/>
          </a:p>
        </p:txBody>
      </p:sp>
      <p:pic>
        <p:nvPicPr>
          <p:cNvPr id="70662" name="Picture 6" descr="/Users/matthewhische/Desktop/Holt PP (MAC) - US II/Ch25/huscwbfd_video.mov">
            <a:hlinkClick r:id="" action="ppaction://media"/>
          </p:cNvPr>
          <p:cNvPicPr/>
          <p:nvPr>
            <a:videoFile r:link="rId1"/>
          </p:nvPr>
        </p:nvPicPr>
        <p:blipFill>
          <a:blip r:embed="rId4"/>
          <a:srcRect/>
          <a:stretch>
            <a:fillRect/>
          </a:stretch>
        </p:blipFill>
        <p:spPr bwMode="auto">
          <a:xfrm>
            <a:off x="2540000" y="1371600"/>
            <a:ext cx="4064000" cy="3048000"/>
          </a:xfrm>
          <a:prstGeom prst="rect">
            <a:avLst/>
          </a:prstGeom>
          <a:noFill/>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066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0662"/>
                                        </p:tgtEl>
                                      </p:cBhvr>
                                    </p:cmd>
                                  </p:childTnLst>
                                </p:cTn>
                              </p:par>
                            </p:childTnLst>
                          </p:cTn>
                        </p:par>
                      </p:childTnLst>
                    </p:cTn>
                  </p:par>
                </p:childTnLst>
              </p:cTn>
              <p:nextCondLst>
                <p:cond evt="onClick" delay="0">
                  <p:tgtEl>
                    <p:spTgt spid="70662"/>
                  </p:tgtEl>
                </p:cond>
              </p:nextCondLst>
            </p:seq>
            <p:video>
              <p:cMediaNode>
                <p:cTn id="7" fill="hold" display="0">
                  <p:stCondLst>
                    <p:cond delay="indefinite"/>
                  </p:stCondLst>
                  <p:endCondLst>
                    <p:cond evt="onNext" delay="0">
                      <p:tgtEl>
                        <p:sldTgt/>
                      </p:tgtEl>
                    </p:cond>
                    <p:cond evt="onPrev" delay="0">
                      <p:tgtEl>
                        <p:sldTgt/>
                      </p:tgtEl>
                    </p:cond>
                  </p:endCondLst>
                </p:cTn>
                <p:tgtEl>
                  <p:spTgt spid="7066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055553"/>
            <a:ext cx="9144000" cy="5802447"/>
          </a:xfrm>
        </p:spPr>
        <p:txBody>
          <a:bodyPr>
            <a:normAutofit/>
          </a:bodyPr>
          <a:lstStyle/>
          <a:p>
            <a:pPr marL="228600" indent="-228600">
              <a:spcBef>
                <a:spcPct val="40000"/>
              </a:spcBef>
              <a:buFontTx/>
              <a:buChar char="•"/>
            </a:pPr>
            <a:r>
              <a:rPr lang="en-US" sz="2800" dirty="0" smtClean="0">
                <a:solidFill>
                  <a:srgbClr val="003300"/>
                </a:solidFill>
              </a:rPr>
              <a:t>The </a:t>
            </a:r>
            <a:r>
              <a:rPr lang="en-US" sz="2800" b="1" dirty="0" smtClean="0">
                <a:solidFill>
                  <a:srgbClr val="FF0000"/>
                </a:solidFill>
              </a:rPr>
              <a:t>Iron Curtain</a:t>
            </a:r>
            <a:endParaRPr lang="en-US" sz="2800" b="1" dirty="0" smtClean="0">
              <a:solidFill>
                <a:srgbClr val="003300"/>
              </a:solidFill>
            </a:endParaRPr>
          </a:p>
          <a:p>
            <a:pPr marL="571500" lvl="1" indent="-228600">
              <a:spcBef>
                <a:spcPct val="40000"/>
              </a:spcBef>
              <a:buFontTx/>
              <a:buChar char="•"/>
            </a:pPr>
            <a:r>
              <a:rPr lang="en-US" sz="2600" dirty="0" smtClean="0">
                <a:solidFill>
                  <a:srgbClr val="000000"/>
                </a:solidFill>
              </a:rPr>
              <a:t>Term to describe an imaginary line dividing Communist countries in the Soviet bloc from countries in Western Europe during the Cold War</a:t>
            </a:r>
          </a:p>
          <a:p>
            <a:pPr marL="571500" lvl="1" indent="-228600">
              <a:spcBef>
                <a:spcPct val="40000"/>
              </a:spcBef>
              <a:buFontTx/>
              <a:buChar char="•"/>
            </a:pPr>
            <a:endParaRPr lang="en-US" sz="2600" dirty="0" smtClean="0">
              <a:solidFill>
                <a:srgbClr val="003300"/>
              </a:solidFill>
            </a:endParaRPr>
          </a:p>
          <a:p>
            <a:pPr>
              <a:lnSpc>
                <a:spcPct val="150000"/>
              </a:lnSpc>
            </a:pPr>
            <a:endParaRPr lang="en-US" sz="2800" dirty="0" smtClean="0"/>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Iron Curtain</a:t>
            </a:r>
            <a:endParaRPr lang="en-US" b="1" u="sng" dirty="0"/>
          </a:p>
        </p:txBody>
      </p:sp>
      <p:pic>
        <p:nvPicPr>
          <p:cNvPr id="4" name="Picture 3"/>
          <p:cNvPicPr>
            <a:picLocks noChangeAspect="1"/>
          </p:cNvPicPr>
          <p:nvPr/>
        </p:nvPicPr>
        <p:blipFill>
          <a:blip r:embed="rId2"/>
          <a:stretch>
            <a:fillRect/>
          </a:stretch>
        </p:blipFill>
        <p:spPr>
          <a:xfrm>
            <a:off x="4519424" y="2894523"/>
            <a:ext cx="3513276" cy="396347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15-467-image"/>
          <p:cNvPicPr>
            <a:picLocks noChangeAspect="1" noChangeArrowheads="1"/>
          </p:cNvPicPr>
          <p:nvPr/>
        </p:nvPicPr>
        <p:blipFill>
          <a:blip r:embed="rId3"/>
          <a:srcRect/>
          <a:stretch>
            <a:fillRect/>
          </a:stretch>
        </p:blipFill>
        <p:spPr bwMode="auto">
          <a:xfrm>
            <a:off x="4648199" y="876300"/>
            <a:ext cx="4181475" cy="5562600"/>
          </a:xfrm>
          <a:prstGeom prst="rect">
            <a:avLst/>
          </a:prstGeom>
          <a:noFill/>
        </p:spPr>
      </p:pic>
      <p:sp>
        <p:nvSpPr>
          <p:cNvPr id="82948" name="Rectangle 4">
            <a:hlinkClick r:id="" action="ppaction://hlinkshowjump?jump=firstslide"/>
          </p:cNvPr>
          <p:cNvSpPr>
            <a:spLocks noChangeArrowheads="1"/>
          </p:cNvSpPr>
          <p:nvPr/>
        </p:nvSpPr>
        <p:spPr bwMode="auto">
          <a:xfrm>
            <a:off x="6172200" y="6019800"/>
            <a:ext cx="762000" cy="838200"/>
          </a:xfrm>
          <a:prstGeom prst="rect">
            <a:avLst/>
          </a:prstGeom>
          <a:noFill/>
          <a:ln w="9525">
            <a:noFill/>
            <a:miter lim="800000"/>
            <a:headEnd/>
            <a:tailEnd/>
          </a:ln>
          <a:effectLst/>
        </p:spPr>
        <p:txBody>
          <a:bodyPr wrap="none" anchor="ctr">
            <a:prstTxWarp prst="textNoShape">
              <a:avLst/>
            </a:prstTxWarp>
          </a:bodyPr>
          <a:lstStyle/>
          <a:p>
            <a:endParaRPr lang="en-US"/>
          </a:p>
        </p:txBody>
      </p:sp>
      <p:sp>
        <p:nvSpPr>
          <p:cNvPr id="2" name="Title 1"/>
          <p:cNvSpPr>
            <a:spLocks noGrp="1"/>
          </p:cNvSpPr>
          <p:nvPr>
            <p:ph type="title"/>
          </p:nvPr>
        </p:nvSpPr>
        <p:spPr>
          <a:xfrm>
            <a:off x="991392" y="228601"/>
            <a:ext cx="7313613" cy="1264024"/>
          </a:xfrm>
        </p:spPr>
        <p:txBody>
          <a:bodyPr/>
          <a:lstStyle/>
          <a:p>
            <a:endParaRPr lang="en-US" dirty="0"/>
          </a:p>
        </p:txBody>
      </p:sp>
      <p:sp>
        <p:nvSpPr>
          <p:cNvPr id="3" name="Content Placeholder 2"/>
          <p:cNvSpPr>
            <a:spLocks noGrp="1"/>
          </p:cNvSpPr>
          <p:nvPr>
            <p:ph sz="half" idx="1"/>
          </p:nvPr>
        </p:nvSpPr>
        <p:spPr>
          <a:xfrm>
            <a:off x="539262" y="914399"/>
            <a:ext cx="3938608" cy="5732585"/>
          </a:xfrm>
        </p:spPr>
        <p:txBody>
          <a:bodyPr>
            <a:normAutofit lnSpcReduction="10000"/>
          </a:bodyPr>
          <a:lstStyle/>
          <a:p>
            <a:r>
              <a:rPr lang="en-US" dirty="0" smtClean="0"/>
              <a:t>“A shadow has fallen upon the scenes so lately lighted by the Allied victory.  Nobody knows what Soviet Russia and its Communist international organization intends to do in the immediate future, or what are the limits, if any, to their expansive…tendencies…it is my duty to place before you certain facts about the present position in Europe.  From Stettin in the Baltic to Trieste in the Adriatic an iron curtain has descended across the Continent.” –Winston Churchill  </a:t>
            </a:r>
            <a:endParaRPr lang="en-US" dirty="0"/>
          </a:p>
        </p:txBody>
      </p:sp>
      <p:sp>
        <p:nvSpPr>
          <p:cNvPr id="4" name="Content Placeholder 3"/>
          <p:cNvSpPr>
            <a:spLocks noGrp="1"/>
          </p:cNvSpPr>
          <p:nvPr>
            <p:ph sz="half" idx="2"/>
          </p:nvPr>
        </p:nvSpPr>
        <p:spPr/>
        <p:txBody>
          <a:bodyPr>
            <a:normAutofit lnSpcReduction="10000"/>
          </a:bodyPr>
          <a:lstStyle/>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31863"/>
            <a:ext cx="9144000" cy="5926137"/>
          </a:xfrm>
        </p:spPr>
        <p:txBody>
          <a:bodyPr>
            <a:normAutofit/>
          </a:bodyPr>
          <a:lstStyle/>
          <a:p>
            <a:pPr>
              <a:lnSpc>
                <a:spcPct val="150000"/>
              </a:lnSpc>
            </a:pPr>
            <a:r>
              <a:rPr lang="en-US" sz="2800" dirty="0" smtClean="0"/>
              <a:t>Soviet View of The Iron Curtain</a:t>
            </a:r>
          </a:p>
          <a:p>
            <a:pPr marL="571500" lvl="1" indent="-228600">
              <a:spcBef>
                <a:spcPct val="40000"/>
              </a:spcBef>
              <a:buFontTx/>
              <a:buChar char="•"/>
            </a:pPr>
            <a:r>
              <a:rPr lang="en-US" sz="2600" dirty="0" smtClean="0">
                <a:solidFill>
                  <a:schemeClr val="tx1"/>
                </a:solidFill>
              </a:rPr>
              <a:t>Iron Curtain was necessary to protect the Soviet Union from western attacks</a:t>
            </a:r>
          </a:p>
          <a:p>
            <a:pPr marL="920750" lvl="2" indent="-228600">
              <a:spcBef>
                <a:spcPct val="40000"/>
              </a:spcBef>
              <a:buFontTx/>
              <a:buChar char="•"/>
            </a:pPr>
            <a:r>
              <a:rPr lang="en-US" sz="2400" dirty="0" smtClean="0">
                <a:solidFill>
                  <a:schemeClr val="tx1"/>
                </a:solidFill>
              </a:rPr>
              <a:t>“buffer zone” or “satellite states”</a:t>
            </a:r>
          </a:p>
          <a:p>
            <a:pPr marL="920750" lvl="2" indent="-228600">
              <a:spcBef>
                <a:spcPct val="40000"/>
              </a:spcBef>
              <a:buFontTx/>
              <a:buChar char="•"/>
            </a:pPr>
            <a:r>
              <a:rPr lang="en-US" sz="2400" dirty="0" smtClean="0">
                <a:solidFill>
                  <a:schemeClr val="tx1"/>
                </a:solidFill>
              </a:rPr>
              <a:t>Pro Soviet or communist </a:t>
            </a:r>
            <a:r>
              <a:rPr lang="en-US" sz="2400" dirty="0" err="1" smtClean="0">
                <a:solidFill>
                  <a:schemeClr val="tx1"/>
                </a:solidFill>
              </a:rPr>
              <a:t>gov’ts</a:t>
            </a:r>
            <a:endParaRPr lang="en-US" sz="2400" dirty="0" smtClean="0">
              <a:solidFill>
                <a:schemeClr val="tx1"/>
              </a:solidFill>
            </a:endParaRPr>
          </a:p>
          <a:p>
            <a:pPr marL="920750" lvl="2" indent="-228600">
              <a:spcBef>
                <a:spcPct val="40000"/>
              </a:spcBef>
              <a:buNone/>
            </a:pPr>
            <a:r>
              <a:rPr lang="en-US" sz="2400" dirty="0" smtClean="0">
                <a:solidFill>
                  <a:schemeClr val="tx1"/>
                </a:solidFill>
              </a:rPr>
              <a:t>	established throughout western</a:t>
            </a:r>
          </a:p>
          <a:p>
            <a:pPr marL="920750" lvl="2" indent="-228600">
              <a:spcBef>
                <a:spcPct val="40000"/>
              </a:spcBef>
              <a:buNone/>
            </a:pPr>
            <a:r>
              <a:rPr lang="en-US" sz="2400" dirty="0" smtClean="0">
                <a:solidFill>
                  <a:schemeClr val="tx1"/>
                </a:solidFill>
              </a:rPr>
              <a:t>	Europe</a:t>
            </a:r>
          </a:p>
          <a:p>
            <a:pPr>
              <a:lnSpc>
                <a:spcPct val="150000"/>
              </a:lnSpc>
            </a:pPr>
            <a:endParaRPr lang="en-US" sz="2800" dirty="0" smtClean="0"/>
          </a:p>
        </p:txBody>
      </p:sp>
      <p:sp>
        <p:nvSpPr>
          <p:cNvPr id="2" name="Title 1"/>
          <p:cNvSpPr>
            <a:spLocks noGrp="1"/>
          </p:cNvSpPr>
          <p:nvPr>
            <p:ph type="title" idx="4294967295"/>
          </p:nvPr>
        </p:nvSpPr>
        <p:spPr>
          <a:xfrm>
            <a:off x="0" y="0"/>
            <a:ext cx="9144000" cy="931863"/>
          </a:xfrm>
        </p:spPr>
        <p:txBody>
          <a:bodyPr/>
          <a:lstStyle/>
          <a:p>
            <a:pPr algn="ctr"/>
            <a:r>
              <a:rPr lang="en-US" b="1" u="sng" dirty="0" smtClean="0"/>
              <a:t>The Iron Curtain</a:t>
            </a:r>
            <a:endParaRPr lang="en-US" b="1" u="sng" dirty="0"/>
          </a:p>
        </p:txBody>
      </p:sp>
      <p:pic>
        <p:nvPicPr>
          <p:cNvPr id="4" name="Picture 3"/>
          <p:cNvPicPr>
            <a:picLocks noChangeAspect="1"/>
          </p:cNvPicPr>
          <p:nvPr/>
        </p:nvPicPr>
        <p:blipFill>
          <a:blip r:embed="rId2"/>
          <a:stretch>
            <a:fillRect/>
          </a:stretch>
        </p:blipFill>
        <p:spPr>
          <a:xfrm>
            <a:off x="5451350" y="2248521"/>
            <a:ext cx="3692650" cy="460948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udio">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Studio">
      <a:majorFont>
        <a:latin typeface="Corbel"/>
        <a:ea typeface=""/>
        <a:cs typeface=""/>
        <a:font script="Jpan" typeface="ＭＳ Ｐゴシック"/>
      </a:majorFont>
      <a:minorFont>
        <a:latin typeface="Corbel"/>
        <a:ea typeface=""/>
        <a:cs typeface=""/>
        <a:font script="Jpan" typeface="ＭＳ Ｐゴシック"/>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Studio.thmx</Template>
  <TotalTime>17647</TotalTime>
  <Words>1571</Words>
  <Application>Microsoft Office PowerPoint</Application>
  <PresentationFormat>On-screen Show (4:3)</PresentationFormat>
  <Paragraphs>255</Paragraphs>
  <Slides>66</Slides>
  <Notes>8</Notes>
  <HiddenSlides>0</HiddenSlides>
  <MMClips>1</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Studio</vt:lpstr>
      <vt:lpstr>The Cold War Begins: The Iron Curtain Falls on Europe</vt:lpstr>
      <vt:lpstr>Main Idea</vt:lpstr>
      <vt:lpstr>Causes of the Cold War</vt:lpstr>
      <vt:lpstr>Causes of the Cold War</vt:lpstr>
      <vt:lpstr>Causes of the Cold War</vt:lpstr>
      <vt:lpstr>The Conflict Worsens</vt:lpstr>
      <vt:lpstr>The Iron Curtain</vt:lpstr>
      <vt:lpstr>PowerPoint Presentation</vt:lpstr>
      <vt:lpstr>The Iron Curtain</vt:lpstr>
      <vt:lpstr>Cold War Confrontations</vt:lpstr>
      <vt:lpstr>The Conflict Worsens</vt:lpstr>
      <vt:lpstr>The Conflict Worsens</vt:lpstr>
      <vt:lpstr>Crisis in Berlin</vt:lpstr>
      <vt:lpstr>The Crisis in Berlin</vt:lpstr>
      <vt:lpstr>PowerPoint Presentation</vt:lpstr>
      <vt:lpstr>The Crisis in Berlin</vt:lpstr>
      <vt:lpstr>The Crisis in Berlin</vt:lpstr>
      <vt:lpstr>Causes of the Cold War</vt:lpstr>
      <vt:lpstr>Effects of the Cold War</vt:lpstr>
      <vt:lpstr>Chapter Questions</vt:lpstr>
      <vt:lpstr>The Cold War Begins: Healing the Wounds of War</vt:lpstr>
      <vt:lpstr>Main Idea</vt:lpstr>
      <vt:lpstr>Life in America After WWII</vt:lpstr>
      <vt:lpstr>Life in America After WWII</vt:lpstr>
      <vt:lpstr>PowerPoint Presentation</vt:lpstr>
      <vt:lpstr>Life in America After WWII</vt:lpstr>
      <vt:lpstr>Life in America After WWII</vt:lpstr>
      <vt:lpstr>Life in America After WWII</vt:lpstr>
      <vt:lpstr>Postwar American Politics</vt:lpstr>
      <vt:lpstr>Postwar American Politics</vt:lpstr>
      <vt:lpstr>Postwar American Politics</vt:lpstr>
      <vt:lpstr>Building a Better World</vt:lpstr>
      <vt:lpstr>Building a Better World</vt:lpstr>
      <vt:lpstr>Building a Better World</vt:lpstr>
      <vt:lpstr>Building a Better World</vt:lpstr>
      <vt:lpstr>Building a Better World</vt:lpstr>
      <vt:lpstr>Chapter Questions</vt:lpstr>
      <vt:lpstr>The Cold War Begins: The Second Red Scare</vt:lpstr>
      <vt:lpstr>Main Idea</vt:lpstr>
      <vt:lpstr>The Growing Fear of Communism</vt:lpstr>
      <vt:lpstr>The Growing Fear of Communism</vt:lpstr>
      <vt:lpstr>PowerPoint Presentation</vt:lpstr>
      <vt:lpstr>Communism in the U.S.</vt:lpstr>
      <vt:lpstr>Fighting Communism at Home</vt:lpstr>
      <vt:lpstr>Fighting Communism at Home</vt:lpstr>
      <vt:lpstr>Fighting Communism at Home</vt:lpstr>
      <vt:lpstr>Fighting Communism at Home</vt:lpstr>
      <vt:lpstr>Joseph McCarthy and the Second Red Scare</vt:lpstr>
      <vt:lpstr>Joseph McCarthy and the Second Red Scare</vt:lpstr>
      <vt:lpstr>McCarthy’s Fall</vt:lpstr>
      <vt:lpstr>Chapter Questions</vt:lpstr>
      <vt:lpstr>The Cold War Begins: The Korean War</vt:lpstr>
      <vt:lpstr>Main Idea</vt:lpstr>
      <vt:lpstr>Korea Before the War</vt:lpstr>
      <vt:lpstr>PowerPoint Presentation</vt:lpstr>
      <vt:lpstr>The Start of the Korean War</vt:lpstr>
      <vt:lpstr>The Start of the Korean War</vt:lpstr>
      <vt:lpstr>Combat in the Korean War</vt:lpstr>
      <vt:lpstr>PowerPoint Presentation</vt:lpstr>
      <vt:lpstr>Combat in the Korean War</vt:lpstr>
      <vt:lpstr>Combat in the Korean War</vt:lpstr>
      <vt:lpstr>PowerPoint Presentation</vt:lpstr>
      <vt:lpstr>General MacArthur is Fired</vt:lpstr>
      <vt:lpstr>Fighting Ends in Korea</vt:lpstr>
      <vt:lpstr>PowerPoint Presentation</vt:lpstr>
      <vt:lpstr>PowerPoint Presentation</vt:lpstr>
    </vt:vector>
  </TitlesOfParts>
  <Company>Bloomsburg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Ancient Near East</dc:title>
  <dc:creator>Matthew Hische</dc:creator>
  <cp:lastModifiedBy>NBHS Teacher</cp:lastModifiedBy>
  <cp:revision>439</cp:revision>
  <cp:lastPrinted>2013-11-21T00:45:47Z</cp:lastPrinted>
  <dcterms:created xsi:type="dcterms:W3CDTF">2014-04-20T20:41:33Z</dcterms:created>
  <dcterms:modified xsi:type="dcterms:W3CDTF">2016-04-21T19:22:32Z</dcterms:modified>
</cp:coreProperties>
</file>