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4" r:id="rId1"/>
  </p:sldMasterIdLst>
  <p:handoutMasterIdLst>
    <p:handoutMasterId r:id="rId33"/>
  </p:handoutMasterIdLst>
  <p:sldIdLst>
    <p:sldId id="256" r:id="rId2"/>
    <p:sldId id="286" r:id="rId3"/>
    <p:sldId id="363" r:id="rId4"/>
    <p:sldId id="393" r:id="rId5"/>
    <p:sldId id="396" r:id="rId6"/>
    <p:sldId id="366" r:id="rId7"/>
    <p:sldId id="392" r:id="rId8"/>
    <p:sldId id="368" r:id="rId9"/>
    <p:sldId id="367" r:id="rId10"/>
    <p:sldId id="399" r:id="rId11"/>
    <p:sldId id="391" r:id="rId12"/>
    <p:sldId id="357" r:id="rId13"/>
    <p:sldId id="358" r:id="rId14"/>
    <p:sldId id="348" r:id="rId15"/>
    <p:sldId id="384" r:id="rId16"/>
    <p:sldId id="373" r:id="rId17"/>
    <p:sldId id="388" r:id="rId18"/>
    <p:sldId id="390" r:id="rId19"/>
    <p:sldId id="372" r:id="rId20"/>
    <p:sldId id="385" r:id="rId21"/>
    <p:sldId id="370" r:id="rId22"/>
    <p:sldId id="386" r:id="rId23"/>
    <p:sldId id="387" r:id="rId24"/>
    <p:sldId id="400" r:id="rId25"/>
    <p:sldId id="360" r:id="rId26"/>
    <p:sldId id="361" r:id="rId27"/>
    <p:sldId id="362" r:id="rId28"/>
    <p:sldId id="379" r:id="rId29"/>
    <p:sldId id="380" r:id="rId30"/>
    <p:sldId id="397" r:id="rId31"/>
    <p:sldId id="39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1" d="100"/>
          <a:sy n="81" d="100"/>
        </p:scale>
        <p:origin x="-104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95B9A5D-DB4E-EC4F-866E-2F60318C64F9}" type="datetimeFigureOut">
              <a:rPr lang="en-US" smtClean="0"/>
              <a:pPr/>
              <a:t>2/16/2016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1E5822-43BF-8A43-8D68-08F12F628792}" type="slidenum">
              <a:rPr lang="en-US" smtClean="0"/>
              <a:pPr/>
              <a:t>‹#›</a:t>
            </a:fld>
            <a:endParaRPr lang="en-US"/>
          </a:p>
        </p:txBody>
      </p:sp>
    </p:spTree>
    <p:extLst>
      <p:ext uri="{BB962C8B-B14F-4D97-AF65-F5344CB8AC3E}">
        <p14:creationId xmlns:p14="http://schemas.microsoft.com/office/powerpoint/2010/main" val="274431933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4114800" y="1572768"/>
            <a:ext cx="4910328" cy="2130552"/>
          </a:xfrm>
        </p:spPr>
        <p:txBody>
          <a:bodyPr vert="horz" lIns="91440" tIns="45720" rIns="91440" bIns="45720" rtlCol="0" anchor="b" anchorCtr="0">
            <a:normAutofit/>
          </a:bodyPr>
          <a:lstStyle>
            <a:lvl1pPr algn="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114800" y="3711388"/>
            <a:ext cx="4910328" cy="886968"/>
          </a:xfrm>
        </p:spPr>
        <p:txBody>
          <a:bodyPr vert="horz" lIns="91440" tIns="45720" rIns="91440" bIns="45720" rtlCol="0">
            <a:normAutofit/>
          </a:bodyPr>
          <a:lstStyle>
            <a:lvl1pPr marL="0" indent="0" algn="r" defTabSz="914400" rtl="0" eaLnBrk="1" latinLnBrk="0" hangingPunct="1">
              <a:spcBef>
                <a:spcPct val="20000"/>
              </a:spcBef>
              <a:buClr>
                <a:schemeClr val="accent1"/>
              </a:buClr>
              <a:buSzPct val="90000"/>
              <a:buFont typeface="Wingdings" pitchFamily="2" charset="2"/>
              <a:buNone/>
              <a:defRPr sz="2400" b="1" kern="1200">
                <a:solidFill>
                  <a:schemeClr val="tx1">
                    <a:tint val="75000"/>
                  </a:schemeClr>
                </a:solidFill>
                <a:effectLst>
                  <a:outerShdw blurRad="50800" dist="50800" dir="2700000" algn="tl" rotWithShape="0">
                    <a:schemeClr val="bg1">
                      <a:alpha val="3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710F4C3B-12BB-4EC8-A596-2037BFBCFD5E}" type="datetime1">
              <a:rPr lang="en-US" smtClean="0"/>
              <a:pPr/>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C41667-7291-42E8-B00B-345BA5840895}" type="slidenum">
              <a:rPr/>
              <a:pPr/>
              <a:t>‹#›</a:t>
            </a:fld>
            <a:endParaRPr/>
          </a:p>
        </p:txBody>
      </p:sp>
      <p:sp>
        <p:nvSpPr>
          <p:cNvPr id="20" name="Oval 19"/>
          <p:cNvSpPr>
            <a:spLocks noChangeAspect="1"/>
          </p:cNvSpPr>
          <p:nvPr/>
        </p:nvSpPr>
        <p:spPr>
          <a:xfrm>
            <a:off x="121024" y="85165"/>
            <a:ext cx="4433047" cy="4433047"/>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Oval 33"/>
          <p:cNvSpPr/>
          <p:nvPr/>
        </p:nvSpPr>
        <p:spPr>
          <a:xfrm>
            <a:off x="179294" y="112058"/>
            <a:ext cx="4201255" cy="4201255"/>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5" name="Oval 34"/>
          <p:cNvSpPr/>
          <p:nvPr/>
        </p:nvSpPr>
        <p:spPr>
          <a:xfrm>
            <a:off x="264460" y="138952"/>
            <a:ext cx="3988777" cy="4056383"/>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Oval 36"/>
          <p:cNvSpPr/>
          <p:nvPr/>
        </p:nvSpPr>
        <p:spPr>
          <a:xfrm>
            <a:off x="264460" y="138953"/>
            <a:ext cx="3897026" cy="3897026"/>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127000" dist="63500" dir="162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3">
        <a:schemeClr val="bg2"/>
      </p:bgRef>
    </p:bg>
    <p:spTree>
      <p:nvGrpSpPr>
        <p:cNvPr id="1" name=""/>
        <p:cNvGrpSpPr/>
        <p:nvPr/>
      </p:nvGrpSpPr>
      <p:grpSpPr>
        <a:xfrm>
          <a:off x="0" y="0"/>
          <a:ext cx="0" cy="0"/>
          <a:chOff x="0" y="0"/>
          <a:chExt cx="0" cy="0"/>
        </a:xfrm>
      </p:grpSpPr>
      <p:grpSp>
        <p:nvGrpSpPr>
          <p:cNvPr id="9" name="Group 8"/>
          <p:cNvGrpSpPr/>
          <p:nvPr/>
        </p:nvGrpSpPr>
        <p:grpSpPr>
          <a:xfrm>
            <a:off x="0" y="1178859"/>
            <a:ext cx="9144000" cy="45291"/>
            <a:chOff x="0" y="1613647"/>
            <a:chExt cx="9144000" cy="45291"/>
          </a:xfrm>
        </p:grpSpPr>
        <p:cxnSp>
          <p:nvCxnSpPr>
            <p:cNvPr id="10" name="Straight Connector 9"/>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0" y="5715000"/>
            <a:ext cx="9144000" cy="45291"/>
            <a:chOff x="0" y="1613647"/>
            <a:chExt cx="9144000" cy="45291"/>
          </a:xfrm>
        </p:grpSpPr>
        <p:cxnSp>
          <p:nvCxnSpPr>
            <p:cNvPr id="13" name="Straight Connector 12"/>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1524000"/>
            <a:ext cx="3581400" cy="1252538"/>
          </a:xfrm>
        </p:spPr>
        <p:txBody>
          <a:bodyPr anchor="b">
            <a:normAutofit/>
          </a:bodyPr>
          <a:lstStyle>
            <a:lvl1pPr algn="l">
              <a:defRPr sz="3600" b="1"/>
            </a:lvl1pPr>
          </a:lstStyle>
          <a:p>
            <a:r>
              <a:rPr lang="en-US" smtClean="0"/>
              <a:t>Click to edit Master title style</a:t>
            </a:r>
            <a:endParaRPr/>
          </a:p>
        </p:txBody>
      </p:sp>
      <p:sp>
        <p:nvSpPr>
          <p:cNvPr id="4" name="Text Placeholder 3"/>
          <p:cNvSpPr>
            <a:spLocks noGrp="1"/>
          </p:cNvSpPr>
          <p:nvPr>
            <p:ph type="body" sz="half" idx="2"/>
          </p:nvPr>
        </p:nvSpPr>
        <p:spPr>
          <a:xfrm>
            <a:off x="457200" y="2895600"/>
            <a:ext cx="3581400" cy="2438400"/>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59912-2B03-C647-B549-D94E3CB8CA0D}" type="datetimeFigureOut">
              <a:rPr lang="en-US" smtClean="0"/>
              <a:pPr/>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
        <p:nvSpPr>
          <p:cNvPr id="8" name="Oval 7"/>
          <p:cNvSpPr>
            <a:spLocks noChangeAspect="1"/>
          </p:cNvSpPr>
          <p:nvPr/>
        </p:nvSpPr>
        <p:spPr>
          <a:xfrm>
            <a:off x="4285131" y="1116106"/>
            <a:ext cx="4724400" cy="4724400"/>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Picture Placeholder 2"/>
          <p:cNvSpPr>
            <a:spLocks noGrp="1"/>
          </p:cNvSpPr>
          <p:nvPr>
            <p:ph type="pic" idx="1"/>
          </p:nvPr>
        </p:nvSpPr>
        <p:spPr>
          <a:xfrm>
            <a:off x="4473386" y="1148001"/>
            <a:ext cx="4434840" cy="4434987"/>
          </a:xfrm>
          <a:prstGeom prst="ellipse">
            <a:avLst/>
          </a:prstGeom>
          <a:effectLst>
            <a:innerShdw blurRad="63500" dist="50800" dir="18900000">
              <a:prstClr val="black">
                <a:alpha val="30000"/>
              </a:prstClr>
            </a:innerShdw>
          </a:effectLst>
        </p:spPr>
        <p:txBody>
          <a:bodyPr vert="horz" lIns="91440" tIns="45720" rIns="91440" bIns="45720" rtlCol="0">
            <a:normAutofit/>
          </a:bodyPr>
          <a:lstStyle>
            <a:lvl1pPr marL="342900" indent="-342900" algn="r" defTabSz="914400" rtl="0" eaLnBrk="1" latinLnBrk="0" hangingPunct="1">
              <a:spcBef>
                <a:spcPct val="20000"/>
              </a:spcBef>
              <a:buClr>
                <a:schemeClr val="accent1"/>
              </a:buClr>
              <a:buSzPct val="90000"/>
              <a:buFont typeface="Wingdings" pitchFamily="2" charset="2"/>
              <a:buNone/>
              <a:defRPr sz="18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C359912-2B03-C647-B549-D94E3CB8CA0D}" type="datetimeFigureOut">
              <a:rPr lang="en-US" smtClean="0"/>
              <a:pPr/>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E9AF8-0723-404C-97CA-12B27FA4C164}" type="slidenum">
              <a:rPr lang="en-US" smtClean="0"/>
              <a:pPr/>
              <a:t>‹#›</a:t>
            </a:fld>
            <a:endParaRPr lang="en-US"/>
          </a:p>
        </p:txBody>
      </p:sp>
      <p:grpSp>
        <p:nvGrpSpPr>
          <p:cNvPr id="7"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6500" y="609600"/>
            <a:ext cx="1587500" cy="55165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609600"/>
            <a:ext cx="6629400" cy="5516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7556499" y="6356350"/>
            <a:ext cx="1148229" cy="365125"/>
          </a:xfrm>
        </p:spPr>
        <p:txBody>
          <a:bodyPr/>
          <a:lstStyle/>
          <a:p>
            <a:fld id="{FC359912-2B03-C647-B549-D94E3CB8CA0D}" type="datetimeFigureOut">
              <a:rPr lang="en-US" smtClean="0"/>
              <a:pPr/>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E9AF8-0723-404C-97CA-12B27FA4C164}" type="slidenum">
              <a:rPr lang="en-US" smtClean="0"/>
              <a:pPr/>
              <a:t>‹#›</a:t>
            </a:fld>
            <a:endParaRPr lang="en-US"/>
          </a:p>
        </p:txBody>
      </p:sp>
      <p:grpSp>
        <p:nvGrpSpPr>
          <p:cNvPr id="7" name="Group 6"/>
          <p:cNvGrpSpPr/>
          <p:nvPr/>
        </p:nvGrpSpPr>
        <p:grpSpPr>
          <a:xfrm rot="5400000">
            <a:off x="4065260" y="3406355"/>
            <a:ext cx="6858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C359912-2B03-C647-B549-D94E3CB8CA0D}" type="datetimeFigureOut">
              <a:rPr lang="en-US" smtClean="0"/>
              <a:pPr/>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E9AF8-0723-404C-97CA-12B27FA4C164}" type="slidenum">
              <a:rPr lang="en-US" smtClean="0"/>
              <a:pPr/>
              <a:t>‹#›</a:t>
            </a:fld>
            <a:endParaRPr lang="en-US"/>
          </a:p>
        </p:txBody>
      </p:sp>
      <p:grpSp>
        <p:nvGrpSpPr>
          <p:cNvPr id="7" name="Group 10"/>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6"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5365376" y="1573306"/>
            <a:ext cx="3653117" cy="2133600"/>
          </a:xfrm>
        </p:spPr>
        <p:txBody>
          <a:bodyPr anchor="b" anchorCtr="0"/>
          <a:lstStyle>
            <a:lvl1pPr algn="r">
              <a:defRPr/>
            </a:lvl1pPr>
          </a:lstStyle>
          <a:p>
            <a:r>
              <a:rPr lang="en-US" smtClean="0"/>
              <a:t>Click to edit Master title style</a:t>
            </a:r>
            <a:endParaRPr/>
          </a:p>
        </p:txBody>
      </p:sp>
      <p:sp>
        <p:nvSpPr>
          <p:cNvPr id="3" name="Subtitle 2"/>
          <p:cNvSpPr>
            <a:spLocks noGrp="1"/>
          </p:cNvSpPr>
          <p:nvPr>
            <p:ph type="subTitle" idx="1"/>
          </p:nvPr>
        </p:nvSpPr>
        <p:spPr>
          <a:xfrm>
            <a:off x="5365376" y="3998259"/>
            <a:ext cx="3653117" cy="883024"/>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FC359912-2B03-C647-B549-D94E3CB8CA0D}" type="datetimeFigureOut">
              <a:rPr lang="en-US" smtClean="0"/>
              <a:pPr/>
              <a:t>2/16/2016</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lgn="ctr">
              <a:defRPr/>
            </a:lvl1pPr>
          </a:lstStyle>
          <a:p>
            <a:endParaRPr lang="en-US"/>
          </a:p>
        </p:txBody>
      </p:sp>
      <p:sp>
        <p:nvSpPr>
          <p:cNvPr id="16" name="Oval 15"/>
          <p:cNvSpPr>
            <a:spLocks noChangeAspect="1"/>
          </p:cNvSpPr>
          <p:nvPr/>
        </p:nvSpPr>
        <p:spPr>
          <a:xfrm>
            <a:off x="134471" y="685800"/>
            <a:ext cx="5268049" cy="5268049"/>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Oval 16"/>
          <p:cNvSpPr/>
          <p:nvPr/>
        </p:nvSpPr>
        <p:spPr>
          <a:xfrm>
            <a:off x="229676" y="712694"/>
            <a:ext cx="4983480" cy="4983480"/>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Picture Placeholder 24"/>
          <p:cNvSpPr>
            <a:spLocks noGrp="1"/>
          </p:cNvSpPr>
          <p:nvPr>
            <p:ph type="pic" sz="quarter" idx="13"/>
          </p:nvPr>
        </p:nvSpPr>
        <p:spPr>
          <a:xfrm>
            <a:off x="241232" y="716992"/>
            <a:ext cx="4906459" cy="4852935"/>
          </a:xfrm>
          <a:prstGeom prst="ellipse">
            <a:avLst/>
          </a:prstGeom>
          <a:effectLst>
            <a:innerShdw blurRad="63500" dist="50800" dir="16200000">
              <a:prstClr val="black">
                <a:alpha val="30000"/>
              </a:prstClr>
            </a:innerShdw>
          </a:effectLst>
        </p:spPr>
        <p:txBody>
          <a:bodyPr>
            <a:normAutofit/>
          </a:bodyPr>
          <a:lstStyle>
            <a:lvl1pPr algn="r">
              <a:buNone/>
              <a:defRPr sz="1800"/>
            </a:lvl1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8013" cy="1362075"/>
          </a:xfrm>
        </p:spPr>
        <p:txBody>
          <a:bodyPr anchor="b" anchorCtr="0">
            <a:normAutofit/>
          </a:bodyPr>
          <a:lstStyle>
            <a:lvl1pPr algn="ctr">
              <a:defRPr sz="48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29013"/>
            <a:ext cx="8228013" cy="134778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A7FD2D-5A5F-45B1-82F9-83DDE5E26DCD}" type="datetime1">
              <a:rPr lang="en-US" smtClean="0"/>
              <a:pPr/>
              <a:t>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eaLnBrk="1" latinLnBrk="0" hangingPunct="1"/>
            <a:fld id="{F0C94032-CD4C-4C25-B0C2-CEC720522D92}" type="slidenum">
              <a:rPr kumimoji="0" lang="en-US" smtClean="0"/>
              <a:pPr algn="ctr" eaLnBrk="1" latinLnBrk="0" hangingPunct="1"/>
              <a:t>‹#›</a:t>
            </a:fld>
            <a:endParaRPr kumimoji="0" lang="en-US" sz="2400" dirty="0">
              <a:solidFill>
                <a:srgbClr val="FFFFFF"/>
              </a:solidFill>
            </a:endParaRPr>
          </a:p>
        </p:txBody>
      </p:sp>
      <p:grpSp>
        <p:nvGrpSpPr>
          <p:cNvPr id="7" name="Group 7"/>
          <p:cNvGrpSpPr/>
          <p:nvPr/>
        </p:nvGrpSpPr>
        <p:grpSpPr>
          <a:xfrm>
            <a:off x="0" y="1447800"/>
            <a:ext cx="9144000" cy="45291"/>
            <a:chOff x="0" y="1613647"/>
            <a:chExt cx="9144000" cy="45291"/>
          </a:xfrm>
        </p:grpSpPr>
        <p:cxnSp>
          <p:nvCxnSpPr>
            <p:cNvPr id="9" name="Straight Connector 8"/>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10"/>
          <p:cNvGrpSpPr/>
          <p:nvPr/>
        </p:nvGrpSpPr>
        <p:grpSpPr>
          <a:xfrm>
            <a:off x="0" y="4939553"/>
            <a:ext cx="9144000" cy="45291"/>
            <a:chOff x="0" y="1613647"/>
            <a:chExt cx="9144000" cy="45291"/>
          </a:xfrm>
        </p:grpSpPr>
        <p:cxnSp>
          <p:nvCxnSpPr>
            <p:cNvPr id="12" name="Straight Connector 11"/>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5720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488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C359912-2B03-C647-B549-D94E3CB8CA0D}" type="datetimeFigureOut">
              <a:rPr lang="en-US" smtClean="0"/>
              <a:pPr/>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grpSp>
        <p:nvGrpSpPr>
          <p:cNvPr id="8" name="Group 16"/>
          <p:cNvGrpSpPr/>
          <p:nvPr/>
        </p:nvGrpSpPr>
        <p:grpSpPr>
          <a:xfrm>
            <a:off x="0" y="1584169"/>
            <a:ext cx="9144000" cy="45291"/>
            <a:chOff x="0" y="1613647"/>
            <a:chExt cx="9144000" cy="45291"/>
          </a:xfrm>
        </p:grpSpPr>
        <p:cxnSp>
          <p:nvCxnSpPr>
            <p:cNvPr id="18" name="Straight Connector 1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584169"/>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488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FC359912-2B03-C647-B549-D94E3CB8CA0D}" type="datetimeFigureOut">
              <a:rPr lang="en-US" smtClean="0"/>
              <a:pPr/>
              <a:t>2/16/2016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C359912-2B03-C647-B549-D94E3CB8CA0D}" type="datetimeFigureOut">
              <a:rPr lang="en-US" smtClean="0"/>
              <a:pPr/>
              <a:t>2/16/2016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E9AF8-0723-404C-97CA-12B27FA4C164}" type="slidenum">
              <a:rPr lang="en-US" smtClean="0"/>
              <a:pPr/>
              <a:t>‹#›</a:t>
            </a:fld>
            <a:endParaRPr lang="en-US"/>
          </a:p>
        </p:txBody>
      </p:sp>
      <p:grpSp>
        <p:nvGrpSpPr>
          <p:cNvPr id="6"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59912-2B03-C647-B549-D94E3CB8CA0D}" type="datetimeFigureOut">
              <a:rPr lang="en-US" smtClean="0"/>
              <a:pPr/>
              <a:t>2/16/2016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58906"/>
            <a:ext cx="3602039" cy="116205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473388" y="273051"/>
            <a:ext cx="4206240" cy="5778500"/>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199" y="1905001"/>
            <a:ext cx="3602039" cy="3733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59912-2B03-C647-B549-D94E3CB8CA0D}" type="datetimeFigureOut">
              <a:rPr lang="en-US" smtClean="0"/>
              <a:pPr/>
              <a:t>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457200" y="2057401"/>
            <a:ext cx="8229600" cy="3962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571129"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59912-2B03-C647-B549-D94E3CB8CA0D}" type="datetimeFigureOut">
              <a:rPr lang="en-US" smtClean="0"/>
              <a:pPr/>
              <a:t>2/16/2016</a:t>
            </a:fld>
            <a:endParaRPr lang="en-US"/>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A4DE9AF8-0723-404C-97CA-12B27FA4C16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txStyles>
    <p:titleStyle>
      <a:lvl1pPr algn="ct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90000"/>
        <a:buFont typeface="Wingdings" pitchFamily="2" charset="2"/>
        <a:buChar char=""/>
        <a:defRPr sz="24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685800" indent="-336550" algn="l" defTabSz="914400" rtl="0" eaLnBrk="1" latinLnBrk="0" hangingPunct="1">
        <a:spcBef>
          <a:spcPct val="20000"/>
        </a:spcBef>
        <a:buClr>
          <a:schemeClr val="accent2"/>
        </a:buClr>
        <a:buSzPct val="90000"/>
        <a:buFont typeface="Wingdings" pitchFamily="2" charset="2"/>
        <a:buChar char=""/>
        <a:defRPr sz="2200" b="1" kern="1200">
          <a:solidFill>
            <a:schemeClr val="tx1"/>
          </a:solidFill>
          <a:effectLst>
            <a:outerShdw blurRad="50800" dist="50800" dir="2700000" algn="tl" rotWithShape="0">
              <a:schemeClr val="bg1">
                <a:alpha val="30000"/>
              </a:schemeClr>
            </a:outerShdw>
          </a:effectLst>
          <a:latin typeface="+mn-lt"/>
          <a:ea typeface="+mn-ea"/>
          <a:cs typeface="+mn-cs"/>
        </a:defRPr>
      </a:lvl2pPr>
      <a:lvl3pPr marL="1035050" indent="-349250" algn="l" defTabSz="914400" rtl="0" eaLnBrk="1" latinLnBrk="0" hangingPunct="1">
        <a:spcBef>
          <a:spcPct val="20000"/>
        </a:spcBef>
        <a:buClr>
          <a:schemeClr val="accent1"/>
        </a:buClr>
        <a:buSzPct val="90000"/>
        <a:buFont typeface="Wingdings" pitchFamily="2" charset="2"/>
        <a:buChar char=""/>
        <a:defRPr sz="2000" b="1" kern="1200">
          <a:solidFill>
            <a:schemeClr val="tx1"/>
          </a:solidFill>
          <a:effectLst>
            <a:outerShdw blurRad="50800" dist="50800" dir="2700000" algn="tl" rotWithShape="0">
              <a:schemeClr val="bg1">
                <a:alpha val="30000"/>
              </a:schemeClr>
            </a:outerShdw>
          </a:effectLst>
          <a:latin typeface="+mn-lt"/>
          <a:ea typeface="+mn-ea"/>
          <a:cs typeface="+mn-cs"/>
        </a:defRPr>
      </a:lvl3pPr>
      <a:lvl4pPr marL="1371600" indent="-336550" algn="l" defTabSz="914400" rtl="0" eaLnBrk="1" latinLnBrk="0" hangingPunct="1">
        <a:spcBef>
          <a:spcPct val="20000"/>
        </a:spcBef>
        <a:buClr>
          <a:schemeClr val="accent2"/>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4pPr>
      <a:lvl5pPr marL="1720850" indent="-349250" algn="l" defTabSz="914400" rtl="0" eaLnBrk="1" latinLnBrk="0" hangingPunct="1">
        <a:spcBef>
          <a:spcPct val="20000"/>
        </a:spcBef>
        <a:buClr>
          <a:schemeClr val="accent1"/>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000" dirty="0" smtClean="0">
                <a:solidFill>
                  <a:srgbClr val="FF0000"/>
                </a:solidFill>
              </a:rPr>
              <a:t>Medieval Europe – The Early Middle Ages:</a:t>
            </a:r>
            <a:endParaRPr lang="en-US" sz="6000" dirty="0">
              <a:solidFill>
                <a:srgbClr val="FF0000"/>
              </a:solidFill>
            </a:endParaRPr>
          </a:p>
        </p:txBody>
      </p:sp>
      <p:sp>
        <p:nvSpPr>
          <p:cNvPr id="3" name="Subtitle 2"/>
          <p:cNvSpPr>
            <a:spLocks noGrp="1"/>
          </p:cNvSpPr>
          <p:nvPr>
            <p:ph type="body" idx="1"/>
          </p:nvPr>
        </p:nvSpPr>
        <p:spPr>
          <a:xfrm>
            <a:off x="318145" y="3529013"/>
            <a:ext cx="8228013" cy="1347787"/>
          </a:xfrm>
        </p:spPr>
        <p:txBody>
          <a:bodyPr>
            <a:normAutofit/>
          </a:bodyPr>
          <a:lstStyle/>
          <a:p>
            <a:r>
              <a:rPr lang="en-US" sz="4400" dirty="0" smtClean="0">
                <a:solidFill>
                  <a:srgbClr val="FF0000"/>
                </a:solidFill>
              </a:rPr>
              <a:t>	Charlemagne’s Empire</a:t>
            </a:r>
            <a:endParaRPr lang="en-US" sz="5400"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79525"/>
            <a:ext cx="9144000" cy="5578475"/>
          </a:xfrm>
        </p:spPr>
        <p:txBody>
          <a:bodyPr>
            <a:normAutofit/>
          </a:bodyPr>
          <a:lstStyle/>
          <a:p>
            <a:pPr>
              <a:lnSpc>
                <a:spcPct val="150000"/>
              </a:lnSpc>
            </a:pPr>
            <a:r>
              <a:rPr lang="en-US" sz="4000" dirty="0" smtClean="0"/>
              <a:t>After Charlemagne’s death:</a:t>
            </a:r>
          </a:p>
          <a:p>
            <a:pPr lvl="1">
              <a:lnSpc>
                <a:spcPct val="150000"/>
              </a:lnSpc>
            </a:pPr>
            <a:r>
              <a:rPr lang="en-US" sz="4000" dirty="0" smtClean="0"/>
              <a:t>Empire split in two</a:t>
            </a:r>
          </a:p>
          <a:p>
            <a:pPr lvl="2">
              <a:lnSpc>
                <a:spcPct val="150000"/>
              </a:lnSpc>
            </a:pPr>
            <a:r>
              <a:rPr lang="en-US" sz="4000" dirty="0" smtClean="0"/>
              <a:t>West = France</a:t>
            </a:r>
          </a:p>
          <a:p>
            <a:pPr lvl="2">
              <a:lnSpc>
                <a:spcPct val="150000"/>
              </a:lnSpc>
            </a:pPr>
            <a:r>
              <a:rPr lang="en-US" sz="4000" dirty="0" smtClean="0"/>
              <a:t>East = Germany (several small states)</a:t>
            </a:r>
          </a:p>
        </p:txBody>
      </p:sp>
      <p:sp>
        <p:nvSpPr>
          <p:cNvPr id="2" name="Title 1"/>
          <p:cNvSpPr>
            <a:spLocks noGrp="1"/>
          </p:cNvSpPr>
          <p:nvPr>
            <p:ph type="title" idx="4294967295"/>
          </p:nvPr>
        </p:nvSpPr>
        <p:spPr>
          <a:xfrm>
            <a:off x="0" y="0"/>
            <a:ext cx="9144000" cy="1143000"/>
          </a:xfrm>
        </p:spPr>
        <p:txBody>
          <a:bodyPr/>
          <a:lstStyle/>
          <a:p>
            <a:r>
              <a:rPr lang="en-US" u="sng" dirty="0" smtClean="0"/>
              <a:t>After Charlemagne</a:t>
            </a:r>
            <a:endParaRPr lang="en-US" b="1" u="sng"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5"/>
          <p:cNvSpPr>
            <a:spLocks noGrp="1" noChangeArrowheads="1"/>
          </p:cNvSpPr>
          <p:nvPr>
            <p:ph type="body" sz="half" idx="1"/>
          </p:nvPr>
        </p:nvSpPr>
        <p:spPr>
          <a:xfrm>
            <a:off x="457200" y="1756506"/>
            <a:ext cx="4038600" cy="4339494"/>
          </a:xfrm>
        </p:spPr>
        <p:txBody>
          <a:bodyPr>
            <a:normAutofit fontScale="92500" lnSpcReduction="20000"/>
          </a:bodyPr>
          <a:lstStyle/>
          <a:p>
            <a:pPr eaLnBrk="1" hangingPunct="1">
              <a:lnSpc>
                <a:spcPct val="80000"/>
              </a:lnSpc>
              <a:buFontTx/>
              <a:buNone/>
            </a:pPr>
            <a:r>
              <a:rPr lang="en-US" sz="2200" dirty="0"/>
              <a:t>     embarked on a mission to unite all Germanic peoples into one kingdom, and convert his subjects to Christianity. A skilled military strategist, he spent much of his reign engaged in warfare in order to accomplish his goals. In 800, Pope Leo III (750-816) crowned Charlemagne emperor of the Romans. In this role, he encouraged the Carolingian </a:t>
            </a:r>
            <a:r>
              <a:rPr lang="en-US" sz="2200" b="1" u="sng" dirty="0"/>
              <a:t>Renaissance, a cultural and intellectual revival in Europe</a:t>
            </a:r>
            <a:r>
              <a:rPr lang="en-US" sz="2200" dirty="0"/>
              <a:t>. When he died in 814, he had ensured the survival of Christianity in the West. </a:t>
            </a:r>
            <a:r>
              <a:rPr lang="en-US" sz="2200" b="1" i="1" u="sng" dirty="0"/>
              <a:t>Today, Charlemagne is referred to by some as the father of Europe</a:t>
            </a:r>
            <a:r>
              <a:rPr lang="en-US" sz="2200" b="1" i="1" u="sng" dirty="0" smtClean="0"/>
              <a:t>.</a:t>
            </a:r>
          </a:p>
          <a:p>
            <a:pPr eaLnBrk="1" hangingPunct="1">
              <a:lnSpc>
                <a:spcPct val="80000"/>
              </a:lnSpc>
              <a:buFontTx/>
              <a:buNone/>
            </a:pPr>
            <a:endParaRPr lang="en-US" sz="1800" b="1" i="1" u="sng" dirty="0" smtClean="0"/>
          </a:p>
          <a:p>
            <a:pPr>
              <a:lnSpc>
                <a:spcPct val="80000"/>
              </a:lnSpc>
              <a:buNone/>
            </a:pPr>
            <a:r>
              <a:rPr lang="en-US" sz="1800" i="1" u="sng" dirty="0"/>
              <a:t>https://www.youtube.com/watch?v=hnFctcpZIKM</a:t>
            </a:r>
            <a:endParaRPr lang="en-US" sz="1800" b="1" i="1" u="sng" dirty="0"/>
          </a:p>
        </p:txBody>
      </p:sp>
      <p:sp>
        <p:nvSpPr>
          <p:cNvPr id="17412" name="Rectangle 6"/>
          <p:cNvSpPr>
            <a:spLocks noGrp="1" noChangeArrowheads="1"/>
          </p:cNvSpPr>
          <p:nvPr>
            <p:ph type="body" sz="half" idx="2"/>
          </p:nvPr>
        </p:nvSpPr>
        <p:spPr>
          <a:xfrm>
            <a:off x="4648200" y="2667000"/>
            <a:ext cx="4038600" cy="3459163"/>
          </a:xfrm>
        </p:spPr>
        <p:txBody>
          <a:bodyPr/>
          <a:lstStyle/>
          <a:p>
            <a:pPr eaLnBrk="1" hangingPunct="1">
              <a:lnSpc>
                <a:spcPct val="80000"/>
              </a:lnSpc>
            </a:pPr>
            <a:endParaRPr lang="en-US" sz="1800"/>
          </a:p>
        </p:txBody>
      </p:sp>
      <p:sp>
        <p:nvSpPr>
          <p:cNvPr id="17413" name="WordArt 7"/>
          <p:cNvSpPr>
            <a:spLocks noChangeArrowheads="1" noChangeShapeType="1" noTextEdit="1"/>
          </p:cNvSpPr>
          <p:nvPr/>
        </p:nvSpPr>
        <p:spPr bwMode="auto">
          <a:xfrm>
            <a:off x="533400" y="228600"/>
            <a:ext cx="5534025" cy="647700"/>
          </a:xfrm>
          <a:prstGeom prst="rect">
            <a:avLst/>
          </a:prstGeom>
        </p:spPr>
        <p:txBody>
          <a:bodyPr wrap="none" fromWordArt="1">
            <a:prstTxWarp prst="textPlain">
              <a:avLst>
                <a:gd name="adj" fmla="val 50000"/>
              </a:avLst>
            </a:prstTxWarp>
          </a:bodyPr>
          <a:lstStyle/>
          <a:p>
            <a:pPr algn="ctr"/>
            <a:r>
              <a:rPr lang="en-US" sz="4000" b="1" kern="10">
                <a:ln w="9525">
                  <a:solidFill>
                    <a:schemeClr val="folHlink"/>
                  </a:solidFill>
                  <a:round/>
                  <a:headEnd/>
                  <a:tailEnd/>
                </a:ln>
                <a:solidFill>
                  <a:srgbClr val="800080"/>
                </a:solidFill>
                <a:latin typeface="French Script MT"/>
                <a:ea typeface="French Script MT"/>
                <a:cs typeface="French Script MT"/>
              </a:rPr>
              <a:t>Charlemagne...</a:t>
            </a:r>
          </a:p>
        </p:txBody>
      </p:sp>
      <p:pic>
        <p:nvPicPr>
          <p:cNvPr id="17414" name="Picture 9" descr="th?id=I5053042466817141&amp;pid=1"/>
          <p:cNvPicPr>
            <a:picLocks noChangeAspect="1" noChangeArrowheads="1"/>
          </p:cNvPicPr>
          <p:nvPr/>
        </p:nvPicPr>
        <p:blipFill>
          <a:blip r:embed="rId2"/>
          <a:srcRect/>
          <a:stretch>
            <a:fillRect/>
          </a:stretch>
        </p:blipFill>
        <p:spPr bwMode="auto">
          <a:xfrm>
            <a:off x="4724400" y="1756505"/>
            <a:ext cx="4114800" cy="3933583"/>
          </a:xfrm>
          <a:prstGeom prst="rect">
            <a:avLst/>
          </a:prstGeom>
          <a:noFill/>
          <a:ln w="76200">
            <a:solidFill>
              <a:schemeClr val="folHlink"/>
            </a:solidFill>
            <a:prstDash val="sysDot"/>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000" dirty="0" smtClean="0">
                <a:solidFill>
                  <a:srgbClr val="FF0000"/>
                </a:solidFill>
              </a:rPr>
              <a:t>Medieval Europe –</a:t>
            </a:r>
            <a:br>
              <a:rPr lang="en-US" sz="6000" dirty="0" smtClean="0">
                <a:solidFill>
                  <a:srgbClr val="FF0000"/>
                </a:solidFill>
              </a:rPr>
            </a:br>
            <a:r>
              <a:rPr lang="en-US" sz="6000" dirty="0" smtClean="0">
                <a:solidFill>
                  <a:srgbClr val="FF0000"/>
                </a:solidFill>
              </a:rPr>
              <a:t>The Early Middle Ages:</a:t>
            </a:r>
            <a:endParaRPr lang="en-US" sz="6000" dirty="0">
              <a:solidFill>
                <a:srgbClr val="FF0000"/>
              </a:solidFill>
            </a:endParaRPr>
          </a:p>
        </p:txBody>
      </p:sp>
      <p:sp>
        <p:nvSpPr>
          <p:cNvPr id="3" name="Subtitle 2"/>
          <p:cNvSpPr>
            <a:spLocks noGrp="1"/>
          </p:cNvSpPr>
          <p:nvPr>
            <p:ph type="body" idx="1"/>
          </p:nvPr>
        </p:nvSpPr>
        <p:spPr>
          <a:xfrm>
            <a:off x="318145" y="3529013"/>
            <a:ext cx="8228013" cy="1347787"/>
          </a:xfrm>
        </p:spPr>
        <p:txBody>
          <a:bodyPr>
            <a:normAutofit lnSpcReduction="10000"/>
          </a:bodyPr>
          <a:lstStyle/>
          <a:p>
            <a:r>
              <a:rPr lang="en-US" sz="4400" dirty="0" smtClean="0">
                <a:solidFill>
                  <a:srgbClr val="FF0000"/>
                </a:solidFill>
              </a:rPr>
              <a:t>	The Feudal and Manorial Systems</a:t>
            </a:r>
            <a:endParaRPr lang="en-US" sz="5400"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038"/>
            <a:ext cx="7313613" cy="868362"/>
          </a:xfrm>
        </p:spPr>
        <p:txBody>
          <a:bodyPr/>
          <a:lstStyle/>
          <a:p>
            <a:r>
              <a:rPr lang="en-US" u="sng" dirty="0" smtClean="0"/>
              <a:t>Main Idea</a:t>
            </a:r>
            <a:endParaRPr lang="en-US" u="sng" dirty="0"/>
          </a:p>
        </p:txBody>
      </p:sp>
      <p:sp>
        <p:nvSpPr>
          <p:cNvPr id="3" name="Content Placeholder 2"/>
          <p:cNvSpPr>
            <a:spLocks noGrp="1"/>
          </p:cNvSpPr>
          <p:nvPr>
            <p:ph idx="1"/>
          </p:nvPr>
        </p:nvSpPr>
        <p:spPr>
          <a:xfrm>
            <a:off x="173189" y="1616314"/>
            <a:ext cx="8692471" cy="5241685"/>
          </a:xfrm>
        </p:spPr>
        <p:txBody>
          <a:bodyPr>
            <a:normAutofit/>
          </a:bodyPr>
          <a:lstStyle/>
          <a:p>
            <a:pPr>
              <a:lnSpc>
                <a:spcPct val="150000"/>
              </a:lnSpc>
            </a:pPr>
            <a:r>
              <a:rPr lang="en-US" sz="3600" dirty="0" smtClean="0"/>
              <a:t>In Europe, during the Middle Ages, the feudal and manorial systems governed life and required people to perform certain duties and obligations. </a:t>
            </a:r>
            <a:endParaRPr lang="en-US" sz="3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94701"/>
            <a:ext cx="9144000" cy="5563299"/>
          </a:xfrm>
        </p:spPr>
        <p:txBody>
          <a:bodyPr>
            <a:normAutofit/>
          </a:bodyPr>
          <a:lstStyle/>
          <a:p>
            <a:pPr>
              <a:lnSpc>
                <a:spcPct val="150000"/>
              </a:lnSpc>
            </a:pPr>
            <a:r>
              <a:rPr lang="en-US" sz="3200" dirty="0" smtClean="0"/>
              <a:t>Feudalism developed as a result of foreign invasions</a:t>
            </a:r>
          </a:p>
          <a:p>
            <a:pPr>
              <a:lnSpc>
                <a:spcPct val="150000"/>
              </a:lnSpc>
            </a:pPr>
            <a:r>
              <a:rPr lang="en-US" sz="3200" dirty="0" smtClean="0"/>
              <a:t>Nobles - needed to protect themselves and defend lands</a:t>
            </a:r>
          </a:p>
          <a:p>
            <a:pPr lvl="1">
              <a:lnSpc>
                <a:spcPct val="150000"/>
              </a:lnSpc>
              <a:buNone/>
            </a:pPr>
            <a:endParaRPr lang="en-US" sz="2800" dirty="0" smtClean="0"/>
          </a:p>
        </p:txBody>
      </p:sp>
      <p:sp>
        <p:nvSpPr>
          <p:cNvPr id="2" name="Title 1"/>
          <p:cNvSpPr>
            <a:spLocks noGrp="1"/>
          </p:cNvSpPr>
          <p:nvPr>
            <p:ph type="title" idx="4294967295"/>
          </p:nvPr>
        </p:nvSpPr>
        <p:spPr>
          <a:xfrm>
            <a:off x="0" y="0"/>
            <a:ext cx="9144000" cy="1143000"/>
          </a:xfrm>
        </p:spPr>
        <p:txBody>
          <a:bodyPr/>
          <a:lstStyle/>
          <a:p>
            <a:r>
              <a:rPr lang="en-US" b="1" u="sng" dirty="0" smtClean="0"/>
              <a:t>The Feudal System</a:t>
            </a:r>
            <a:endParaRPr lang="en-US" b="1" u="sng" dirty="0"/>
          </a:p>
        </p:txBody>
      </p:sp>
      <p:pic>
        <p:nvPicPr>
          <p:cNvPr id="4" name="Picture 3"/>
          <p:cNvPicPr>
            <a:picLocks noChangeAspect="1"/>
          </p:cNvPicPr>
          <p:nvPr/>
        </p:nvPicPr>
        <p:blipFill>
          <a:blip r:embed="rId2"/>
          <a:stretch>
            <a:fillRect/>
          </a:stretch>
        </p:blipFill>
        <p:spPr>
          <a:xfrm>
            <a:off x="3447298" y="3735667"/>
            <a:ext cx="5696702" cy="312233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p:txBody>
          <a:bodyPr>
            <a:normAutofit lnSpcReduction="10000"/>
          </a:bodyPr>
          <a:lstStyle/>
          <a:p>
            <a:pPr eaLnBrk="1" hangingPunct="1">
              <a:lnSpc>
                <a:spcPct val="90000"/>
              </a:lnSpc>
              <a:buFontTx/>
              <a:buNone/>
            </a:pPr>
            <a:r>
              <a:rPr lang="en-US" sz="2400" dirty="0"/>
              <a:t>    </a:t>
            </a:r>
            <a:r>
              <a:rPr lang="en-US" sz="2400" dirty="0">
                <a:solidFill>
                  <a:srgbClr val="66CCFF"/>
                </a:solidFill>
              </a:rPr>
              <a:t>About 500 CE, much of western Europe was left without a strong </a:t>
            </a:r>
            <a:r>
              <a:rPr lang="en-US" sz="2400" b="1" dirty="0"/>
              <a:t>centralized government</a:t>
            </a:r>
            <a:r>
              <a:rPr lang="en-US" sz="2400" dirty="0">
                <a:solidFill>
                  <a:srgbClr val="66CCFF"/>
                </a:solidFill>
              </a:rPr>
              <a:t> due to the breakdown of the Roman Empire.  With little organized resistance, </a:t>
            </a:r>
            <a:r>
              <a:rPr lang="en-US" sz="2400" b="1" dirty="0"/>
              <a:t>Germanic invaders raided western European cities</a:t>
            </a:r>
            <a:r>
              <a:rPr lang="en-US" sz="2400" dirty="0">
                <a:solidFill>
                  <a:srgbClr val="66CCFF"/>
                </a:solidFill>
              </a:rPr>
              <a:t> and monasteries.  Because </a:t>
            </a:r>
            <a:r>
              <a:rPr lang="en-US" sz="2400" b="1" dirty="0"/>
              <a:t>kings were often too weak to repel the invaders</a:t>
            </a:r>
            <a:r>
              <a:rPr lang="en-US" sz="2400" dirty="0">
                <a:solidFill>
                  <a:srgbClr val="66CCFF"/>
                </a:solidFill>
              </a:rPr>
              <a:t>, many city dwellers moved into the countryside in hopes of greater safety.  As a result of the invasions, and a weak central government, a new </a:t>
            </a:r>
            <a:r>
              <a:rPr lang="en-US" sz="2400" u="sng" dirty="0">
                <a:solidFill>
                  <a:srgbClr val="66CCFF"/>
                </a:solidFill>
              </a:rPr>
              <a:t>social and political system</a:t>
            </a:r>
            <a:r>
              <a:rPr lang="en-US" sz="2400" dirty="0">
                <a:solidFill>
                  <a:srgbClr val="66CCFF"/>
                </a:solidFill>
              </a:rPr>
              <a:t> known as </a:t>
            </a:r>
            <a:r>
              <a:rPr lang="en-US" sz="2400" b="1" dirty="0">
                <a:solidFill>
                  <a:schemeClr val="tx2"/>
                </a:solidFill>
              </a:rPr>
              <a:t>feudalism</a:t>
            </a:r>
            <a:r>
              <a:rPr lang="en-US" sz="2400" dirty="0">
                <a:solidFill>
                  <a:schemeClr val="tx2"/>
                </a:solidFill>
              </a:rPr>
              <a:t> </a:t>
            </a:r>
            <a:r>
              <a:rPr lang="en-US" sz="2400" dirty="0">
                <a:solidFill>
                  <a:srgbClr val="66CCFF"/>
                </a:solidFill>
              </a:rPr>
              <a:t>developed.  Strong local lords formed a strict code of behavior and allegiances which became the foundation of feudal life. </a:t>
            </a:r>
          </a:p>
        </p:txBody>
      </p:sp>
      <p:sp>
        <p:nvSpPr>
          <p:cNvPr id="18436" name="WordArt 4"/>
          <p:cNvSpPr>
            <a:spLocks noChangeArrowheads="1" noChangeShapeType="1" noTextEdit="1"/>
          </p:cNvSpPr>
          <p:nvPr/>
        </p:nvSpPr>
        <p:spPr bwMode="auto">
          <a:xfrm>
            <a:off x="1066800" y="381000"/>
            <a:ext cx="6953250" cy="990600"/>
          </a:xfrm>
          <a:prstGeom prst="rect">
            <a:avLst/>
          </a:prstGeom>
        </p:spPr>
        <p:txBody>
          <a:bodyPr wrap="none" fromWordArt="1">
            <a:prstTxWarp prst="textPlain">
              <a:avLst>
                <a:gd name="adj" fmla="val 50000"/>
              </a:avLst>
            </a:prstTxWarp>
          </a:bodyPr>
          <a:lstStyle/>
          <a:p>
            <a:pPr algn="ctr"/>
            <a:r>
              <a:rPr lang="en-US" sz="3600" b="1" i="1" kern="10" dirty="0">
                <a:ln w="9525">
                  <a:solidFill>
                    <a:srgbClr val="00CCFF"/>
                  </a:solidFill>
                  <a:round/>
                  <a:headEnd/>
                  <a:tailEnd/>
                </a:ln>
                <a:solidFill>
                  <a:schemeClr val="tx2"/>
                </a:solidFill>
                <a:effectLst>
                  <a:outerShdw blurRad="63500" dist="38099" dir="2700000" algn="ctr" rotWithShape="0">
                    <a:srgbClr val="000000">
                      <a:alpha val="79999"/>
                    </a:srgbClr>
                  </a:outerShdw>
                </a:effectLst>
                <a:latin typeface="Century Gothic"/>
                <a:ea typeface="Century Gothic"/>
                <a:cs typeface="Century Gothic"/>
              </a:rPr>
              <a:t> The Development of Feudalism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014321"/>
            <a:ext cx="6980391" cy="5843680"/>
          </a:xfrm>
        </p:spPr>
        <p:txBody>
          <a:bodyPr>
            <a:normAutofit/>
          </a:bodyPr>
          <a:lstStyle/>
          <a:p>
            <a:pPr>
              <a:lnSpc>
                <a:spcPct val="150000"/>
              </a:lnSpc>
            </a:pPr>
            <a:r>
              <a:rPr lang="en-US" sz="3200" dirty="0" smtClean="0"/>
              <a:t>Knights</a:t>
            </a:r>
          </a:p>
          <a:p>
            <a:pPr lvl="1">
              <a:lnSpc>
                <a:spcPct val="150000"/>
              </a:lnSpc>
            </a:pPr>
            <a:r>
              <a:rPr lang="en-US" sz="3000" dirty="0" smtClean="0"/>
              <a:t>Highly skilled soldiers</a:t>
            </a:r>
          </a:p>
          <a:p>
            <a:pPr lvl="1">
              <a:lnSpc>
                <a:spcPct val="150000"/>
              </a:lnSpc>
            </a:pPr>
            <a:r>
              <a:rPr lang="en-US" sz="3000" dirty="0" smtClean="0"/>
              <a:t>Expensive</a:t>
            </a:r>
          </a:p>
          <a:p>
            <a:pPr lvl="2">
              <a:lnSpc>
                <a:spcPct val="150000"/>
              </a:lnSpc>
            </a:pPr>
            <a:r>
              <a:rPr lang="en-US" sz="2800" dirty="0" smtClean="0"/>
              <a:t>Weapons, armor, horses, money, land</a:t>
            </a:r>
          </a:p>
        </p:txBody>
      </p:sp>
      <p:sp>
        <p:nvSpPr>
          <p:cNvPr id="2" name="Title 1"/>
          <p:cNvSpPr>
            <a:spLocks noGrp="1"/>
          </p:cNvSpPr>
          <p:nvPr>
            <p:ph type="title" idx="4294967295"/>
          </p:nvPr>
        </p:nvSpPr>
        <p:spPr>
          <a:xfrm>
            <a:off x="0" y="0"/>
            <a:ext cx="9144000" cy="1143000"/>
          </a:xfrm>
        </p:spPr>
        <p:txBody>
          <a:bodyPr/>
          <a:lstStyle/>
          <a:p>
            <a:r>
              <a:rPr lang="en-US" b="1" u="sng" dirty="0" smtClean="0"/>
              <a:t>The Feudal System</a:t>
            </a:r>
            <a:endParaRPr lang="en-US" b="1" u="sng" dirty="0"/>
          </a:p>
        </p:txBody>
      </p:sp>
      <p:pic>
        <p:nvPicPr>
          <p:cNvPr id="4" name="Picture 3"/>
          <p:cNvPicPr>
            <a:picLocks noChangeAspect="1"/>
          </p:cNvPicPr>
          <p:nvPr/>
        </p:nvPicPr>
        <p:blipFill>
          <a:blip r:embed="rId2"/>
          <a:stretch>
            <a:fillRect/>
          </a:stretch>
        </p:blipFill>
        <p:spPr>
          <a:xfrm>
            <a:off x="6473993" y="2729594"/>
            <a:ext cx="2670007" cy="319964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43001"/>
            <a:ext cx="9144000" cy="5715000"/>
          </a:xfrm>
        </p:spPr>
        <p:txBody>
          <a:bodyPr>
            <a:normAutofit/>
          </a:bodyPr>
          <a:lstStyle/>
          <a:p>
            <a:pPr>
              <a:lnSpc>
                <a:spcPct val="150000"/>
              </a:lnSpc>
            </a:pPr>
            <a:r>
              <a:rPr lang="en-US" sz="3200" dirty="0" smtClean="0">
                <a:solidFill>
                  <a:srgbClr val="FF0000"/>
                </a:solidFill>
              </a:rPr>
              <a:t>Fief</a:t>
            </a:r>
          </a:p>
          <a:p>
            <a:pPr lvl="1">
              <a:lnSpc>
                <a:spcPct val="150000"/>
              </a:lnSpc>
            </a:pPr>
            <a:r>
              <a:rPr lang="en-US" sz="3000" dirty="0" smtClean="0"/>
              <a:t>Land given to a knight for his service</a:t>
            </a:r>
          </a:p>
          <a:p>
            <a:pPr>
              <a:lnSpc>
                <a:spcPct val="150000"/>
              </a:lnSpc>
            </a:pPr>
            <a:r>
              <a:rPr lang="en-US" sz="3200" dirty="0" smtClean="0">
                <a:solidFill>
                  <a:srgbClr val="FF0000"/>
                </a:solidFill>
              </a:rPr>
              <a:t>Vassal</a:t>
            </a:r>
          </a:p>
          <a:p>
            <a:pPr lvl="1">
              <a:lnSpc>
                <a:spcPct val="150000"/>
              </a:lnSpc>
            </a:pPr>
            <a:r>
              <a:rPr lang="en-US" sz="3000" dirty="0" smtClean="0"/>
              <a:t>Anyone who accept a fief</a:t>
            </a:r>
          </a:p>
          <a:p>
            <a:pPr lvl="1">
              <a:lnSpc>
                <a:spcPct val="150000"/>
              </a:lnSpc>
            </a:pPr>
            <a:r>
              <a:rPr lang="en-US" sz="3000" dirty="0" smtClean="0"/>
              <a:t>Person from who he accepted it was his lord</a:t>
            </a:r>
          </a:p>
          <a:p>
            <a:pPr>
              <a:lnSpc>
                <a:spcPct val="150000"/>
              </a:lnSpc>
            </a:pPr>
            <a:r>
              <a:rPr lang="en-US" sz="3200" dirty="0" smtClean="0">
                <a:solidFill>
                  <a:srgbClr val="FF0000"/>
                </a:solidFill>
              </a:rPr>
              <a:t>Feudal system/feudalism</a:t>
            </a:r>
          </a:p>
          <a:p>
            <a:pPr lvl="1">
              <a:lnSpc>
                <a:spcPct val="150000"/>
              </a:lnSpc>
            </a:pPr>
            <a:r>
              <a:rPr lang="en-US" sz="3000" dirty="0" smtClean="0"/>
              <a:t>System of exchanging land for service</a:t>
            </a:r>
            <a:endParaRPr lang="en-US" sz="2800" dirty="0" smtClean="0"/>
          </a:p>
        </p:txBody>
      </p:sp>
      <p:sp>
        <p:nvSpPr>
          <p:cNvPr id="2" name="Title 1"/>
          <p:cNvSpPr>
            <a:spLocks noGrp="1"/>
          </p:cNvSpPr>
          <p:nvPr>
            <p:ph type="title" idx="4294967295"/>
          </p:nvPr>
        </p:nvSpPr>
        <p:spPr>
          <a:xfrm>
            <a:off x="0" y="0"/>
            <a:ext cx="9144000" cy="1143000"/>
          </a:xfrm>
        </p:spPr>
        <p:txBody>
          <a:bodyPr/>
          <a:lstStyle/>
          <a:p>
            <a:r>
              <a:rPr lang="en-US" b="1" u="sng" dirty="0" smtClean="0"/>
              <a:t>The Feudal System</a:t>
            </a:r>
            <a:endParaRPr lang="en-US" b="1" u="sng" dirty="0"/>
          </a:p>
        </p:txBody>
      </p:sp>
      <p:pic>
        <p:nvPicPr>
          <p:cNvPr id="5" name="Picture 4"/>
          <p:cNvPicPr>
            <a:picLocks noChangeAspect="1"/>
          </p:cNvPicPr>
          <p:nvPr/>
        </p:nvPicPr>
        <p:blipFill>
          <a:blip r:embed="rId2"/>
          <a:stretch>
            <a:fillRect/>
          </a:stretch>
        </p:blipFill>
        <p:spPr>
          <a:xfrm>
            <a:off x="7010400" y="1271916"/>
            <a:ext cx="2133600" cy="30607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43001"/>
            <a:ext cx="9144000" cy="5715000"/>
          </a:xfrm>
        </p:spPr>
        <p:txBody>
          <a:bodyPr>
            <a:normAutofit fontScale="92500" lnSpcReduction="10000"/>
          </a:bodyPr>
          <a:lstStyle/>
          <a:p>
            <a:pPr>
              <a:lnSpc>
                <a:spcPct val="150000"/>
              </a:lnSpc>
            </a:pPr>
            <a:r>
              <a:rPr lang="en-US" sz="3200" dirty="0" smtClean="0"/>
              <a:t>Vassal’s jobs:</a:t>
            </a:r>
          </a:p>
          <a:p>
            <a:pPr lvl="1">
              <a:lnSpc>
                <a:spcPct val="150000"/>
              </a:lnSpc>
            </a:pPr>
            <a:r>
              <a:rPr lang="en-US" sz="3000" dirty="0" smtClean="0"/>
              <a:t>Provide military services </a:t>
            </a:r>
          </a:p>
          <a:p>
            <a:pPr lvl="1">
              <a:lnSpc>
                <a:spcPct val="150000"/>
              </a:lnSpc>
            </a:pPr>
            <a:r>
              <a:rPr lang="en-US" sz="3000" dirty="0" smtClean="0">
                <a:solidFill>
                  <a:srgbClr val="FF0000"/>
                </a:solidFill>
              </a:rPr>
              <a:t>Fealty</a:t>
            </a:r>
            <a:r>
              <a:rPr lang="en-US" sz="3000" dirty="0" smtClean="0"/>
              <a:t> – promise to remain loyal to his lord</a:t>
            </a:r>
          </a:p>
          <a:p>
            <a:pPr lvl="1">
              <a:lnSpc>
                <a:spcPct val="150000"/>
              </a:lnSpc>
            </a:pPr>
            <a:r>
              <a:rPr lang="en-US" sz="3000" dirty="0" smtClean="0"/>
              <a:t>Financial obligations (ex: ransom)</a:t>
            </a:r>
          </a:p>
          <a:p>
            <a:pPr>
              <a:lnSpc>
                <a:spcPct val="150000"/>
              </a:lnSpc>
            </a:pPr>
            <a:r>
              <a:rPr lang="en-US" sz="3200" dirty="0" smtClean="0"/>
              <a:t>Lord’s jobs:</a:t>
            </a:r>
          </a:p>
          <a:p>
            <a:pPr lvl="1">
              <a:lnSpc>
                <a:spcPct val="150000"/>
              </a:lnSpc>
            </a:pPr>
            <a:r>
              <a:rPr lang="en-US" sz="3000" dirty="0" smtClean="0"/>
              <a:t>Treat fairly</a:t>
            </a:r>
          </a:p>
          <a:p>
            <a:pPr lvl="1">
              <a:lnSpc>
                <a:spcPct val="150000"/>
              </a:lnSpc>
            </a:pPr>
            <a:r>
              <a:rPr lang="en-US" sz="3000" dirty="0" smtClean="0"/>
              <a:t>Protection</a:t>
            </a:r>
          </a:p>
          <a:p>
            <a:pPr lvl="1">
              <a:lnSpc>
                <a:spcPct val="150000"/>
              </a:lnSpc>
            </a:pPr>
            <a:r>
              <a:rPr lang="en-US" sz="3000" dirty="0" smtClean="0"/>
              <a:t>Act as judge</a:t>
            </a:r>
          </a:p>
        </p:txBody>
      </p:sp>
      <p:sp>
        <p:nvSpPr>
          <p:cNvPr id="2" name="Title 1"/>
          <p:cNvSpPr>
            <a:spLocks noGrp="1"/>
          </p:cNvSpPr>
          <p:nvPr>
            <p:ph type="title" idx="4294967295"/>
          </p:nvPr>
        </p:nvSpPr>
        <p:spPr>
          <a:xfrm>
            <a:off x="0" y="0"/>
            <a:ext cx="9144000" cy="1143000"/>
          </a:xfrm>
        </p:spPr>
        <p:txBody>
          <a:bodyPr/>
          <a:lstStyle/>
          <a:p>
            <a:r>
              <a:rPr lang="en-US" b="1" u="sng" dirty="0" smtClean="0"/>
              <a:t>The Feudal System</a:t>
            </a:r>
            <a:endParaRPr lang="en-US" b="1" u="sng" dirty="0"/>
          </a:p>
        </p:txBody>
      </p:sp>
      <p:pic>
        <p:nvPicPr>
          <p:cNvPr id="5" name="Picture 4"/>
          <p:cNvPicPr>
            <a:picLocks noChangeAspect="1"/>
          </p:cNvPicPr>
          <p:nvPr/>
        </p:nvPicPr>
        <p:blipFill>
          <a:blip r:embed="rId2"/>
          <a:stretch>
            <a:fillRect/>
          </a:stretch>
        </p:blipFill>
        <p:spPr>
          <a:xfrm>
            <a:off x="4660900" y="3898901"/>
            <a:ext cx="4483100" cy="29591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94701"/>
            <a:ext cx="9144000" cy="5563299"/>
          </a:xfrm>
        </p:spPr>
        <p:txBody>
          <a:bodyPr>
            <a:normAutofit/>
          </a:bodyPr>
          <a:lstStyle/>
          <a:p>
            <a:pPr>
              <a:lnSpc>
                <a:spcPct val="200000"/>
              </a:lnSpc>
            </a:pPr>
            <a:r>
              <a:rPr lang="en-US" sz="3200" dirty="0" smtClean="0"/>
              <a:t>Could be a lord and a vassal</a:t>
            </a:r>
          </a:p>
          <a:p>
            <a:pPr>
              <a:lnSpc>
                <a:spcPct val="200000"/>
              </a:lnSpc>
            </a:pPr>
            <a:r>
              <a:rPr lang="en-US" sz="3200" dirty="0" smtClean="0"/>
              <a:t>Knight could serve many lords</a:t>
            </a:r>
          </a:p>
          <a:p>
            <a:pPr>
              <a:lnSpc>
                <a:spcPct val="200000"/>
              </a:lnSpc>
            </a:pPr>
            <a:r>
              <a:rPr lang="en-US" sz="3200" dirty="0" smtClean="0"/>
              <a:t>Loyal to the king first</a:t>
            </a:r>
          </a:p>
          <a:p>
            <a:pPr>
              <a:lnSpc>
                <a:spcPct val="200000"/>
              </a:lnSpc>
            </a:pPr>
            <a:r>
              <a:rPr lang="en-US" sz="3200" dirty="0" smtClean="0"/>
              <a:t>Rules specific to time and place</a:t>
            </a:r>
            <a:endParaRPr lang="en-US" sz="3000" dirty="0" smtClean="0"/>
          </a:p>
        </p:txBody>
      </p:sp>
      <p:sp>
        <p:nvSpPr>
          <p:cNvPr id="2" name="Title 1"/>
          <p:cNvSpPr>
            <a:spLocks noGrp="1"/>
          </p:cNvSpPr>
          <p:nvPr>
            <p:ph type="title" idx="4294967295"/>
          </p:nvPr>
        </p:nvSpPr>
        <p:spPr>
          <a:xfrm>
            <a:off x="0" y="0"/>
            <a:ext cx="9144000" cy="1143000"/>
          </a:xfrm>
        </p:spPr>
        <p:txBody>
          <a:bodyPr/>
          <a:lstStyle/>
          <a:p>
            <a:r>
              <a:rPr lang="en-US" b="1" u="sng" dirty="0" smtClean="0"/>
              <a:t>The Feudal System</a:t>
            </a:r>
            <a:endParaRPr lang="en-US" b="1" u="sng" dirty="0"/>
          </a:p>
        </p:txBody>
      </p:sp>
      <p:pic>
        <p:nvPicPr>
          <p:cNvPr id="4" name="Picture 3"/>
          <p:cNvPicPr>
            <a:picLocks noChangeAspect="1"/>
          </p:cNvPicPr>
          <p:nvPr/>
        </p:nvPicPr>
        <p:blipFill>
          <a:blip r:embed="rId2"/>
          <a:stretch>
            <a:fillRect/>
          </a:stretch>
        </p:blipFill>
        <p:spPr>
          <a:xfrm>
            <a:off x="6086378" y="2263798"/>
            <a:ext cx="3057622" cy="35179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038"/>
            <a:ext cx="7313613" cy="868362"/>
          </a:xfrm>
        </p:spPr>
        <p:txBody>
          <a:bodyPr/>
          <a:lstStyle/>
          <a:p>
            <a:r>
              <a:rPr lang="en-US" u="sng" dirty="0" smtClean="0"/>
              <a:t>Main Idea</a:t>
            </a:r>
            <a:endParaRPr lang="en-US" u="sng" dirty="0"/>
          </a:p>
        </p:txBody>
      </p:sp>
      <p:sp>
        <p:nvSpPr>
          <p:cNvPr id="3" name="Content Placeholder 2"/>
          <p:cNvSpPr>
            <a:spLocks noGrp="1"/>
          </p:cNvSpPr>
          <p:nvPr>
            <p:ph idx="1"/>
          </p:nvPr>
        </p:nvSpPr>
        <p:spPr>
          <a:xfrm>
            <a:off x="173189" y="1616314"/>
            <a:ext cx="8692471" cy="5241685"/>
          </a:xfrm>
        </p:spPr>
        <p:txBody>
          <a:bodyPr>
            <a:normAutofit/>
          </a:bodyPr>
          <a:lstStyle/>
          <a:p>
            <a:pPr>
              <a:lnSpc>
                <a:spcPct val="150000"/>
              </a:lnSpc>
            </a:pPr>
            <a:r>
              <a:rPr lang="en-US" sz="3600" dirty="0" smtClean="0"/>
              <a:t>Through conquest and social change, Charlemagne brought much of western Europe together into a single empire. </a:t>
            </a:r>
            <a:endParaRPr lang="en-US" sz="3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457200" y="1805984"/>
            <a:ext cx="8229600" cy="5052015"/>
          </a:xfrm>
        </p:spPr>
        <p:txBody>
          <a:bodyPr/>
          <a:lstStyle/>
          <a:p>
            <a:pPr eaLnBrk="1" hangingPunct="1">
              <a:lnSpc>
                <a:spcPct val="80000"/>
              </a:lnSpc>
              <a:buFontTx/>
              <a:buNone/>
            </a:pPr>
            <a:r>
              <a:rPr lang="en-US" sz="2400" dirty="0"/>
              <a:t>    The king controlled huge tracts of land.  He would </a:t>
            </a:r>
            <a:r>
              <a:rPr lang="en-US" sz="2400" b="1" dirty="0"/>
              <a:t>give his support and a large piece of land</a:t>
            </a:r>
            <a:r>
              <a:rPr lang="en-US" sz="2400" dirty="0"/>
              <a:t>, called a </a:t>
            </a:r>
            <a:r>
              <a:rPr lang="en-US" sz="2400" b="1" dirty="0"/>
              <a:t>fief</a:t>
            </a:r>
            <a:r>
              <a:rPr lang="en-US" sz="2400" dirty="0"/>
              <a:t>,</a:t>
            </a:r>
            <a:r>
              <a:rPr lang="en-US" sz="2400" b="1" dirty="0"/>
              <a:t> </a:t>
            </a:r>
            <a:r>
              <a:rPr lang="en-US" sz="2400" dirty="0"/>
              <a:t> to a powerful lord </a:t>
            </a:r>
            <a:r>
              <a:rPr lang="en-US" sz="2400" b="1" dirty="0"/>
              <a:t>in return for loyalty and military support</a:t>
            </a:r>
            <a:r>
              <a:rPr lang="en-US" sz="2400" dirty="0"/>
              <a:t>. This meant the lord was now a </a:t>
            </a:r>
            <a:r>
              <a:rPr lang="en-US" sz="2400" b="1" dirty="0"/>
              <a:t>vassal</a:t>
            </a:r>
            <a:r>
              <a:rPr lang="en-US" sz="2400" dirty="0"/>
              <a:t> of the king. The Lord would then divide up that land among his supporters obtaining vassals of his own.  Lesser Lords would do the same, dividing up the increasingly smaller land holdings to their knights.  Finally, the knights would be left in direct control of the land and the peasants or townsfolk who lived there.  The peasants were expected to grow food, tend the land, and provide military support to the feudal lords. While peasants could leave the manor, serfs were legally bound and could not. Under European feudalism, </a:t>
            </a:r>
            <a:r>
              <a:rPr lang="en-US" sz="2400" u="sng" dirty="0"/>
              <a:t>there was very little opportunity for social advancement.</a:t>
            </a:r>
          </a:p>
          <a:p>
            <a:pPr algn="ctr" eaLnBrk="1" hangingPunct="1">
              <a:lnSpc>
                <a:spcPct val="80000"/>
              </a:lnSpc>
              <a:buFontTx/>
              <a:buNone/>
            </a:pPr>
            <a:r>
              <a:rPr lang="en-US" sz="2400" dirty="0"/>
              <a:t> </a:t>
            </a:r>
          </a:p>
        </p:txBody>
      </p:sp>
      <p:sp>
        <p:nvSpPr>
          <p:cNvPr id="19460" name="WordArt 4"/>
          <p:cNvSpPr>
            <a:spLocks noChangeArrowheads="1" noChangeShapeType="1" noTextEdit="1"/>
          </p:cNvSpPr>
          <p:nvPr/>
        </p:nvSpPr>
        <p:spPr bwMode="auto">
          <a:xfrm>
            <a:off x="1066800" y="313367"/>
            <a:ext cx="7239000" cy="1066800"/>
          </a:xfrm>
          <a:prstGeom prst="rect">
            <a:avLst/>
          </a:prstGeom>
        </p:spPr>
        <p:txBody>
          <a:bodyPr wrap="none" fromWordArt="1">
            <a:prstTxWarp prst="textPlain">
              <a:avLst>
                <a:gd name="adj" fmla="val 50000"/>
              </a:avLst>
            </a:prstTxWarp>
          </a:bodyPr>
          <a:lstStyle/>
          <a:p>
            <a:pPr algn="ctr"/>
            <a:r>
              <a:rPr lang="en-US" sz="3600" kern="10" dirty="0">
                <a:ln w="9525">
                  <a:solidFill>
                    <a:schemeClr val="tx1"/>
                  </a:solidFill>
                  <a:round/>
                  <a:headEnd/>
                  <a:tailEnd/>
                </a:ln>
                <a:solidFill>
                  <a:srgbClr val="800000"/>
                </a:solidFill>
                <a:latin typeface="Bradley Hand ITC"/>
                <a:ea typeface="Bradley Hand ITC"/>
                <a:cs typeface="Bradley Hand ITC"/>
              </a:rPr>
              <a:t>How did Feudalism work?</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886691"/>
            <a:ext cx="7245927" cy="5971309"/>
          </a:xfrm>
        </p:spPr>
        <p:txBody>
          <a:bodyPr>
            <a:normAutofit fontScale="92500"/>
          </a:bodyPr>
          <a:lstStyle/>
          <a:p>
            <a:pPr>
              <a:lnSpc>
                <a:spcPct val="250000"/>
              </a:lnSpc>
            </a:pPr>
            <a:r>
              <a:rPr lang="en-US" sz="3200" dirty="0" smtClean="0">
                <a:solidFill>
                  <a:srgbClr val="FF0000"/>
                </a:solidFill>
              </a:rPr>
              <a:t>Manorial system</a:t>
            </a:r>
          </a:p>
          <a:p>
            <a:pPr lvl="1">
              <a:lnSpc>
                <a:spcPct val="250000"/>
              </a:lnSpc>
            </a:pPr>
            <a:r>
              <a:rPr lang="en-US" sz="3000" dirty="0" smtClean="0"/>
              <a:t>Built around large estates called manors</a:t>
            </a:r>
          </a:p>
          <a:p>
            <a:pPr lvl="1">
              <a:lnSpc>
                <a:spcPct val="250000"/>
              </a:lnSpc>
            </a:pPr>
            <a:r>
              <a:rPr lang="en-US" sz="3000" dirty="0" smtClean="0"/>
              <a:t>Typically self-sufficient </a:t>
            </a:r>
          </a:p>
          <a:p>
            <a:pPr>
              <a:lnSpc>
                <a:spcPct val="250000"/>
              </a:lnSpc>
            </a:pPr>
            <a:r>
              <a:rPr lang="en-US" sz="3200" dirty="0" smtClean="0"/>
              <a:t>Manors owned by wealthy lords or knights</a:t>
            </a:r>
          </a:p>
          <a:p>
            <a:pPr>
              <a:lnSpc>
                <a:spcPct val="150000"/>
              </a:lnSpc>
              <a:buNone/>
            </a:pPr>
            <a:endParaRPr lang="en-US" sz="3000" dirty="0" smtClean="0"/>
          </a:p>
        </p:txBody>
      </p:sp>
      <p:sp>
        <p:nvSpPr>
          <p:cNvPr id="2" name="Title 1"/>
          <p:cNvSpPr>
            <a:spLocks noGrp="1"/>
          </p:cNvSpPr>
          <p:nvPr>
            <p:ph type="title" idx="4294967295"/>
          </p:nvPr>
        </p:nvSpPr>
        <p:spPr>
          <a:xfrm>
            <a:off x="0" y="0"/>
            <a:ext cx="9144000" cy="1143000"/>
          </a:xfrm>
        </p:spPr>
        <p:txBody>
          <a:bodyPr/>
          <a:lstStyle/>
          <a:p>
            <a:r>
              <a:rPr lang="en-US" b="1" u="sng" dirty="0" smtClean="0"/>
              <a:t>The Manorial System</a:t>
            </a:r>
            <a:endParaRPr lang="en-US" b="1" u="sng" dirty="0"/>
          </a:p>
        </p:txBody>
      </p:sp>
      <p:pic>
        <p:nvPicPr>
          <p:cNvPr id="4" name="Picture 3"/>
          <p:cNvPicPr>
            <a:picLocks noChangeAspect="1"/>
          </p:cNvPicPr>
          <p:nvPr/>
        </p:nvPicPr>
        <p:blipFill>
          <a:blip r:embed="rId2"/>
          <a:stretch>
            <a:fillRect/>
          </a:stretch>
        </p:blipFill>
        <p:spPr>
          <a:xfrm>
            <a:off x="7120225" y="2355273"/>
            <a:ext cx="2023775" cy="270147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94701"/>
            <a:ext cx="9144000" cy="5563299"/>
          </a:xfrm>
        </p:spPr>
        <p:txBody>
          <a:bodyPr>
            <a:normAutofit/>
          </a:bodyPr>
          <a:lstStyle/>
          <a:p>
            <a:pPr>
              <a:lnSpc>
                <a:spcPct val="150000"/>
              </a:lnSpc>
            </a:pPr>
            <a:r>
              <a:rPr lang="en-US" sz="3200" dirty="0" smtClean="0">
                <a:solidFill>
                  <a:srgbClr val="FF0000"/>
                </a:solidFill>
              </a:rPr>
              <a:t>Serfs</a:t>
            </a:r>
          </a:p>
          <a:p>
            <a:pPr lvl="1">
              <a:lnSpc>
                <a:spcPct val="150000"/>
              </a:lnSpc>
            </a:pPr>
            <a:r>
              <a:rPr lang="en-US" sz="3000" dirty="0" smtClean="0"/>
              <a:t>Workers legally tied to the manor</a:t>
            </a:r>
          </a:p>
          <a:p>
            <a:pPr lvl="1">
              <a:lnSpc>
                <a:spcPct val="150000"/>
              </a:lnSpc>
            </a:pPr>
            <a:r>
              <a:rPr lang="en-US" sz="3000" dirty="0" smtClean="0"/>
              <a:t>Not slaves</a:t>
            </a:r>
          </a:p>
          <a:p>
            <a:pPr lvl="1">
              <a:lnSpc>
                <a:spcPct val="150000"/>
              </a:lnSpc>
            </a:pPr>
            <a:r>
              <a:rPr lang="en-US" sz="3000" dirty="0" smtClean="0"/>
              <a:t>Not free to leave manor</a:t>
            </a:r>
          </a:p>
          <a:p>
            <a:pPr lvl="1">
              <a:lnSpc>
                <a:spcPct val="150000"/>
              </a:lnSpc>
            </a:pPr>
            <a:r>
              <a:rPr lang="en-US" sz="3000" dirty="0" smtClean="0"/>
              <a:t>Could not marry without permission</a:t>
            </a:r>
          </a:p>
          <a:p>
            <a:pPr lvl="1">
              <a:lnSpc>
                <a:spcPct val="150000"/>
              </a:lnSpc>
            </a:pPr>
            <a:r>
              <a:rPr lang="en-US" sz="3000" dirty="0" smtClean="0"/>
              <a:t>Hereditary</a:t>
            </a:r>
            <a:endParaRPr lang="en-US" sz="2800" dirty="0" smtClean="0"/>
          </a:p>
        </p:txBody>
      </p:sp>
      <p:sp>
        <p:nvSpPr>
          <p:cNvPr id="2" name="Title 1"/>
          <p:cNvSpPr>
            <a:spLocks noGrp="1"/>
          </p:cNvSpPr>
          <p:nvPr>
            <p:ph type="title" idx="4294967295"/>
          </p:nvPr>
        </p:nvSpPr>
        <p:spPr>
          <a:xfrm>
            <a:off x="0" y="0"/>
            <a:ext cx="9144000" cy="1143000"/>
          </a:xfrm>
        </p:spPr>
        <p:txBody>
          <a:bodyPr/>
          <a:lstStyle/>
          <a:p>
            <a:r>
              <a:rPr lang="en-US" b="1" u="sng" dirty="0" smtClean="0"/>
              <a:t>The Manorial System</a:t>
            </a:r>
            <a:endParaRPr lang="en-US" b="1" u="sng" dirty="0"/>
          </a:p>
        </p:txBody>
      </p:sp>
      <p:pic>
        <p:nvPicPr>
          <p:cNvPr id="4" name="Picture 3"/>
          <p:cNvPicPr>
            <a:picLocks noChangeAspect="1"/>
          </p:cNvPicPr>
          <p:nvPr/>
        </p:nvPicPr>
        <p:blipFill>
          <a:blip r:embed="rId2"/>
          <a:stretch>
            <a:fillRect/>
          </a:stretch>
        </p:blipFill>
        <p:spPr>
          <a:xfrm>
            <a:off x="6739032" y="1637791"/>
            <a:ext cx="2404968" cy="310179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43001"/>
            <a:ext cx="9144000" cy="5715000"/>
          </a:xfrm>
        </p:spPr>
        <p:txBody>
          <a:bodyPr>
            <a:normAutofit lnSpcReduction="10000"/>
          </a:bodyPr>
          <a:lstStyle/>
          <a:p>
            <a:pPr>
              <a:lnSpc>
                <a:spcPct val="150000"/>
              </a:lnSpc>
            </a:pPr>
            <a:r>
              <a:rPr lang="en-US" sz="3200" dirty="0" smtClean="0"/>
              <a:t>Fortified manor house</a:t>
            </a:r>
          </a:p>
          <a:p>
            <a:pPr>
              <a:lnSpc>
                <a:spcPct val="150000"/>
              </a:lnSpc>
            </a:pPr>
            <a:r>
              <a:rPr lang="en-US" sz="3200" dirty="0" smtClean="0"/>
              <a:t>Village for peasants and serfs</a:t>
            </a:r>
          </a:p>
          <a:p>
            <a:pPr>
              <a:lnSpc>
                <a:spcPct val="150000"/>
              </a:lnSpc>
            </a:pPr>
            <a:r>
              <a:rPr lang="en-US" sz="3200" dirty="0" smtClean="0"/>
              <a:t>Church</a:t>
            </a:r>
          </a:p>
          <a:p>
            <a:pPr>
              <a:lnSpc>
                <a:spcPct val="150000"/>
              </a:lnSpc>
            </a:pPr>
            <a:r>
              <a:rPr lang="en-US" sz="3200" dirty="0" smtClean="0"/>
              <a:t>Mill</a:t>
            </a:r>
          </a:p>
          <a:p>
            <a:pPr>
              <a:lnSpc>
                <a:spcPct val="150000"/>
              </a:lnSpc>
            </a:pPr>
            <a:r>
              <a:rPr lang="en-US" sz="3200" dirty="0" smtClean="0"/>
              <a:t>Blacksmith</a:t>
            </a:r>
          </a:p>
          <a:p>
            <a:pPr>
              <a:lnSpc>
                <a:spcPct val="150000"/>
              </a:lnSpc>
            </a:pPr>
            <a:r>
              <a:rPr lang="en-US" sz="3200" dirty="0" smtClean="0"/>
              <a:t>Farmland</a:t>
            </a:r>
          </a:p>
          <a:p>
            <a:pPr lvl="1">
              <a:lnSpc>
                <a:spcPct val="150000"/>
              </a:lnSpc>
            </a:pPr>
            <a:r>
              <a:rPr lang="en-US" sz="3000" dirty="0" smtClean="0"/>
              <a:t>Three-field crop rotation system</a:t>
            </a:r>
            <a:endParaRPr lang="en-US" sz="2800" dirty="0" smtClean="0"/>
          </a:p>
        </p:txBody>
      </p:sp>
      <p:sp>
        <p:nvSpPr>
          <p:cNvPr id="2" name="Title 1"/>
          <p:cNvSpPr>
            <a:spLocks noGrp="1"/>
          </p:cNvSpPr>
          <p:nvPr>
            <p:ph type="title" idx="4294967295"/>
          </p:nvPr>
        </p:nvSpPr>
        <p:spPr>
          <a:xfrm>
            <a:off x="0" y="0"/>
            <a:ext cx="9144000" cy="1143000"/>
          </a:xfrm>
        </p:spPr>
        <p:txBody>
          <a:bodyPr/>
          <a:lstStyle/>
          <a:p>
            <a:r>
              <a:rPr lang="en-US" u="sng" dirty="0" smtClean="0"/>
              <a:t>A </a:t>
            </a:r>
            <a:r>
              <a:rPr lang="en-US" b="1" u="sng" dirty="0" smtClean="0"/>
              <a:t>Typical Manor</a:t>
            </a:r>
            <a:endParaRPr lang="en-US" b="1" u="sng" dirty="0"/>
          </a:p>
        </p:txBody>
      </p:sp>
      <p:pic>
        <p:nvPicPr>
          <p:cNvPr id="4" name="Picture 3"/>
          <p:cNvPicPr>
            <a:picLocks noChangeAspect="1"/>
          </p:cNvPicPr>
          <p:nvPr/>
        </p:nvPicPr>
        <p:blipFill>
          <a:blip r:embed="rId2"/>
          <a:stretch>
            <a:fillRect/>
          </a:stretch>
        </p:blipFill>
        <p:spPr>
          <a:xfrm>
            <a:off x="5834183" y="1756506"/>
            <a:ext cx="3309817" cy="397178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4123"/>
            <a:ext cx="8839200" cy="650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3505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000" dirty="0" smtClean="0">
                <a:solidFill>
                  <a:srgbClr val="FF0000"/>
                </a:solidFill>
              </a:rPr>
              <a:t>Medieval Europe –</a:t>
            </a:r>
            <a:br>
              <a:rPr lang="en-US" sz="6000" dirty="0" smtClean="0">
                <a:solidFill>
                  <a:srgbClr val="FF0000"/>
                </a:solidFill>
              </a:rPr>
            </a:br>
            <a:r>
              <a:rPr lang="en-US" sz="6000" dirty="0" smtClean="0">
                <a:solidFill>
                  <a:srgbClr val="FF0000"/>
                </a:solidFill>
              </a:rPr>
              <a:t>The Early Middle Ages:</a:t>
            </a:r>
            <a:endParaRPr lang="en-US" sz="6000" dirty="0">
              <a:solidFill>
                <a:srgbClr val="FF0000"/>
              </a:solidFill>
            </a:endParaRPr>
          </a:p>
        </p:txBody>
      </p:sp>
      <p:sp>
        <p:nvSpPr>
          <p:cNvPr id="3" name="Subtitle 2"/>
          <p:cNvSpPr>
            <a:spLocks noGrp="1"/>
          </p:cNvSpPr>
          <p:nvPr>
            <p:ph type="body" idx="1"/>
          </p:nvPr>
        </p:nvSpPr>
        <p:spPr>
          <a:xfrm>
            <a:off x="318145" y="3529013"/>
            <a:ext cx="8228013" cy="1347787"/>
          </a:xfrm>
        </p:spPr>
        <p:txBody>
          <a:bodyPr>
            <a:normAutofit/>
          </a:bodyPr>
          <a:lstStyle/>
          <a:p>
            <a:r>
              <a:rPr lang="en-US" sz="4400" dirty="0" smtClean="0">
                <a:solidFill>
                  <a:srgbClr val="FF0000"/>
                </a:solidFill>
              </a:rPr>
              <a:t>	The Growth of Monarchies</a:t>
            </a:r>
            <a:endParaRPr lang="en-US" sz="5400"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038"/>
            <a:ext cx="7313613" cy="868362"/>
          </a:xfrm>
        </p:spPr>
        <p:txBody>
          <a:bodyPr/>
          <a:lstStyle/>
          <a:p>
            <a:r>
              <a:rPr lang="en-US" u="sng" dirty="0" smtClean="0"/>
              <a:t>Main Idea</a:t>
            </a:r>
            <a:endParaRPr lang="en-US" u="sng" dirty="0"/>
          </a:p>
        </p:txBody>
      </p:sp>
      <p:sp>
        <p:nvSpPr>
          <p:cNvPr id="3" name="Content Placeholder 2"/>
          <p:cNvSpPr>
            <a:spLocks noGrp="1"/>
          </p:cNvSpPr>
          <p:nvPr>
            <p:ph idx="1"/>
          </p:nvPr>
        </p:nvSpPr>
        <p:spPr>
          <a:xfrm>
            <a:off x="173189" y="1616314"/>
            <a:ext cx="8692471" cy="5241685"/>
          </a:xfrm>
        </p:spPr>
        <p:txBody>
          <a:bodyPr>
            <a:normAutofit/>
          </a:bodyPr>
          <a:lstStyle/>
          <a:p>
            <a:pPr>
              <a:lnSpc>
                <a:spcPct val="150000"/>
              </a:lnSpc>
            </a:pPr>
            <a:r>
              <a:rPr lang="en-US" sz="3600" dirty="0" smtClean="0"/>
              <a:t>The power of kings grew and the nature of monarchy changed across Europe in the early Middle Ages. </a:t>
            </a:r>
            <a:endParaRPr lang="en-US" sz="3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94701"/>
            <a:ext cx="9144000" cy="5563299"/>
          </a:xfrm>
        </p:spPr>
        <p:txBody>
          <a:bodyPr>
            <a:normAutofit/>
          </a:bodyPr>
          <a:lstStyle/>
          <a:p>
            <a:pPr>
              <a:lnSpc>
                <a:spcPct val="150000"/>
              </a:lnSpc>
            </a:pPr>
            <a:r>
              <a:rPr lang="en-US" sz="3200" dirty="0" smtClean="0"/>
              <a:t>England one of first countries to develop a strong central monarchy</a:t>
            </a:r>
          </a:p>
          <a:p>
            <a:pPr>
              <a:lnSpc>
                <a:spcPct val="150000"/>
              </a:lnSpc>
            </a:pPr>
            <a:r>
              <a:rPr lang="en-US" sz="3200" dirty="0" smtClean="0"/>
              <a:t>Kings held considerable power</a:t>
            </a:r>
          </a:p>
          <a:p>
            <a:pPr>
              <a:lnSpc>
                <a:spcPct val="150000"/>
              </a:lnSpc>
            </a:pPr>
            <a:r>
              <a:rPr lang="en-US" sz="3200" dirty="0" smtClean="0"/>
              <a:t>Anglo-Saxons – first unified country</a:t>
            </a:r>
          </a:p>
          <a:p>
            <a:pPr>
              <a:lnSpc>
                <a:spcPct val="150000"/>
              </a:lnSpc>
            </a:pPr>
            <a:r>
              <a:rPr lang="en-US" sz="3200" dirty="0" smtClean="0"/>
              <a:t>Normans – conquered the Anglo-Saxons</a:t>
            </a:r>
            <a:endParaRPr lang="en-US" sz="3000" dirty="0" smtClean="0"/>
          </a:p>
        </p:txBody>
      </p:sp>
      <p:sp>
        <p:nvSpPr>
          <p:cNvPr id="2" name="Title 1"/>
          <p:cNvSpPr>
            <a:spLocks noGrp="1"/>
          </p:cNvSpPr>
          <p:nvPr>
            <p:ph type="title" idx="4294967295"/>
          </p:nvPr>
        </p:nvSpPr>
        <p:spPr>
          <a:xfrm>
            <a:off x="0" y="0"/>
            <a:ext cx="9144000" cy="1143000"/>
          </a:xfrm>
        </p:spPr>
        <p:txBody>
          <a:bodyPr/>
          <a:lstStyle/>
          <a:p>
            <a:r>
              <a:rPr lang="en-US" b="1" u="sng" dirty="0" smtClean="0"/>
              <a:t>The English Monarchy</a:t>
            </a:r>
            <a:endParaRPr lang="en-US" b="1" u="sng" dirty="0"/>
          </a:p>
        </p:txBody>
      </p:sp>
      <p:pic>
        <p:nvPicPr>
          <p:cNvPr id="5" name="Picture 4"/>
          <p:cNvPicPr>
            <a:picLocks noChangeAspect="1"/>
          </p:cNvPicPr>
          <p:nvPr/>
        </p:nvPicPr>
        <p:blipFill>
          <a:blip r:embed="rId2"/>
          <a:stretch>
            <a:fillRect/>
          </a:stretch>
        </p:blipFill>
        <p:spPr>
          <a:xfrm>
            <a:off x="6845910" y="2279341"/>
            <a:ext cx="2298090" cy="242232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54"/>
            <a:ext cx="9144000" cy="3826379"/>
          </a:xfrm>
        </p:spPr>
        <p:txBody>
          <a:bodyPr>
            <a:normAutofit fontScale="92500" lnSpcReduction="20000"/>
          </a:bodyPr>
          <a:lstStyle/>
          <a:p>
            <a:pPr>
              <a:lnSpc>
                <a:spcPct val="150000"/>
              </a:lnSpc>
            </a:pPr>
            <a:r>
              <a:rPr lang="en-US" sz="3200" dirty="0" smtClean="0"/>
              <a:t>1215 - King John forced by nobles to sign the </a:t>
            </a:r>
            <a:r>
              <a:rPr lang="en-US" sz="3200" dirty="0" smtClean="0">
                <a:solidFill>
                  <a:srgbClr val="FF0000"/>
                </a:solidFill>
              </a:rPr>
              <a:t>Magna </a:t>
            </a:r>
            <a:r>
              <a:rPr lang="en-US" sz="3200" dirty="0" err="1" smtClean="0">
                <a:solidFill>
                  <a:srgbClr val="FF0000"/>
                </a:solidFill>
              </a:rPr>
              <a:t>Carta</a:t>
            </a:r>
            <a:endParaRPr lang="en-US" sz="3200" dirty="0" smtClean="0">
              <a:solidFill>
                <a:srgbClr val="FF0000"/>
              </a:solidFill>
            </a:endParaRPr>
          </a:p>
          <a:p>
            <a:pPr lvl="1">
              <a:lnSpc>
                <a:spcPct val="150000"/>
              </a:lnSpc>
            </a:pPr>
            <a:r>
              <a:rPr lang="en-US" sz="3000" dirty="0" smtClean="0"/>
              <a:t>Needed consent of nobles to raise taxes</a:t>
            </a:r>
          </a:p>
          <a:p>
            <a:pPr lvl="1">
              <a:lnSpc>
                <a:spcPct val="150000"/>
              </a:lnSpc>
            </a:pPr>
            <a:r>
              <a:rPr lang="en-US" sz="3000" dirty="0" smtClean="0"/>
              <a:t>Ended ability to arrest &amp; punish without cause</a:t>
            </a:r>
          </a:p>
          <a:p>
            <a:pPr lvl="1">
              <a:lnSpc>
                <a:spcPct val="150000"/>
              </a:lnSpc>
            </a:pPr>
            <a:r>
              <a:rPr lang="en-US" sz="3000" dirty="0" smtClean="0"/>
              <a:t>Set forth ideas about limiting government and executive power</a:t>
            </a:r>
            <a:endParaRPr lang="en-US" sz="2800" dirty="0" smtClean="0"/>
          </a:p>
        </p:txBody>
      </p:sp>
      <p:sp>
        <p:nvSpPr>
          <p:cNvPr id="2" name="Title 1"/>
          <p:cNvSpPr>
            <a:spLocks noGrp="1"/>
          </p:cNvSpPr>
          <p:nvPr>
            <p:ph type="title" idx="4294967295"/>
          </p:nvPr>
        </p:nvSpPr>
        <p:spPr>
          <a:xfrm>
            <a:off x="0" y="0"/>
            <a:ext cx="9144000" cy="931855"/>
          </a:xfrm>
        </p:spPr>
        <p:txBody>
          <a:bodyPr/>
          <a:lstStyle/>
          <a:p>
            <a:r>
              <a:rPr lang="en-US" b="1" u="sng" dirty="0" smtClean="0"/>
              <a:t>The English Monarchy</a:t>
            </a:r>
            <a:endParaRPr lang="en-US" b="1" u="sng" dirty="0"/>
          </a:p>
        </p:txBody>
      </p:sp>
      <p:pic>
        <p:nvPicPr>
          <p:cNvPr id="4" name="Picture 3"/>
          <p:cNvPicPr>
            <a:picLocks noChangeAspect="1"/>
          </p:cNvPicPr>
          <p:nvPr/>
        </p:nvPicPr>
        <p:blipFill>
          <a:blip r:embed="rId2"/>
          <a:stretch>
            <a:fillRect/>
          </a:stretch>
        </p:blipFill>
        <p:spPr>
          <a:xfrm>
            <a:off x="1822615" y="4758234"/>
            <a:ext cx="5599798" cy="2099766"/>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94701"/>
            <a:ext cx="9144000" cy="5563299"/>
          </a:xfrm>
        </p:spPr>
        <p:txBody>
          <a:bodyPr>
            <a:normAutofit/>
          </a:bodyPr>
          <a:lstStyle/>
          <a:p>
            <a:pPr>
              <a:lnSpc>
                <a:spcPct val="150000"/>
              </a:lnSpc>
            </a:pPr>
            <a:r>
              <a:rPr lang="en-US" sz="3200" dirty="0" smtClean="0"/>
              <a:t>Rebellion of 1260s</a:t>
            </a:r>
          </a:p>
          <a:p>
            <a:pPr>
              <a:lnSpc>
                <a:spcPct val="150000"/>
              </a:lnSpc>
            </a:pPr>
            <a:r>
              <a:rPr lang="en-US" sz="3200" dirty="0" smtClean="0"/>
              <a:t>Established </a:t>
            </a:r>
            <a:r>
              <a:rPr lang="en-US" sz="3200" dirty="0" smtClean="0">
                <a:solidFill>
                  <a:srgbClr val="FF0000"/>
                </a:solidFill>
              </a:rPr>
              <a:t>Parliament</a:t>
            </a:r>
          </a:p>
          <a:p>
            <a:pPr lvl="1">
              <a:lnSpc>
                <a:spcPct val="150000"/>
              </a:lnSpc>
            </a:pPr>
            <a:r>
              <a:rPr lang="en-US" sz="3000" dirty="0" smtClean="0"/>
              <a:t>Governing body of England</a:t>
            </a:r>
          </a:p>
          <a:p>
            <a:pPr lvl="1">
              <a:lnSpc>
                <a:spcPct val="150000"/>
              </a:lnSpc>
            </a:pPr>
            <a:r>
              <a:rPr lang="en-US" sz="3000" dirty="0" smtClean="0"/>
              <a:t>Nobles, clergy, representatives from every county</a:t>
            </a:r>
            <a:endParaRPr lang="en-US" sz="2800" dirty="0" smtClean="0"/>
          </a:p>
        </p:txBody>
      </p:sp>
      <p:sp>
        <p:nvSpPr>
          <p:cNvPr id="2" name="Title 1"/>
          <p:cNvSpPr>
            <a:spLocks noGrp="1"/>
          </p:cNvSpPr>
          <p:nvPr>
            <p:ph type="title" idx="4294967295"/>
          </p:nvPr>
        </p:nvSpPr>
        <p:spPr>
          <a:xfrm>
            <a:off x="0" y="0"/>
            <a:ext cx="9144000" cy="1143000"/>
          </a:xfrm>
        </p:spPr>
        <p:txBody>
          <a:bodyPr/>
          <a:lstStyle/>
          <a:p>
            <a:r>
              <a:rPr lang="en-US" b="1" u="sng" dirty="0" smtClean="0"/>
              <a:t>The </a:t>
            </a:r>
            <a:r>
              <a:rPr lang="en-US" b="1" u="sng" smtClean="0"/>
              <a:t>English Monarchy</a:t>
            </a:r>
            <a:endParaRPr lang="en-US" b="1" u="sng" dirty="0"/>
          </a:p>
        </p:txBody>
      </p:sp>
      <p:pic>
        <p:nvPicPr>
          <p:cNvPr id="4" name="Picture 3"/>
          <p:cNvPicPr>
            <a:picLocks noChangeAspect="1"/>
          </p:cNvPicPr>
          <p:nvPr/>
        </p:nvPicPr>
        <p:blipFill>
          <a:blip r:embed="rId2"/>
          <a:stretch>
            <a:fillRect/>
          </a:stretch>
        </p:blipFill>
        <p:spPr>
          <a:xfrm>
            <a:off x="1938074" y="4486099"/>
            <a:ext cx="4865803" cy="237190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43001"/>
            <a:ext cx="9144000" cy="5715000"/>
          </a:xfrm>
        </p:spPr>
        <p:txBody>
          <a:bodyPr>
            <a:normAutofit/>
          </a:bodyPr>
          <a:lstStyle/>
          <a:p>
            <a:pPr>
              <a:lnSpc>
                <a:spcPct val="250000"/>
              </a:lnSpc>
            </a:pPr>
            <a:r>
              <a:rPr lang="en-US" sz="3200" dirty="0" smtClean="0"/>
              <a:t>Carolingian family gains power:</a:t>
            </a:r>
          </a:p>
          <a:p>
            <a:pPr lvl="1">
              <a:lnSpc>
                <a:spcPct val="250000"/>
              </a:lnSpc>
            </a:pPr>
            <a:r>
              <a:rPr lang="en-US" sz="3000" dirty="0" smtClean="0"/>
              <a:t>Charles Martel</a:t>
            </a:r>
          </a:p>
          <a:p>
            <a:pPr lvl="1">
              <a:lnSpc>
                <a:spcPct val="250000"/>
              </a:lnSpc>
            </a:pPr>
            <a:r>
              <a:rPr lang="en-US" sz="3000" dirty="0" smtClean="0"/>
              <a:t>Pippin III </a:t>
            </a:r>
          </a:p>
          <a:p>
            <a:pPr lvl="1">
              <a:lnSpc>
                <a:spcPct val="250000"/>
              </a:lnSpc>
            </a:pPr>
            <a:r>
              <a:rPr lang="en-US" sz="3000" dirty="0" smtClean="0"/>
              <a:t>Charles the Great AKA Charlemagne</a:t>
            </a:r>
          </a:p>
          <a:p>
            <a:pPr lvl="1">
              <a:lnSpc>
                <a:spcPct val="150000"/>
              </a:lnSpc>
            </a:pPr>
            <a:endParaRPr lang="en-US" sz="3000" dirty="0" smtClean="0"/>
          </a:p>
        </p:txBody>
      </p:sp>
      <p:sp>
        <p:nvSpPr>
          <p:cNvPr id="2" name="Title 1"/>
          <p:cNvSpPr>
            <a:spLocks noGrp="1"/>
          </p:cNvSpPr>
          <p:nvPr>
            <p:ph type="title" idx="4294967295"/>
          </p:nvPr>
        </p:nvSpPr>
        <p:spPr>
          <a:xfrm>
            <a:off x="0" y="0"/>
            <a:ext cx="9144000" cy="1143000"/>
          </a:xfrm>
        </p:spPr>
        <p:txBody>
          <a:bodyPr/>
          <a:lstStyle/>
          <a:p>
            <a:r>
              <a:rPr lang="en-US" b="1" u="sng" dirty="0" smtClean="0"/>
              <a:t>The Early Carolingians</a:t>
            </a:r>
            <a:endParaRPr lang="en-US" b="1" u="sng" dirty="0"/>
          </a:p>
        </p:txBody>
      </p:sp>
      <p:pic>
        <p:nvPicPr>
          <p:cNvPr id="4" name="Picture 3"/>
          <p:cNvPicPr>
            <a:picLocks noChangeAspect="1"/>
          </p:cNvPicPr>
          <p:nvPr/>
        </p:nvPicPr>
        <p:blipFill>
          <a:blip r:embed="rId2"/>
          <a:stretch>
            <a:fillRect/>
          </a:stretch>
        </p:blipFill>
        <p:spPr>
          <a:xfrm>
            <a:off x="6968821" y="4964395"/>
            <a:ext cx="2175179" cy="1893605"/>
          </a:xfrm>
          <a:prstGeom prst="rect">
            <a:avLst/>
          </a:prstGeom>
        </p:spPr>
      </p:pic>
      <p:pic>
        <p:nvPicPr>
          <p:cNvPr id="5" name="Picture 4"/>
          <p:cNvPicPr>
            <a:picLocks noChangeAspect="1"/>
          </p:cNvPicPr>
          <p:nvPr/>
        </p:nvPicPr>
        <p:blipFill>
          <a:blip r:embed="rId3"/>
          <a:stretch>
            <a:fillRect/>
          </a:stretch>
        </p:blipFill>
        <p:spPr>
          <a:xfrm>
            <a:off x="6968821" y="2830884"/>
            <a:ext cx="2175179" cy="2133511"/>
          </a:xfrm>
          <a:prstGeom prst="rect">
            <a:avLst/>
          </a:prstGeom>
        </p:spPr>
      </p:pic>
      <p:pic>
        <p:nvPicPr>
          <p:cNvPr id="6" name="Picture 5"/>
          <p:cNvPicPr>
            <a:picLocks noChangeAspect="1"/>
          </p:cNvPicPr>
          <p:nvPr/>
        </p:nvPicPr>
        <p:blipFill>
          <a:blip r:embed="rId4"/>
          <a:stretch>
            <a:fillRect/>
          </a:stretch>
        </p:blipFill>
        <p:spPr>
          <a:xfrm>
            <a:off x="6968821" y="1027539"/>
            <a:ext cx="2175179" cy="180334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7" name="Rectangle 5"/>
          <p:cNvSpPr>
            <a:spLocks noGrp="1" noChangeArrowheads="1"/>
          </p:cNvSpPr>
          <p:nvPr>
            <p:ph type="body" sz="half" idx="1"/>
          </p:nvPr>
        </p:nvSpPr>
        <p:spPr/>
        <p:txBody>
          <a:bodyPr/>
          <a:lstStyle/>
          <a:p>
            <a:pPr eaLnBrk="1" hangingPunct="1">
              <a:lnSpc>
                <a:spcPct val="90000"/>
              </a:lnSpc>
            </a:pPr>
            <a:endParaRPr lang="en-US" sz="2400"/>
          </a:p>
          <a:p>
            <a:pPr eaLnBrk="1" hangingPunct="1">
              <a:lnSpc>
                <a:spcPct val="90000"/>
              </a:lnSpc>
              <a:buFontTx/>
              <a:buNone/>
            </a:pPr>
            <a:r>
              <a:rPr lang="en-US" sz="2400">
                <a:solidFill>
                  <a:srgbClr val="FFCC00"/>
                </a:solidFill>
              </a:rPr>
              <a:t>   </a:t>
            </a:r>
          </a:p>
          <a:p>
            <a:pPr eaLnBrk="1" hangingPunct="1">
              <a:lnSpc>
                <a:spcPct val="90000"/>
              </a:lnSpc>
              <a:buFontTx/>
              <a:buNone/>
            </a:pPr>
            <a:r>
              <a:rPr lang="en-US" sz="2400">
                <a:solidFill>
                  <a:srgbClr val="FFCC00"/>
                </a:solidFill>
              </a:rPr>
              <a:t>    </a:t>
            </a:r>
            <a:r>
              <a:rPr lang="en-US" sz="2400" b="1">
                <a:solidFill>
                  <a:srgbClr val="FFCC00"/>
                </a:solidFill>
              </a:rPr>
              <a:t>England was one of the first countries in Europe to develop a strong</a:t>
            </a:r>
            <a:r>
              <a:rPr lang="en-US" sz="2400">
                <a:solidFill>
                  <a:srgbClr val="FFCC00"/>
                </a:solidFill>
              </a:rPr>
              <a:t> </a:t>
            </a:r>
            <a:r>
              <a:rPr lang="en-US" sz="2400" b="1">
                <a:solidFill>
                  <a:schemeClr val="folHlink"/>
                </a:solidFill>
              </a:rPr>
              <a:t>central monarchy = central government</a:t>
            </a:r>
          </a:p>
          <a:p>
            <a:pPr eaLnBrk="1" hangingPunct="1">
              <a:lnSpc>
                <a:spcPct val="90000"/>
              </a:lnSpc>
              <a:buFontTx/>
              <a:buNone/>
            </a:pPr>
            <a:r>
              <a:rPr lang="en-US" sz="2400" b="1">
                <a:solidFill>
                  <a:srgbClr val="FFCC00"/>
                </a:solidFill>
              </a:rPr>
              <a:t>    The </a:t>
            </a:r>
            <a:r>
              <a:rPr lang="en-US" sz="2400" b="1">
                <a:solidFill>
                  <a:srgbClr val="99CC00"/>
                </a:solidFill>
              </a:rPr>
              <a:t>Magna Carta</a:t>
            </a:r>
            <a:r>
              <a:rPr lang="en-US" sz="2400" b="1">
                <a:solidFill>
                  <a:srgbClr val="FFCC00"/>
                </a:solidFill>
              </a:rPr>
              <a:t> was a document that limited the power of the king = </a:t>
            </a:r>
            <a:r>
              <a:rPr lang="en-US" sz="2400" b="1">
                <a:solidFill>
                  <a:srgbClr val="99CC00"/>
                </a:solidFill>
              </a:rPr>
              <a:t>limited government</a:t>
            </a:r>
            <a:endParaRPr lang="en-US" sz="2400" b="1">
              <a:solidFill>
                <a:srgbClr val="FFCC00"/>
              </a:solidFill>
            </a:endParaRPr>
          </a:p>
        </p:txBody>
      </p:sp>
      <p:sp>
        <p:nvSpPr>
          <p:cNvPr id="8198" name="Rectangle 6"/>
          <p:cNvSpPr>
            <a:spLocks noGrp="1" noChangeArrowheads="1"/>
          </p:cNvSpPr>
          <p:nvPr>
            <p:ph type="body" sz="half" idx="2"/>
          </p:nvPr>
        </p:nvSpPr>
        <p:spPr/>
        <p:txBody>
          <a:bodyPr/>
          <a:lstStyle/>
          <a:p>
            <a:pPr eaLnBrk="1" hangingPunct="1">
              <a:lnSpc>
                <a:spcPct val="90000"/>
              </a:lnSpc>
            </a:pPr>
            <a:endParaRPr lang="en-US" sz="2400"/>
          </a:p>
        </p:txBody>
      </p:sp>
      <p:sp>
        <p:nvSpPr>
          <p:cNvPr id="20485" name="WordArt 7"/>
          <p:cNvSpPr>
            <a:spLocks noChangeArrowheads="1" noChangeShapeType="1" noTextEdit="1"/>
          </p:cNvSpPr>
          <p:nvPr/>
        </p:nvSpPr>
        <p:spPr bwMode="auto">
          <a:xfrm>
            <a:off x="838200" y="609600"/>
            <a:ext cx="7524750" cy="552450"/>
          </a:xfrm>
          <a:prstGeom prst="rect">
            <a:avLst/>
          </a:prstGeom>
        </p:spPr>
        <p:txBody>
          <a:bodyPr wrap="none" fromWordArt="1">
            <a:prstTxWarp prst="textPlain">
              <a:avLst>
                <a:gd name="adj" fmla="val 50000"/>
              </a:avLst>
            </a:prstTxWarp>
          </a:bodyPr>
          <a:lstStyle/>
          <a:p>
            <a:pPr algn="ctr"/>
            <a:r>
              <a:rPr lang="en-US" sz="3600" b="1" kern="10">
                <a:ln w="9525">
                  <a:solidFill>
                    <a:srgbClr val="FFCC00"/>
                  </a:solidFill>
                  <a:round/>
                  <a:headEnd/>
                  <a:tailEnd/>
                </a:ln>
                <a:solidFill>
                  <a:srgbClr val="800080"/>
                </a:solidFill>
                <a:latin typeface="Castellar"/>
                <a:ea typeface="Castellar"/>
                <a:cs typeface="Castellar"/>
              </a:rPr>
              <a:t>the Power of Kings grow</a:t>
            </a:r>
          </a:p>
        </p:txBody>
      </p:sp>
      <p:sp>
        <p:nvSpPr>
          <p:cNvPr id="20486" name="WordArt 8"/>
          <p:cNvSpPr>
            <a:spLocks noChangeArrowheads="1" noChangeShapeType="1" noTextEdit="1"/>
          </p:cNvSpPr>
          <p:nvPr/>
        </p:nvSpPr>
        <p:spPr bwMode="auto">
          <a:xfrm>
            <a:off x="990600" y="1676400"/>
            <a:ext cx="2867025" cy="523875"/>
          </a:xfrm>
          <a:prstGeom prst="rect">
            <a:avLst/>
          </a:prstGeom>
        </p:spPr>
        <p:txBody>
          <a:bodyPr wrap="none" fromWordArt="1">
            <a:prstTxWarp prst="textPlain">
              <a:avLst>
                <a:gd name="adj" fmla="val 50000"/>
              </a:avLst>
            </a:prstTxWarp>
          </a:bodyPr>
          <a:lstStyle/>
          <a:p>
            <a:pPr algn="ctr"/>
            <a:r>
              <a:rPr lang="en-US" sz="3600" kern="10">
                <a:ln w="9525">
                  <a:solidFill>
                    <a:srgbClr val="00FF00"/>
                  </a:solidFill>
                  <a:round/>
                  <a:headEnd/>
                  <a:tailEnd/>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Roman"/>
                <a:ea typeface="Roman"/>
                <a:cs typeface="Roman"/>
              </a:rPr>
              <a:t>The English Monarchy</a:t>
            </a:r>
          </a:p>
        </p:txBody>
      </p:sp>
      <p:pic>
        <p:nvPicPr>
          <p:cNvPr id="20487" name="Picture 10" descr="th?id=I4816346840367489&amp;pid=1"/>
          <p:cNvPicPr>
            <a:picLocks noChangeAspect="1" noChangeArrowheads="1"/>
          </p:cNvPicPr>
          <p:nvPr/>
        </p:nvPicPr>
        <p:blipFill>
          <a:blip r:embed="rId2"/>
          <a:srcRect/>
          <a:stretch>
            <a:fillRect/>
          </a:stretch>
        </p:blipFill>
        <p:spPr bwMode="auto">
          <a:xfrm>
            <a:off x="4648200" y="1600200"/>
            <a:ext cx="4038600" cy="3276600"/>
          </a:xfrm>
          <a:prstGeom prst="rect">
            <a:avLst/>
          </a:prstGeom>
          <a:noFill/>
          <a:ln w="76200">
            <a:solidFill>
              <a:srgbClr val="FF6600"/>
            </a:solidFill>
            <a:prstDash val="sysDot"/>
            <a:miter lim="800000"/>
            <a:headEnd/>
            <a:tailEnd/>
          </a:ln>
        </p:spPr>
      </p:pic>
      <p:sp>
        <p:nvSpPr>
          <p:cNvPr id="20488" name="Text Box 11"/>
          <p:cNvSpPr txBox="1">
            <a:spLocks noChangeArrowheads="1"/>
          </p:cNvSpPr>
          <p:nvPr/>
        </p:nvSpPr>
        <p:spPr bwMode="auto">
          <a:xfrm>
            <a:off x="4495800" y="5257800"/>
            <a:ext cx="4273550" cy="915988"/>
          </a:xfrm>
          <a:prstGeom prst="rect">
            <a:avLst/>
          </a:prstGeom>
          <a:noFill/>
          <a:ln w="9525">
            <a:noFill/>
            <a:miter lim="800000"/>
            <a:headEnd/>
            <a:tailEnd/>
          </a:ln>
        </p:spPr>
        <p:txBody>
          <a:bodyPr>
            <a:prstTxWarp prst="textNoShape">
              <a:avLst/>
            </a:prstTxWarp>
            <a:spAutoFit/>
          </a:bodyPr>
          <a:lstStyle/>
          <a:p>
            <a:r>
              <a:rPr lang="en-US" b="1">
                <a:solidFill>
                  <a:srgbClr val="FFCC00"/>
                </a:solidFill>
              </a:rPr>
              <a:t>King John signing the Magna Carta,</a:t>
            </a:r>
          </a:p>
          <a:p>
            <a:r>
              <a:rPr lang="en-US" b="1">
                <a:solidFill>
                  <a:srgbClr val="FFCC00"/>
                </a:solidFill>
              </a:rPr>
              <a:t>forced by his nobles to give up some </a:t>
            </a:r>
          </a:p>
          <a:p>
            <a:r>
              <a:rPr lang="en-US" b="1">
                <a:solidFill>
                  <a:srgbClr val="FFCC00"/>
                </a:solidFill>
              </a:rPr>
              <a:t>of his power.</a:t>
            </a:r>
          </a:p>
        </p:txBody>
      </p:sp>
      <p:sp>
        <p:nvSpPr>
          <p:cNvPr id="20489" name="WordArt 12"/>
          <p:cNvSpPr>
            <a:spLocks noChangeArrowheads="1" noChangeShapeType="1" noTextEdit="1"/>
          </p:cNvSpPr>
          <p:nvPr/>
        </p:nvSpPr>
        <p:spPr bwMode="auto">
          <a:xfrm>
            <a:off x="1143000" y="6248400"/>
            <a:ext cx="7286625" cy="304800"/>
          </a:xfrm>
          <a:prstGeom prst="rect">
            <a:avLst/>
          </a:prstGeom>
        </p:spPr>
        <p:txBody>
          <a:bodyPr wrap="none" fromWordArt="1">
            <a:prstTxWarp prst="textPlain">
              <a:avLst>
                <a:gd name="adj" fmla="val 50000"/>
              </a:avLst>
            </a:prstTxWarp>
          </a:bodyPr>
          <a:lstStyle/>
          <a:p>
            <a:pPr algn="ctr"/>
            <a:r>
              <a:rPr lang="en-US" sz="2000" kern="10">
                <a:ln w="9525">
                  <a:solidFill>
                    <a:srgbClr val="FFCC00"/>
                  </a:solidFill>
                  <a:round/>
                  <a:headEnd/>
                  <a:tailEnd/>
                </a:ln>
                <a:solidFill>
                  <a:srgbClr val="FF9900"/>
                </a:solidFill>
                <a:latin typeface="Bookman Old Style"/>
                <a:ea typeface="Bookman Old Style"/>
                <a:cs typeface="Bookman Old Style"/>
              </a:rPr>
              <a:t>Magna Carta, a great step toward democratic government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7">
                                            <p:txEl>
                                              <p:pRg st="1" end="1"/>
                                            </p:txEl>
                                          </p:spTgt>
                                        </p:tgtEl>
                                        <p:attrNameLst>
                                          <p:attrName>style.visibility</p:attrName>
                                        </p:attrNameLst>
                                      </p:cBhvr>
                                      <p:to>
                                        <p:strVal val="visible"/>
                                      </p:to>
                                    </p:set>
                                    <p:animEffect transition="in" filter="fade">
                                      <p:cBhvr>
                                        <p:cTn id="7" dur="2000"/>
                                        <p:tgtEl>
                                          <p:spTgt spid="819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7">
                                            <p:txEl>
                                              <p:pRg st="2" end="2"/>
                                            </p:txEl>
                                          </p:spTgt>
                                        </p:tgtEl>
                                        <p:attrNameLst>
                                          <p:attrName>style.visibility</p:attrName>
                                        </p:attrNameLst>
                                      </p:cBhvr>
                                      <p:to>
                                        <p:strVal val="visible"/>
                                      </p:to>
                                    </p:set>
                                    <p:animEffect transition="in" filter="fade">
                                      <p:cBhvr>
                                        <p:cTn id="12" dur="2000"/>
                                        <p:tgtEl>
                                          <p:spTgt spid="819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7">
                                            <p:txEl>
                                              <p:pRg st="3" end="3"/>
                                            </p:txEl>
                                          </p:spTgt>
                                        </p:tgtEl>
                                        <p:attrNameLst>
                                          <p:attrName>style.visibility</p:attrName>
                                        </p:attrNameLst>
                                      </p:cBhvr>
                                      <p:to>
                                        <p:strVal val="visible"/>
                                      </p:to>
                                    </p:set>
                                    <p:animEffect transition="in" filter="fade">
                                      <p:cBhvr>
                                        <p:cTn id="17" dur="2000"/>
                                        <p:tgtEl>
                                          <p:spTgt spid="819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8198">
                                            <p:txEl>
                                              <p:pRg st="0" end="0"/>
                                            </p:txEl>
                                          </p:spTgt>
                                        </p:tgtEl>
                                        <p:attrNameLst>
                                          <p:attrName>style.visibility</p:attrName>
                                        </p:attrNameLst>
                                      </p:cBhvr>
                                      <p:to>
                                        <p:strVal val="visible"/>
                                      </p:to>
                                    </p:set>
                                    <p:animEffect transition="in" filter="fade">
                                      <p:cBhvr>
                                        <p:cTn id="22" dur="2000"/>
                                        <p:tgtEl>
                                          <p:spTgt spid="81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build="p"/>
      <p:bldP spid="819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94701"/>
            <a:ext cx="9144000" cy="5563299"/>
          </a:xfrm>
        </p:spPr>
        <p:txBody>
          <a:bodyPr>
            <a:normAutofit/>
          </a:bodyPr>
          <a:lstStyle/>
          <a:p>
            <a:pPr>
              <a:lnSpc>
                <a:spcPct val="150000"/>
              </a:lnSpc>
            </a:pPr>
            <a:r>
              <a:rPr lang="en-US" sz="4400" dirty="0" smtClean="0"/>
              <a:t>France</a:t>
            </a:r>
          </a:p>
          <a:p>
            <a:pPr>
              <a:lnSpc>
                <a:spcPct val="150000"/>
              </a:lnSpc>
            </a:pPr>
            <a:r>
              <a:rPr lang="en-US" sz="4400" dirty="0" smtClean="0"/>
              <a:t>Spain</a:t>
            </a:r>
          </a:p>
          <a:p>
            <a:pPr>
              <a:lnSpc>
                <a:spcPct val="150000"/>
              </a:lnSpc>
            </a:pPr>
            <a:r>
              <a:rPr lang="en-US" sz="4400" dirty="0" smtClean="0"/>
              <a:t>Portugal</a:t>
            </a:r>
          </a:p>
          <a:p>
            <a:pPr>
              <a:lnSpc>
                <a:spcPct val="150000"/>
              </a:lnSpc>
            </a:pPr>
            <a:r>
              <a:rPr lang="en-US" sz="4400" dirty="0" smtClean="0"/>
              <a:t>Holy Roman Empire (Germany)</a:t>
            </a:r>
          </a:p>
          <a:p>
            <a:pPr>
              <a:lnSpc>
                <a:spcPct val="150000"/>
              </a:lnSpc>
            </a:pPr>
            <a:endParaRPr lang="en-US" sz="4400" dirty="0" smtClean="0">
              <a:solidFill>
                <a:srgbClr val="FF0000"/>
              </a:solidFill>
            </a:endParaRPr>
          </a:p>
        </p:txBody>
      </p:sp>
      <p:sp>
        <p:nvSpPr>
          <p:cNvPr id="2" name="Title 1"/>
          <p:cNvSpPr>
            <a:spLocks noGrp="1"/>
          </p:cNvSpPr>
          <p:nvPr>
            <p:ph type="title" idx="4294967295"/>
          </p:nvPr>
        </p:nvSpPr>
        <p:spPr>
          <a:xfrm>
            <a:off x="0" y="0"/>
            <a:ext cx="9144000" cy="1143000"/>
          </a:xfrm>
        </p:spPr>
        <p:txBody>
          <a:bodyPr/>
          <a:lstStyle/>
          <a:p>
            <a:r>
              <a:rPr lang="en-US" u="sng" dirty="0" smtClean="0"/>
              <a:t>Other European </a:t>
            </a:r>
            <a:r>
              <a:rPr lang="en-US" b="1" u="sng" dirty="0" smtClean="0"/>
              <a:t>Monarchies</a:t>
            </a:r>
            <a:endParaRPr lang="en-US" b="1" u="sng"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43001"/>
            <a:ext cx="9144000" cy="5715000"/>
          </a:xfrm>
        </p:spPr>
        <p:txBody>
          <a:bodyPr>
            <a:normAutofit/>
          </a:bodyPr>
          <a:lstStyle/>
          <a:p>
            <a:pPr>
              <a:lnSpc>
                <a:spcPct val="150000"/>
              </a:lnSpc>
            </a:pPr>
            <a:r>
              <a:rPr lang="en-US" sz="3200" dirty="0" smtClean="0"/>
              <a:t>Charlemagne = Charles the Great</a:t>
            </a:r>
          </a:p>
          <a:p>
            <a:pPr>
              <a:lnSpc>
                <a:spcPct val="150000"/>
              </a:lnSpc>
            </a:pPr>
            <a:r>
              <a:rPr lang="en-US" sz="3200" dirty="0" smtClean="0"/>
              <a:t>One of most important leaders in European history</a:t>
            </a:r>
          </a:p>
          <a:p>
            <a:pPr>
              <a:lnSpc>
                <a:spcPct val="150000"/>
              </a:lnSpc>
            </a:pPr>
            <a:r>
              <a:rPr lang="en-US" sz="3200" dirty="0" smtClean="0"/>
              <a:t>Success from his military power</a:t>
            </a:r>
          </a:p>
          <a:p>
            <a:pPr>
              <a:lnSpc>
                <a:spcPct val="150000"/>
              </a:lnSpc>
            </a:pPr>
            <a:endParaRPr lang="en-US" sz="3200" dirty="0" smtClean="0"/>
          </a:p>
          <a:p>
            <a:pPr lvl="1">
              <a:lnSpc>
                <a:spcPct val="150000"/>
              </a:lnSpc>
            </a:pPr>
            <a:endParaRPr lang="en-US" sz="3000" dirty="0" smtClean="0"/>
          </a:p>
        </p:txBody>
      </p:sp>
      <p:sp>
        <p:nvSpPr>
          <p:cNvPr id="2" name="Title 1"/>
          <p:cNvSpPr>
            <a:spLocks noGrp="1"/>
          </p:cNvSpPr>
          <p:nvPr>
            <p:ph type="title" idx="4294967295"/>
          </p:nvPr>
        </p:nvSpPr>
        <p:spPr>
          <a:xfrm>
            <a:off x="0" y="0"/>
            <a:ext cx="9144000" cy="1143000"/>
          </a:xfrm>
        </p:spPr>
        <p:txBody>
          <a:bodyPr/>
          <a:lstStyle/>
          <a:p>
            <a:r>
              <a:rPr lang="en-US" b="1" u="sng" dirty="0" smtClean="0"/>
              <a:t>Charlemagne</a:t>
            </a:r>
            <a:endParaRPr lang="en-US" b="1" u="sng" dirty="0"/>
          </a:p>
        </p:txBody>
      </p:sp>
      <p:pic>
        <p:nvPicPr>
          <p:cNvPr id="4" name="Picture 3"/>
          <p:cNvPicPr>
            <a:picLocks noChangeAspect="1"/>
          </p:cNvPicPr>
          <p:nvPr/>
        </p:nvPicPr>
        <p:blipFill>
          <a:blip r:embed="rId2"/>
          <a:stretch>
            <a:fillRect/>
          </a:stretch>
        </p:blipFill>
        <p:spPr>
          <a:xfrm>
            <a:off x="6121043" y="3204750"/>
            <a:ext cx="3022957" cy="36532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989581"/>
            <a:ext cx="7019354" cy="5868420"/>
          </a:xfrm>
        </p:spPr>
        <p:txBody>
          <a:bodyPr>
            <a:normAutofit fontScale="92500"/>
          </a:bodyPr>
          <a:lstStyle/>
          <a:p>
            <a:pPr>
              <a:lnSpc>
                <a:spcPct val="150000"/>
              </a:lnSpc>
            </a:pPr>
            <a:r>
              <a:rPr lang="en-US" sz="3200" dirty="0" smtClean="0"/>
              <a:t>Pope Leo III – </a:t>
            </a:r>
          </a:p>
          <a:p>
            <a:pPr lvl="1">
              <a:lnSpc>
                <a:spcPct val="150000"/>
              </a:lnSpc>
            </a:pPr>
            <a:r>
              <a:rPr lang="en-US" sz="3000" dirty="0" smtClean="0"/>
              <a:t>Asked for help to defeat the Lombards</a:t>
            </a:r>
          </a:p>
          <a:p>
            <a:pPr>
              <a:lnSpc>
                <a:spcPct val="150000"/>
              </a:lnSpc>
            </a:pPr>
            <a:r>
              <a:rPr lang="en-US" sz="3200" dirty="0" smtClean="0"/>
              <a:t>Named him Emperor of the Roman People – which implied:</a:t>
            </a:r>
          </a:p>
          <a:p>
            <a:pPr lvl="1">
              <a:lnSpc>
                <a:spcPct val="150000"/>
              </a:lnSpc>
            </a:pPr>
            <a:r>
              <a:rPr lang="en-US" sz="3000" dirty="0" smtClean="0"/>
              <a:t>Restored glory of the Roman Empire in Europe</a:t>
            </a:r>
          </a:p>
          <a:p>
            <a:pPr lvl="1">
              <a:lnSpc>
                <a:spcPct val="150000"/>
              </a:lnSpc>
            </a:pPr>
            <a:r>
              <a:rPr lang="en-US" sz="3000" dirty="0" smtClean="0"/>
              <a:t>Rule had the full backing of the church and of God</a:t>
            </a:r>
          </a:p>
          <a:p>
            <a:pPr>
              <a:lnSpc>
                <a:spcPct val="150000"/>
              </a:lnSpc>
            </a:pPr>
            <a:endParaRPr lang="en-US" sz="3200" dirty="0" smtClean="0"/>
          </a:p>
          <a:p>
            <a:pPr lvl="1">
              <a:lnSpc>
                <a:spcPct val="150000"/>
              </a:lnSpc>
            </a:pPr>
            <a:endParaRPr lang="en-US" sz="3000" dirty="0" smtClean="0"/>
          </a:p>
        </p:txBody>
      </p:sp>
      <p:sp>
        <p:nvSpPr>
          <p:cNvPr id="2" name="Title 1"/>
          <p:cNvSpPr>
            <a:spLocks noGrp="1"/>
          </p:cNvSpPr>
          <p:nvPr>
            <p:ph type="title" idx="4294967295"/>
          </p:nvPr>
        </p:nvSpPr>
        <p:spPr>
          <a:xfrm>
            <a:off x="0" y="0"/>
            <a:ext cx="9144000" cy="1143000"/>
          </a:xfrm>
        </p:spPr>
        <p:txBody>
          <a:bodyPr/>
          <a:lstStyle/>
          <a:p>
            <a:r>
              <a:rPr lang="en-US" b="1" u="sng" dirty="0" smtClean="0"/>
              <a:t>Charlemagne</a:t>
            </a:r>
            <a:endParaRPr lang="en-US" b="1" u="sng" dirty="0"/>
          </a:p>
        </p:txBody>
      </p:sp>
      <p:pic>
        <p:nvPicPr>
          <p:cNvPr id="5" name="Picture 4"/>
          <p:cNvPicPr>
            <a:picLocks noChangeAspect="1"/>
          </p:cNvPicPr>
          <p:nvPr/>
        </p:nvPicPr>
        <p:blipFill>
          <a:blip r:embed="rId2"/>
          <a:stretch>
            <a:fillRect/>
          </a:stretch>
        </p:blipFill>
        <p:spPr>
          <a:xfrm>
            <a:off x="6857566" y="2102859"/>
            <a:ext cx="2286434" cy="277082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025235"/>
            <a:ext cx="9144000" cy="5832765"/>
          </a:xfrm>
        </p:spPr>
        <p:txBody>
          <a:bodyPr>
            <a:normAutofit/>
          </a:bodyPr>
          <a:lstStyle/>
          <a:p>
            <a:pPr>
              <a:lnSpc>
                <a:spcPct val="150000"/>
              </a:lnSpc>
            </a:pPr>
            <a:r>
              <a:rPr lang="en-US" sz="4000" dirty="0" smtClean="0"/>
              <a:t>Large empire = not easy to rule</a:t>
            </a:r>
          </a:p>
          <a:p>
            <a:pPr>
              <a:lnSpc>
                <a:spcPct val="150000"/>
              </a:lnSpc>
            </a:pPr>
            <a:r>
              <a:rPr lang="en-US" sz="4000" dirty="0" smtClean="0"/>
              <a:t>Personally oversaw entire empire</a:t>
            </a:r>
          </a:p>
          <a:p>
            <a:pPr>
              <a:lnSpc>
                <a:spcPct val="150000"/>
              </a:lnSpc>
              <a:buNone/>
            </a:pPr>
            <a:endParaRPr lang="en-US" sz="3200" dirty="0" smtClean="0"/>
          </a:p>
          <a:p>
            <a:pPr lvl="1">
              <a:lnSpc>
                <a:spcPct val="150000"/>
              </a:lnSpc>
            </a:pPr>
            <a:endParaRPr lang="en-US" sz="3000" dirty="0" smtClean="0"/>
          </a:p>
        </p:txBody>
      </p:sp>
      <p:sp>
        <p:nvSpPr>
          <p:cNvPr id="2" name="Title 1"/>
          <p:cNvSpPr>
            <a:spLocks noGrp="1"/>
          </p:cNvSpPr>
          <p:nvPr>
            <p:ph type="title" idx="4294967295"/>
          </p:nvPr>
        </p:nvSpPr>
        <p:spPr>
          <a:xfrm>
            <a:off x="0" y="0"/>
            <a:ext cx="9144000" cy="1143000"/>
          </a:xfrm>
        </p:spPr>
        <p:txBody>
          <a:bodyPr/>
          <a:lstStyle/>
          <a:p>
            <a:r>
              <a:rPr lang="en-US" b="1" u="sng" dirty="0" smtClean="0"/>
              <a:t>Charlemagne</a:t>
            </a:r>
            <a:endParaRPr lang="en-US" b="1" u="sng" dirty="0"/>
          </a:p>
        </p:txBody>
      </p:sp>
      <p:pic>
        <p:nvPicPr>
          <p:cNvPr id="5" name="Picture 4"/>
          <p:cNvPicPr>
            <a:picLocks noChangeAspect="1"/>
          </p:cNvPicPr>
          <p:nvPr/>
        </p:nvPicPr>
        <p:blipFill>
          <a:blip r:embed="rId2"/>
          <a:stretch>
            <a:fillRect/>
          </a:stretch>
        </p:blipFill>
        <p:spPr>
          <a:xfrm>
            <a:off x="764360" y="3629891"/>
            <a:ext cx="7563230" cy="322811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97827"/>
            <a:ext cx="9144000" cy="5860173"/>
          </a:xfrm>
        </p:spPr>
        <p:txBody>
          <a:bodyPr>
            <a:normAutofit/>
          </a:bodyPr>
          <a:lstStyle/>
          <a:p>
            <a:pPr>
              <a:lnSpc>
                <a:spcPct val="150000"/>
              </a:lnSpc>
            </a:pPr>
            <a:r>
              <a:rPr lang="en-US" sz="4000" dirty="0" smtClean="0">
                <a:solidFill>
                  <a:srgbClr val="FF0000"/>
                </a:solidFill>
              </a:rPr>
              <a:t>Counts</a:t>
            </a:r>
            <a:r>
              <a:rPr lang="en-US" sz="4000" dirty="0" smtClean="0"/>
              <a:t> </a:t>
            </a:r>
          </a:p>
          <a:p>
            <a:pPr lvl="1">
              <a:lnSpc>
                <a:spcPct val="150000"/>
              </a:lnSpc>
            </a:pPr>
            <a:r>
              <a:rPr lang="en-US" sz="4000" dirty="0" smtClean="0"/>
              <a:t>Officials chosen to rule parts of the empire in his name</a:t>
            </a:r>
          </a:p>
          <a:p>
            <a:pPr>
              <a:lnSpc>
                <a:spcPct val="150000"/>
              </a:lnSpc>
            </a:pPr>
            <a:r>
              <a:rPr lang="en-US" sz="4000" dirty="0" smtClean="0"/>
              <a:t>Inspectors</a:t>
            </a:r>
          </a:p>
          <a:p>
            <a:pPr>
              <a:lnSpc>
                <a:spcPct val="150000"/>
              </a:lnSpc>
            </a:pPr>
            <a:endParaRPr lang="en-US" sz="3200" dirty="0" smtClean="0"/>
          </a:p>
          <a:p>
            <a:pPr lvl="1">
              <a:lnSpc>
                <a:spcPct val="150000"/>
              </a:lnSpc>
            </a:pPr>
            <a:endParaRPr lang="en-US" sz="3000" dirty="0" smtClean="0"/>
          </a:p>
        </p:txBody>
      </p:sp>
      <p:sp>
        <p:nvSpPr>
          <p:cNvPr id="2" name="Title 1"/>
          <p:cNvSpPr>
            <a:spLocks noGrp="1"/>
          </p:cNvSpPr>
          <p:nvPr>
            <p:ph type="title" idx="4294967295"/>
          </p:nvPr>
        </p:nvSpPr>
        <p:spPr>
          <a:xfrm>
            <a:off x="0" y="0"/>
            <a:ext cx="9144000" cy="1143000"/>
          </a:xfrm>
        </p:spPr>
        <p:txBody>
          <a:bodyPr/>
          <a:lstStyle/>
          <a:p>
            <a:r>
              <a:rPr lang="en-US" b="1" u="sng" dirty="0" smtClean="0"/>
              <a:t>Charlemagne</a:t>
            </a:r>
            <a:endParaRPr lang="en-US" b="1" u="sng" dirty="0"/>
          </a:p>
        </p:txBody>
      </p:sp>
      <p:pic>
        <p:nvPicPr>
          <p:cNvPr id="4" name="Picture 3"/>
          <p:cNvPicPr>
            <a:picLocks noChangeAspect="1"/>
          </p:cNvPicPr>
          <p:nvPr/>
        </p:nvPicPr>
        <p:blipFill>
          <a:blip r:embed="rId2"/>
          <a:stretch>
            <a:fillRect/>
          </a:stretch>
        </p:blipFill>
        <p:spPr>
          <a:xfrm>
            <a:off x="3505200" y="4937530"/>
            <a:ext cx="2171278" cy="1920470"/>
          </a:xfrm>
          <a:prstGeom prst="rect">
            <a:avLst/>
          </a:prstGeom>
        </p:spPr>
      </p:pic>
      <p:pic>
        <p:nvPicPr>
          <p:cNvPr id="5" name="Picture 4"/>
          <p:cNvPicPr>
            <a:picLocks noChangeAspect="1"/>
          </p:cNvPicPr>
          <p:nvPr/>
        </p:nvPicPr>
        <p:blipFill>
          <a:blip r:embed="rId3"/>
          <a:stretch>
            <a:fillRect/>
          </a:stretch>
        </p:blipFill>
        <p:spPr>
          <a:xfrm>
            <a:off x="6012873" y="3309049"/>
            <a:ext cx="2576945" cy="3548951"/>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79525"/>
            <a:ext cx="6861608" cy="5578475"/>
          </a:xfrm>
        </p:spPr>
        <p:txBody>
          <a:bodyPr>
            <a:normAutofit/>
          </a:bodyPr>
          <a:lstStyle/>
          <a:p>
            <a:pPr>
              <a:lnSpc>
                <a:spcPct val="200000"/>
              </a:lnSpc>
            </a:pPr>
            <a:r>
              <a:rPr lang="en-US" sz="3200" dirty="0" smtClean="0"/>
              <a:t>Spent most of his time studying</a:t>
            </a:r>
          </a:p>
          <a:p>
            <a:pPr>
              <a:lnSpc>
                <a:spcPct val="200000"/>
              </a:lnSpc>
            </a:pPr>
            <a:r>
              <a:rPr lang="en-US" sz="3200" dirty="0" smtClean="0"/>
              <a:t>Wanted leaders to be literate </a:t>
            </a:r>
          </a:p>
          <a:p>
            <a:pPr>
              <a:lnSpc>
                <a:spcPct val="200000"/>
              </a:lnSpc>
            </a:pPr>
            <a:r>
              <a:rPr lang="en-US" sz="3200" dirty="0" smtClean="0"/>
              <a:t>Invited scholars from around the world</a:t>
            </a:r>
          </a:p>
          <a:p>
            <a:pPr>
              <a:lnSpc>
                <a:spcPct val="150000"/>
              </a:lnSpc>
              <a:buNone/>
            </a:pPr>
            <a:endParaRPr lang="en-US" sz="3200" dirty="0" smtClean="0"/>
          </a:p>
          <a:p>
            <a:pPr lvl="1">
              <a:lnSpc>
                <a:spcPct val="150000"/>
              </a:lnSpc>
            </a:pPr>
            <a:endParaRPr lang="en-US" sz="3000" dirty="0" smtClean="0"/>
          </a:p>
        </p:txBody>
      </p:sp>
      <p:sp>
        <p:nvSpPr>
          <p:cNvPr id="2" name="Title 1"/>
          <p:cNvSpPr>
            <a:spLocks noGrp="1"/>
          </p:cNvSpPr>
          <p:nvPr>
            <p:ph type="title" idx="4294967295"/>
          </p:nvPr>
        </p:nvSpPr>
        <p:spPr>
          <a:xfrm>
            <a:off x="0" y="0"/>
            <a:ext cx="9144000" cy="1143000"/>
          </a:xfrm>
        </p:spPr>
        <p:txBody>
          <a:bodyPr/>
          <a:lstStyle/>
          <a:p>
            <a:r>
              <a:rPr lang="en-US" b="1" u="sng" dirty="0" smtClean="0"/>
              <a:t>A </a:t>
            </a:r>
            <a:r>
              <a:rPr lang="en-US" u="sng" dirty="0" smtClean="0"/>
              <a:t>New Society - Education</a:t>
            </a:r>
            <a:endParaRPr lang="en-US" b="1" u="sng" dirty="0"/>
          </a:p>
        </p:txBody>
      </p:sp>
      <p:pic>
        <p:nvPicPr>
          <p:cNvPr id="4" name="Picture 3"/>
          <p:cNvPicPr>
            <a:picLocks noChangeAspect="1"/>
          </p:cNvPicPr>
          <p:nvPr/>
        </p:nvPicPr>
        <p:blipFill>
          <a:blip r:embed="rId2"/>
          <a:stretch>
            <a:fillRect/>
          </a:stretch>
        </p:blipFill>
        <p:spPr>
          <a:xfrm>
            <a:off x="6442364" y="2721347"/>
            <a:ext cx="2701636" cy="349387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79525"/>
            <a:ext cx="9144000" cy="5578475"/>
          </a:xfrm>
        </p:spPr>
        <p:txBody>
          <a:bodyPr>
            <a:normAutofit/>
          </a:bodyPr>
          <a:lstStyle/>
          <a:p>
            <a:pPr>
              <a:lnSpc>
                <a:spcPct val="150000"/>
              </a:lnSpc>
            </a:pPr>
            <a:r>
              <a:rPr lang="en-US" sz="3200" dirty="0" smtClean="0"/>
              <a:t>Wanted to preserve and spread Christian teachings</a:t>
            </a:r>
          </a:p>
          <a:p>
            <a:pPr>
              <a:lnSpc>
                <a:spcPct val="150000"/>
              </a:lnSpc>
            </a:pPr>
            <a:r>
              <a:rPr lang="en-US" sz="3200" dirty="0" smtClean="0"/>
              <a:t>Wanted to create a unified Christian empire</a:t>
            </a:r>
          </a:p>
          <a:p>
            <a:pPr>
              <a:lnSpc>
                <a:spcPct val="150000"/>
              </a:lnSpc>
            </a:pPr>
            <a:r>
              <a:rPr lang="en-US" sz="3200" dirty="0" smtClean="0"/>
              <a:t>Conquered had to convert</a:t>
            </a:r>
          </a:p>
          <a:p>
            <a:pPr lvl="1">
              <a:lnSpc>
                <a:spcPct val="150000"/>
              </a:lnSpc>
            </a:pPr>
            <a:endParaRPr lang="en-US" sz="3000" dirty="0" smtClean="0"/>
          </a:p>
        </p:txBody>
      </p:sp>
      <p:sp>
        <p:nvSpPr>
          <p:cNvPr id="2" name="Title 1"/>
          <p:cNvSpPr>
            <a:spLocks noGrp="1"/>
          </p:cNvSpPr>
          <p:nvPr>
            <p:ph type="title" idx="4294967295"/>
          </p:nvPr>
        </p:nvSpPr>
        <p:spPr>
          <a:xfrm>
            <a:off x="0" y="0"/>
            <a:ext cx="9144000" cy="1143000"/>
          </a:xfrm>
        </p:spPr>
        <p:txBody>
          <a:bodyPr/>
          <a:lstStyle/>
          <a:p>
            <a:r>
              <a:rPr lang="en-US" b="1" u="sng" dirty="0" smtClean="0"/>
              <a:t>A </a:t>
            </a:r>
            <a:r>
              <a:rPr lang="en-US" u="sng" dirty="0" smtClean="0"/>
              <a:t>New Society - Religion</a:t>
            </a:r>
            <a:endParaRPr lang="en-US" b="1" u="sng" dirty="0"/>
          </a:p>
        </p:txBody>
      </p:sp>
      <p:pic>
        <p:nvPicPr>
          <p:cNvPr id="4" name="Picture 3"/>
          <p:cNvPicPr>
            <a:picLocks noChangeAspect="1"/>
          </p:cNvPicPr>
          <p:nvPr/>
        </p:nvPicPr>
        <p:blipFill>
          <a:blip r:embed="rId2"/>
          <a:stretch>
            <a:fillRect/>
          </a:stretch>
        </p:blipFill>
        <p:spPr>
          <a:xfrm>
            <a:off x="5203936" y="3677941"/>
            <a:ext cx="3940064" cy="3180059"/>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Focus">
  <a:themeElements>
    <a:clrScheme name="Focus">
      <a:dk1>
        <a:sysClr val="windowText" lastClr="000000"/>
      </a:dk1>
      <a:lt1>
        <a:sysClr val="window" lastClr="FFFFFF"/>
      </a:lt1>
      <a:dk2>
        <a:srgbClr val="0064E2"/>
      </a:dk2>
      <a:lt2>
        <a:srgbClr val="B5D2F5"/>
      </a:lt2>
      <a:accent1>
        <a:srgbClr val="FFB91D"/>
      </a:accent1>
      <a:accent2>
        <a:srgbClr val="F97817"/>
      </a:accent2>
      <a:accent3>
        <a:srgbClr val="6DE304"/>
      </a:accent3>
      <a:accent4>
        <a:srgbClr val="FF0000"/>
      </a:accent4>
      <a:accent5>
        <a:srgbClr val="732BEA"/>
      </a:accent5>
      <a:accent6>
        <a:srgbClr val="C913AD"/>
      </a:accent6>
      <a:hlink>
        <a:srgbClr val="FFE400"/>
      </a:hlink>
      <a:folHlink>
        <a:srgbClr val="A3EC62"/>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Focus">
      <a:fillStyleLst>
        <a:solidFill>
          <a:schemeClr val="phClr"/>
        </a:solidFill>
        <a:solidFill>
          <a:schemeClr val="phClr"/>
        </a:solidFill>
        <a:solidFill>
          <a:schemeClr val="phClr">
            <a:satMod val="150000"/>
          </a:schemeClr>
        </a:solid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508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101600" dist="63500" dir="4200000" algn="br" rotWithShape="0">
              <a:srgbClr val="000000">
                <a:alpha val="50000"/>
              </a:srgbClr>
            </a:outerShdw>
          </a:effectLst>
        </a:effectStyle>
        <a:effectStyle>
          <a:effectLst>
            <a:glow rad="101600">
              <a:schemeClr val="lt1">
                <a:alpha val="40000"/>
              </a:schemeClr>
            </a:glow>
          </a:effectLst>
          <a:scene3d>
            <a:camera prst="orthographicFront">
              <a:rot lat="0" lon="0" rev="0"/>
            </a:camera>
            <a:lightRig rig="soft" dir="r">
              <a:rot lat="0" lon="0" rev="5400000"/>
            </a:lightRig>
          </a:scene3d>
          <a:sp3d prstMaterial="softmetal">
            <a:bevelT w="31750" h="63500"/>
          </a:sp3d>
        </a:effectStyle>
      </a:effectStyleLst>
      <a:bgFillStyleLst>
        <a:blipFill rotWithShape="1">
          <a:blip xmlns:r="http://schemas.openxmlformats.org/officeDocument/2006/relationships" r:embed="rId1">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2">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3">
            <a:duotone>
              <a:schemeClr val="phClr">
                <a:tint val="80000"/>
                <a:shade val="10000"/>
                <a:satMod val="250000"/>
              </a:schemeClr>
              <a:schemeClr val="phClr">
                <a:tint val="70000"/>
                <a:alpha val="80000"/>
                <a:sat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Focus.thmx</Template>
  <TotalTime>7329</TotalTime>
  <Words>774</Words>
  <Application>Microsoft Office PowerPoint</Application>
  <PresentationFormat>On-screen Show (4:3)</PresentationFormat>
  <Paragraphs>136</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Focus</vt:lpstr>
      <vt:lpstr>Medieval Europe – The Early Middle Ages:</vt:lpstr>
      <vt:lpstr>Main Idea</vt:lpstr>
      <vt:lpstr>The Early Carolingians</vt:lpstr>
      <vt:lpstr>Charlemagne</vt:lpstr>
      <vt:lpstr>Charlemagne</vt:lpstr>
      <vt:lpstr>Charlemagne</vt:lpstr>
      <vt:lpstr>Charlemagne</vt:lpstr>
      <vt:lpstr>A New Society - Education</vt:lpstr>
      <vt:lpstr>A New Society - Religion</vt:lpstr>
      <vt:lpstr>After Charlemagne</vt:lpstr>
      <vt:lpstr>PowerPoint Presentation</vt:lpstr>
      <vt:lpstr>Medieval Europe – The Early Middle Ages:</vt:lpstr>
      <vt:lpstr>Main Idea</vt:lpstr>
      <vt:lpstr>The Feudal System</vt:lpstr>
      <vt:lpstr>PowerPoint Presentation</vt:lpstr>
      <vt:lpstr>The Feudal System</vt:lpstr>
      <vt:lpstr>The Feudal System</vt:lpstr>
      <vt:lpstr>The Feudal System</vt:lpstr>
      <vt:lpstr>The Feudal System</vt:lpstr>
      <vt:lpstr>PowerPoint Presentation</vt:lpstr>
      <vt:lpstr>The Manorial System</vt:lpstr>
      <vt:lpstr>The Manorial System</vt:lpstr>
      <vt:lpstr>A Typical Manor</vt:lpstr>
      <vt:lpstr>PowerPoint Presentation</vt:lpstr>
      <vt:lpstr>Medieval Europe – The Early Middle Ages:</vt:lpstr>
      <vt:lpstr>Main Idea</vt:lpstr>
      <vt:lpstr>The English Monarchy</vt:lpstr>
      <vt:lpstr>The English Monarchy</vt:lpstr>
      <vt:lpstr>The English Monarchy</vt:lpstr>
      <vt:lpstr>PowerPoint Presentation</vt:lpstr>
      <vt:lpstr>Other European Monarchies</vt:lpstr>
    </vt:vector>
  </TitlesOfParts>
  <Company>Bloomsburg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Ancient Near East</dc:title>
  <dc:creator>Matthew Hische</dc:creator>
  <cp:lastModifiedBy>NBHS Teacher</cp:lastModifiedBy>
  <cp:revision>181</cp:revision>
  <cp:lastPrinted>2013-10-22T01:59:04Z</cp:lastPrinted>
  <dcterms:created xsi:type="dcterms:W3CDTF">2013-10-22T00:17:21Z</dcterms:created>
  <dcterms:modified xsi:type="dcterms:W3CDTF">2016-02-18T15:24:15Z</dcterms:modified>
</cp:coreProperties>
</file>