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handoutMasterIdLst>
    <p:handoutMasterId r:id="rId39"/>
  </p:handoutMasterIdLst>
  <p:sldIdLst>
    <p:sldId id="256" r:id="rId2"/>
    <p:sldId id="286" r:id="rId3"/>
    <p:sldId id="375" r:id="rId4"/>
    <p:sldId id="388" r:id="rId5"/>
    <p:sldId id="363" r:id="rId6"/>
    <p:sldId id="384" r:id="rId7"/>
    <p:sldId id="390" r:id="rId8"/>
    <p:sldId id="385" r:id="rId9"/>
    <p:sldId id="387" r:id="rId10"/>
    <p:sldId id="389" r:id="rId11"/>
    <p:sldId id="368" r:id="rId12"/>
    <p:sldId id="391" r:id="rId13"/>
    <p:sldId id="357" r:id="rId14"/>
    <p:sldId id="358" r:id="rId15"/>
    <p:sldId id="348" r:id="rId16"/>
    <p:sldId id="392" r:id="rId17"/>
    <p:sldId id="395" r:id="rId18"/>
    <p:sldId id="369" r:id="rId19"/>
    <p:sldId id="396" r:id="rId20"/>
    <p:sldId id="393" r:id="rId21"/>
    <p:sldId id="394" r:id="rId22"/>
    <p:sldId id="397" r:id="rId23"/>
    <p:sldId id="364" r:id="rId24"/>
    <p:sldId id="365" r:id="rId25"/>
    <p:sldId id="362" r:id="rId26"/>
    <p:sldId id="408" r:id="rId27"/>
    <p:sldId id="409" r:id="rId28"/>
    <p:sldId id="372" r:id="rId29"/>
    <p:sldId id="402" r:id="rId30"/>
    <p:sldId id="407" r:id="rId31"/>
    <p:sldId id="410" r:id="rId32"/>
    <p:sldId id="373" r:id="rId33"/>
    <p:sldId id="403" r:id="rId34"/>
    <p:sldId id="379" r:id="rId35"/>
    <p:sldId id="374" r:id="rId36"/>
    <p:sldId id="404" r:id="rId37"/>
    <p:sldId id="40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Medieval Europe – The High Middle Ages: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The Crusades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62666"/>
            <a:ext cx="9144000" cy="49953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Giant failures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Sack Constantinople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Attack Christians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1291 – Muslims completely drive out Christians from the Holy Land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Fourth and Later Crusades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036" y="1044341"/>
            <a:ext cx="4003964" cy="3103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Changed Europe economically, politically, and socially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Increased trade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Kings gained more power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Spread of Muslim knowledge and culture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Increased persecution of non-Christians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Effects of the Crusades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783" y="1946847"/>
            <a:ext cx="2738217" cy="2567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u="sng" dirty="0" smtClean="0"/>
              <a:t>SUMMARY</a:t>
            </a:r>
            <a:endParaRPr lang="en-US" b="0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1416"/>
            <a:ext cx="3931920" cy="744071"/>
          </a:xfrm>
        </p:spPr>
        <p:txBody>
          <a:bodyPr/>
          <a:lstStyle/>
          <a:p>
            <a:r>
              <a:rPr lang="en-US" u="sng" dirty="0" smtClean="0"/>
              <a:t>Causes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-1" y="2345487"/>
            <a:ext cx="4607343" cy="4512513"/>
          </a:xfrm>
        </p:spPr>
        <p:txBody>
          <a:bodyPr>
            <a:noAutofit/>
          </a:bodyPr>
          <a:lstStyle/>
          <a:p>
            <a:r>
              <a:rPr lang="en-US" sz="2800" dirty="0" smtClean="0"/>
              <a:t>Muslims controlled the Holy Land</a:t>
            </a:r>
          </a:p>
          <a:p>
            <a:r>
              <a:rPr lang="en-US" sz="2800" dirty="0" smtClean="0"/>
              <a:t>Byzantine emperor feared Muslim Turks would destroy Constantinople</a:t>
            </a:r>
          </a:p>
          <a:p>
            <a:r>
              <a:rPr lang="en-US" sz="2800" dirty="0" smtClean="0"/>
              <a:t>Pope Urban II called for Christians to join a Crusade at the Council of Clermont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1416"/>
            <a:ext cx="3931920" cy="744071"/>
          </a:xfrm>
        </p:spPr>
        <p:txBody>
          <a:bodyPr/>
          <a:lstStyle/>
          <a:p>
            <a:r>
              <a:rPr lang="en-US" u="sng" dirty="0" smtClean="0"/>
              <a:t>Effects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7343" y="2345487"/>
            <a:ext cx="4536657" cy="4512513"/>
          </a:xfrm>
        </p:spPr>
        <p:txBody>
          <a:bodyPr>
            <a:noAutofit/>
          </a:bodyPr>
          <a:lstStyle/>
          <a:p>
            <a:r>
              <a:rPr lang="en-US" sz="2800" dirty="0" smtClean="0"/>
              <a:t>Trade increased</a:t>
            </a:r>
          </a:p>
          <a:p>
            <a:r>
              <a:rPr lang="en-US" sz="2800" dirty="0" smtClean="0"/>
              <a:t>Kings gained more power</a:t>
            </a:r>
          </a:p>
          <a:p>
            <a:r>
              <a:rPr lang="en-US" sz="2800" dirty="0" smtClean="0"/>
              <a:t>Muslim knowledge and culture spreads throughout Europe</a:t>
            </a:r>
          </a:p>
          <a:p>
            <a:r>
              <a:rPr lang="en-US" sz="2800" dirty="0" smtClean="0"/>
              <a:t>Relations between Christians and Jews become increasingly strained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Medieval Europe –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The High Middle Ages: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Trade and Towns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Towns and cities grew during the Middle Ages as the amount of trade increased between Europe and other continents.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Large cities become more common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London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Venice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Florence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Most trade controlled by Italy and northern Europe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u="sng" dirty="0" smtClean="0"/>
              <a:t>Growth of Trade</a:t>
            </a:r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528" y="2058095"/>
            <a:ext cx="5593472" cy="2985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55964"/>
            <a:ext cx="6738293" cy="590203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Hanseatic League</a:t>
            </a:r>
          </a:p>
          <a:p>
            <a:pPr lvl="1">
              <a:lnSpc>
                <a:spcPct val="200000"/>
              </a:lnSpc>
            </a:pPr>
            <a:r>
              <a:rPr lang="en-US" sz="3600" dirty="0" smtClean="0"/>
              <a:t>Group of northern German cities and towns </a:t>
            </a:r>
          </a:p>
          <a:p>
            <a:pPr lvl="1">
              <a:lnSpc>
                <a:spcPct val="200000"/>
              </a:lnSpc>
            </a:pPr>
            <a:r>
              <a:rPr lang="en-US" sz="3600" dirty="0" smtClean="0"/>
              <a:t>Worked together to promote and protect trade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Growth of Trade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647" y="1668728"/>
            <a:ext cx="2550353" cy="4106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" y="1143001"/>
            <a:ext cx="6218296" cy="5715000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en-US" sz="4400" dirty="0" smtClean="0"/>
              <a:t>Trade fairs</a:t>
            </a:r>
          </a:p>
          <a:p>
            <a:pPr>
              <a:lnSpc>
                <a:spcPct val="300000"/>
              </a:lnSpc>
            </a:pPr>
            <a:r>
              <a:rPr lang="en-US" sz="4400" dirty="0" smtClean="0"/>
              <a:t>Markets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Growth of Trade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765" y="1397002"/>
            <a:ext cx="4835236" cy="534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9144000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Trade encouraged use of money (no longer goods)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Credit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Promise of later payment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Creation of first banks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Mostly Jewish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Growth of Trade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833" y="3726821"/>
            <a:ext cx="3971168" cy="3131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Towns grew from: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Increased trade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Use of money/chance to make money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New and improved technologies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Growth of Towns and Cities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4330701"/>
            <a:ext cx="5080000" cy="252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Crusades, a series of attempts to gain Christian control of the Holy Land, had a profound economic, political, and social impact on the societies involved.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9144000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Craftspeople begin to organize: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Guilds</a:t>
            </a:r>
            <a:r>
              <a:rPr lang="en-US" sz="3200" dirty="0" smtClean="0"/>
              <a:t>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Trade organizations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Restrict competition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Set standards and prices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Insured quality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Growth of Towns and Cities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669" y="2317675"/>
            <a:ext cx="4045331" cy="454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9144000" cy="556329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Master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Apprentice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Spent years learning under a master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Journeyman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Finished apprenticeship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Traveled from shop to shop to continue to learn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Difficult to become masters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Growth of Towns and Cities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109" y="1677997"/>
            <a:ext cx="2246891" cy="2873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9144000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Cons of the growth of cities: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Small and crowded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Narrow and winding streets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Dark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Trash &amp; waste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Threat of disease, fire, and crime 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Growth of Towns and Cities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756" y="1458149"/>
            <a:ext cx="2905244" cy="3972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Medieval Europe –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The High Middle Ages: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Challenges of the Late Middle Ages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In the late Middle Ages, Europeans faced many challenges, including religious crises, wars, and a deadly plague.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9144000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Religious crises = threat to all of society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FF0000"/>
                </a:solidFill>
              </a:rPr>
              <a:t>Heresy</a:t>
            </a:r>
          </a:p>
          <a:p>
            <a:pPr lvl="1">
              <a:lnSpc>
                <a:spcPct val="150000"/>
              </a:lnSpc>
            </a:pPr>
            <a:r>
              <a:rPr lang="en-US" sz="4000" dirty="0" smtClean="0"/>
              <a:t>Believes that opposed official teachings of the church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Religious Crises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9144000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Inquisitions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Legal procedures supervised by special judges who tried suspected heretics</a:t>
            </a:r>
          </a:p>
          <a:p>
            <a:pPr marL="349250" lvl="1" indent="0">
              <a:lnSpc>
                <a:spcPct val="150000"/>
              </a:lnSpc>
              <a:buNone/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Religious Crises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292" y="3422300"/>
            <a:ext cx="3527708" cy="343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9144000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Education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Friars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War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Crusades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Dispute over the papacy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Religious Crises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945" y="1176406"/>
            <a:ext cx="2757055" cy="4835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1328 – French king died without a son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Closest relative – King Edward III of England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French did not want to be ruled by English – name a regent king – King Phillip VI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1337 - Edward invades France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Hundred Years’ War</a:t>
            </a:r>
            <a:endParaRPr lang="en-US" sz="3000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Hundred Years’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965" y="4519084"/>
            <a:ext cx="3305035" cy="2338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5101182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English had advantage - better weapons</a:t>
            </a:r>
          </a:p>
          <a:p>
            <a:pPr lvl="1">
              <a:lnSpc>
                <a:spcPct val="150000"/>
              </a:lnSpc>
            </a:pPr>
            <a:r>
              <a:rPr lang="en-US" sz="4000" dirty="0" smtClean="0"/>
              <a:t>Long bow</a:t>
            </a:r>
          </a:p>
          <a:p>
            <a:pPr lvl="1">
              <a:lnSpc>
                <a:spcPct val="150000"/>
              </a:lnSpc>
            </a:pPr>
            <a:r>
              <a:rPr lang="en-US" sz="4000" dirty="0" smtClean="0"/>
              <a:t>Cannon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Hundred Years’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182" y="2205648"/>
            <a:ext cx="4042818" cy="3456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6887961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FF0000"/>
                </a:solidFill>
              </a:rPr>
              <a:t>Joan of Arc</a:t>
            </a:r>
          </a:p>
          <a:p>
            <a:pPr lvl="1">
              <a:lnSpc>
                <a:spcPct val="150000"/>
              </a:lnSpc>
            </a:pPr>
            <a:r>
              <a:rPr lang="en-US" sz="4000" dirty="0" smtClean="0"/>
              <a:t>Takes command of the French army</a:t>
            </a:r>
          </a:p>
          <a:p>
            <a:pPr lvl="1">
              <a:lnSpc>
                <a:spcPct val="150000"/>
              </a:lnSpc>
            </a:pPr>
            <a:r>
              <a:rPr lang="en-US" sz="4000" dirty="0" smtClean="0"/>
              <a:t>Captured, tried, executed by the English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Hundred Years’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683" y="3011086"/>
            <a:ext cx="2651318" cy="3846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6293759" cy="55632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4000" dirty="0" smtClean="0"/>
              <a:t>King Charles VII rallies French army</a:t>
            </a:r>
          </a:p>
          <a:p>
            <a:pPr>
              <a:lnSpc>
                <a:spcPct val="200000"/>
              </a:lnSpc>
            </a:pPr>
            <a:r>
              <a:rPr lang="en-US" sz="4000" dirty="0" smtClean="0"/>
              <a:t>Takes back lost land and drives back the English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Hundred Years’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379" y="1616315"/>
            <a:ext cx="3057622" cy="4730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56595"/>
            <a:ext cx="9144000" cy="59014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Two families fight over the English throne</a:t>
            </a:r>
          </a:p>
          <a:p>
            <a:pPr lvl="1">
              <a:lnSpc>
                <a:spcPct val="150000"/>
              </a:lnSpc>
            </a:pPr>
            <a:r>
              <a:rPr lang="en-US" sz="3000" dirty="0" err="1" smtClean="0"/>
              <a:t>Lancasters</a:t>
            </a:r>
            <a:r>
              <a:rPr lang="en-US" sz="3000" dirty="0" smtClean="0"/>
              <a:t> (red rose)</a:t>
            </a:r>
          </a:p>
          <a:p>
            <a:pPr lvl="1">
              <a:lnSpc>
                <a:spcPct val="150000"/>
              </a:lnSpc>
            </a:pPr>
            <a:r>
              <a:rPr lang="en-US" sz="3000" dirty="0" err="1" smtClean="0"/>
              <a:t>Yorks</a:t>
            </a:r>
            <a:r>
              <a:rPr lang="en-US" sz="3000" dirty="0" smtClean="0"/>
              <a:t> (white rose)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Since both families had roses for symbols, became know as the </a:t>
            </a:r>
            <a:r>
              <a:rPr lang="en-US" sz="3200" dirty="0" smtClean="0">
                <a:solidFill>
                  <a:srgbClr val="FF0000"/>
                </a:solidFill>
              </a:rPr>
              <a:t>Wars of the Roses</a:t>
            </a:r>
            <a:endParaRPr lang="en-US" sz="3000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56595"/>
          </a:xfrm>
        </p:spPr>
        <p:txBody>
          <a:bodyPr/>
          <a:lstStyle/>
          <a:p>
            <a:r>
              <a:rPr lang="en-US" b="1" u="sng" dirty="0" smtClean="0"/>
              <a:t>War of the Roses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552" y="4931845"/>
            <a:ext cx="3852309" cy="1926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88473"/>
            <a:ext cx="6498735" cy="556952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4000" dirty="0" smtClean="0"/>
              <a:t>Tudor family takes control</a:t>
            </a:r>
          </a:p>
          <a:p>
            <a:pPr lvl="1">
              <a:lnSpc>
                <a:spcPct val="200000"/>
              </a:lnSpc>
            </a:pPr>
            <a:r>
              <a:rPr lang="en-US" sz="4000" dirty="0" smtClean="0"/>
              <a:t>Henry Tudor/Henry VII</a:t>
            </a:r>
          </a:p>
          <a:p>
            <a:pPr>
              <a:lnSpc>
                <a:spcPct val="200000"/>
              </a:lnSpc>
            </a:pPr>
            <a:r>
              <a:rPr lang="en-US" sz="4000" dirty="0" smtClean="0"/>
              <a:t>Marks end of the Wars of the Roses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War of the Roses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316" y="2611866"/>
            <a:ext cx="2597684" cy="3317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sz="2400" b="1">
                <a:solidFill>
                  <a:srgbClr val="FF0000"/>
                </a:solidFill>
              </a:rPr>
              <a:t>Hundred Years War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King of England believes that he is the rightful heir to the French throne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France declared the </a:t>
            </a:r>
            <a:r>
              <a:rPr lang="en-US" sz="2400" u="sng">
                <a:solidFill>
                  <a:schemeClr val="bg1"/>
                </a:solidFill>
              </a:rPr>
              <a:t>regent</a:t>
            </a:r>
            <a:r>
              <a:rPr lang="en-US" sz="2400">
                <a:solidFill>
                  <a:schemeClr val="bg1"/>
                </a:solidFill>
              </a:rPr>
              <a:t> to be the new king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Even thought England uses new weapons technology, France wins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None/>
            </a:pPr>
            <a:r>
              <a:rPr lang="en-US" sz="2400"/>
              <a:t>      </a:t>
            </a:r>
            <a:r>
              <a:rPr lang="en-US" sz="2400" b="1">
                <a:solidFill>
                  <a:srgbClr val="FF0000"/>
                </a:solidFill>
              </a:rPr>
              <a:t>War of the Roses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the Lancasters (red) &amp; the Yorks (white) both used the rose as their family </a:t>
            </a:r>
            <a:r>
              <a:rPr lang="en-US" sz="2400" u="sng">
                <a:solidFill>
                  <a:schemeClr val="bg1"/>
                </a:solidFill>
              </a:rPr>
              <a:t>emblem; </a:t>
            </a:r>
            <a:r>
              <a:rPr lang="en-US" sz="2400">
                <a:solidFill>
                  <a:schemeClr val="bg1"/>
                </a:solidFill>
              </a:rPr>
              <a:t>both wanted the English throne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After Edward’s death, a York, his son disappeared; his brother became king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Conflict ended when, Henry Tudor becomes king; he is related to both warring families</a:t>
            </a:r>
          </a:p>
        </p:txBody>
      </p:sp>
      <p:sp>
        <p:nvSpPr>
          <p:cNvPr id="24581" name="WordArt 7"/>
          <p:cNvSpPr>
            <a:spLocks noChangeArrowheads="1" noChangeShapeType="1" noTextEdit="1"/>
          </p:cNvSpPr>
          <p:nvPr/>
        </p:nvSpPr>
        <p:spPr bwMode="auto">
          <a:xfrm>
            <a:off x="1143000" y="304800"/>
            <a:ext cx="65532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Sylfaen"/>
                <a:ea typeface="Sylfaen"/>
                <a:cs typeface="Sylfaen"/>
              </a:rPr>
              <a:t>Wars &amp; Conflict</a:t>
            </a:r>
          </a:p>
        </p:txBody>
      </p:sp>
      <p:pic>
        <p:nvPicPr>
          <p:cNvPr id="24582" name="Picture 10" descr="j02819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524000"/>
            <a:ext cx="992188" cy="457200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24583" name="Picture 11" descr="j02819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1524000"/>
            <a:ext cx="912813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  <p:bldP spid="1843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Black Death </a:t>
            </a:r>
            <a:r>
              <a:rPr lang="en-US" sz="3200" dirty="0" smtClean="0"/>
              <a:t>(1347-1351)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Devastating plague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Bubonic and Pneumonic plague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Black Death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136" y="3726873"/>
            <a:ext cx="3963284" cy="3131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4701"/>
            <a:ext cx="9144000" cy="5563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Symptoms: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Large dark splotches on skin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High fever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Vomiting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Headaches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Most died within few days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Black Death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72" y="2886276"/>
            <a:ext cx="3898828" cy="3971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97527"/>
            <a:ext cx="9144000" cy="58604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Estimated that Europe and China both lost one-third of the population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People blamed God for the plague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Anti-Semitic beliefs increased in Europe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Manorial system collapsed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Black Death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901" y="4546228"/>
            <a:ext cx="3841099" cy="2311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Crusades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Series of religious wars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Goal: take the </a:t>
            </a:r>
            <a:r>
              <a:rPr lang="en-US" sz="3200" dirty="0" smtClean="0">
                <a:solidFill>
                  <a:srgbClr val="FF0000"/>
                </a:solidFill>
              </a:rPr>
              <a:t>Holy Land </a:t>
            </a:r>
            <a:r>
              <a:rPr lang="en-US" sz="3200" dirty="0" smtClean="0"/>
              <a:t>away from the Muslims – Jerusalem and the area around it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9 Total 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Launching the Crusades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00" y="4356100"/>
            <a:ext cx="2552700" cy="250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Rumors/stories of Christians being persecuted by the Muslims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Council of Clermont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Pope Urban II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Launching the Crusades</a:t>
            </a:r>
            <a:endParaRPr lang="en-US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346" y="2915361"/>
            <a:ext cx="3366654" cy="3942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19777"/>
            <a:ext cx="9144000" cy="5838223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4000" dirty="0" smtClean="0"/>
              <a:t>Two groups:</a:t>
            </a:r>
          </a:p>
          <a:p>
            <a:pPr lvl="1">
              <a:lnSpc>
                <a:spcPct val="250000"/>
              </a:lnSpc>
            </a:pPr>
            <a:r>
              <a:rPr lang="en-US" sz="4000" dirty="0" smtClean="0"/>
              <a:t>Peasants </a:t>
            </a:r>
          </a:p>
          <a:p>
            <a:pPr lvl="1">
              <a:lnSpc>
                <a:spcPct val="250000"/>
              </a:lnSpc>
            </a:pPr>
            <a:r>
              <a:rPr lang="en-US" sz="4000" dirty="0" smtClean="0"/>
              <a:t>Trained knights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First Crusade - 1096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36" y="1781914"/>
            <a:ext cx="4156364" cy="4757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Both groups unprepared for the long journey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Terrible fighting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Created four states in the Holy Land intended to be Christian strongholds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First Crusade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145" y="3892623"/>
            <a:ext cx="3823855" cy="2965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Muslims recapture lands lost in First Crusade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Europeans call for a Second Crusade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Failure = took no lands, forced to return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Second Crusade - 1147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49" y="3810000"/>
            <a:ext cx="5789832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Muslims now led by </a:t>
            </a:r>
            <a:r>
              <a:rPr lang="en-US" sz="3200" dirty="0" smtClean="0">
                <a:solidFill>
                  <a:srgbClr val="FF0000"/>
                </a:solidFill>
              </a:rPr>
              <a:t>Saladin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Drove out European Christians from Holy Land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Richard the Lion-Hearted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Crusade was a draw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u="sng" dirty="0" smtClean="0"/>
              <a:t>Third Crusade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057" y="3593858"/>
            <a:ext cx="2129943" cy="3264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745" y="3593858"/>
            <a:ext cx="2608312" cy="3264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6030</TotalTime>
  <Words>847</Words>
  <Application>Microsoft Office PowerPoint</Application>
  <PresentationFormat>On-screen Show (4:3)</PresentationFormat>
  <Paragraphs>169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Focus</vt:lpstr>
      <vt:lpstr>Medieval Europe – The High Middle Ages:</vt:lpstr>
      <vt:lpstr>Main Idea</vt:lpstr>
      <vt:lpstr>PowerPoint Presentation</vt:lpstr>
      <vt:lpstr>Launching the Crusades</vt:lpstr>
      <vt:lpstr>Launching the Crusades</vt:lpstr>
      <vt:lpstr>First Crusade - 1096</vt:lpstr>
      <vt:lpstr>First Crusade</vt:lpstr>
      <vt:lpstr>Second Crusade - 1147</vt:lpstr>
      <vt:lpstr>Third Crusade</vt:lpstr>
      <vt:lpstr>Fourth and Later Crusades</vt:lpstr>
      <vt:lpstr>Effects of the Crusades</vt:lpstr>
      <vt:lpstr>SUMMARY</vt:lpstr>
      <vt:lpstr>Medieval Europe – The High Middle Ages:</vt:lpstr>
      <vt:lpstr>Main Idea</vt:lpstr>
      <vt:lpstr>Growth of Trade</vt:lpstr>
      <vt:lpstr>Growth of Trade</vt:lpstr>
      <vt:lpstr>Growth of Trade</vt:lpstr>
      <vt:lpstr>Growth of Trade</vt:lpstr>
      <vt:lpstr>Growth of Towns and Cities</vt:lpstr>
      <vt:lpstr>Growth of Towns and Cities</vt:lpstr>
      <vt:lpstr>Growth of Towns and Cities</vt:lpstr>
      <vt:lpstr>Growth of Towns and Cities</vt:lpstr>
      <vt:lpstr>Medieval Europe – The High Middle Ages:</vt:lpstr>
      <vt:lpstr>Main Idea</vt:lpstr>
      <vt:lpstr>Religious Crises</vt:lpstr>
      <vt:lpstr>Religious Crises</vt:lpstr>
      <vt:lpstr>Religious Crises</vt:lpstr>
      <vt:lpstr>Hundred Years’ War</vt:lpstr>
      <vt:lpstr>Hundred Years’ War</vt:lpstr>
      <vt:lpstr>Hundred Years’ War</vt:lpstr>
      <vt:lpstr>Hundred Years’ War</vt:lpstr>
      <vt:lpstr>War of the Roses</vt:lpstr>
      <vt:lpstr>War of the Roses</vt:lpstr>
      <vt:lpstr>PowerPoint Presentation</vt:lpstr>
      <vt:lpstr>The Black Death</vt:lpstr>
      <vt:lpstr>The Black Death</vt:lpstr>
      <vt:lpstr>The Black Death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212</cp:revision>
  <cp:lastPrinted>2013-10-22T01:59:04Z</cp:lastPrinted>
  <dcterms:created xsi:type="dcterms:W3CDTF">2013-10-25T00:10:11Z</dcterms:created>
  <dcterms:modified xsi:type="dcterms:W3CDTF">2016-02-22T15:34:34Z</dcterms:modified>
</cp:coreProperties>
</file>