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307" r:id="rId4"/>
    <p:sldId id="290" r:id="rId5"/>
    <p:sldId id="304" r:id="rId6"/>
    <p:sldId id="365" r:id="rId7"/>
    <p:sldId id="305" r:id="rId8"/>
    <p:sldId id="356" r:id="rId9"/>
    <p:sldId id="312" r:id="rId10"/>
    <p:sldId id="366" r:id="rId11"/>
    <p:sldId id="313" r:id="rId12"/>
    <p:sldId id="317" r:id="rId13"/>
    <p:sldId id="367" r:id="rId14"/>
    <p:sldId id="298" r:id="rId15"/>
    <p:sldId id="360" r:id="rId16"/>
    <p:sldId id="369" r:id="rId17"/>
    <p:sldId id="368" r:id="rId18"/>
    <p:sldId id="383" r:id="rId19"/>
    <p:sldId id="381" r:id="rId20"/>
    <p:sldId id="382" r:id="rId21"/>
    <p:sldId id="291" r:id="rId22"/>
    <p:sldId id="323" r:id="rId23"/>
    <p:sldId id="324" r:id="rId24"/>
    <p:sldId id="326" r:id="rId25"/>
    <p:sldId id="328" r:id="rId26"/>
    <p:sldId id="358" r:id="rId27"/>
    <p:sldId id="371" r:id="rId28"/>
    <p:sldId id="379" r:id="rId29"/>
    <p:sldId id="292" r:id="rId30"/>
    <p:sldId id="372" r:id="rId31"/>
    <p:sldId id="300" r:id="rId32"/>
    <p:sldId id="334" r:id="rId33"/>
    <p:sldId id="377" r:id="rId34"/>
    <p:sldId id="378" r:id="rId35"/>
    <p:sldId id="336" r:id="rId36"/>
    <p:sldId id="339" r:id="rId37"/>
    <p:sldId id="341" r:id="rId38"/>
    <p:sldId id="361" r:id="rId39"/>
    <p:sldId id="362" r:id="rId40"/>
    <p:sldId id="373" r:id="rId41"/>
    <p:sldId id="302" r:id="rId42"/>
    <p:sldId id="375" r:id="rId43"/>
    <p:sldId id="347" r:id="rId44"/>
    <p:sldId id="349" r:id="rId45"/>
    <p:sldId id="293" r:id="rId46"/>
    <p:sldId id="374" r:id="rId47"/>
    <p:sldId id="351" r:id="rId48"/>
    <p:sldId id="363" r:id="rId49"/>
    <p:sldId id="294" r:id="rId50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643927-ED40-4241-966F-D168603C789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4DB584-D94D-0A4C-A48E-45FDCB850B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3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57C627-5BB0-8B48-8345-D4E0AC2CC5B7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54546C-6259-AC41-A0B2-A93742E3C3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1D420B9B-B83C-8745-910E-0F76147CB08E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8C1BCCCF-6518-4F4A-9557-79316CB0B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b6KSOaaWqb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7128"/>
            <a:ext cx="9144000" cy="1914144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New Deal: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69588"/>
            <a:ext cx="9144000" cy="11740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Launching the New Deal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553"/>
            <a:ext cx="9144000" cy="5802447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b="1" dirty="0" smtClean="0"/>
              <a:t>Federal Securities Act 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400" dirty="0" smtClean="0"/>
              <a:t>Helped investors, restored confidence in the markets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b="1" dirty="0" smtClean="0"/>
              <a:t>Securities and Exchange Commission (SEC)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b="1" dirty="0" smtClean="0"/>
              <a:t>Tennessee Valley Authority (TVA)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dirty="0" smtClean="0"/>
              <a:t>Created the Civil Works Administration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dirty="0" smtClean="0"/>
              <a:t>Passed the Indian Reorganization Act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006324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Trouble for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dirty="0" smtClean="0"/>
              <a:t>Radicals believed the New Deal did not go far enough in reforming the economy</a:t>
            </a:r>
          </a:p>
          <a:p>
            <a:r>
              <a:rPr lang="en-US" dirty="0" smtClean="0"/>
              <a:t>Conservatives attacked the New Deal as a radical break with traditional American ideals</a:t>
            </a:r>
          </a:p>
          <a:p>
            <a:pPr marL="228600" indent="-228600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rgbClr val="FF9900"/>
              </a:solidFill>
              <a:latin typeface="Verdana" charset="0"/>
            </a:endParaRPr>
          </a:p>
          <a:p>
            <a:pPr marL="228600" indent="-228600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b="1" dirty="0" smtClean="0">
              <a:solidFill>
                <a:srgbClr val="FF99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24" y="3135182"/>
            <a:ext cx="4126276" cy="372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1" y="3135182"/>
            <a:ext cx="3725399" cy="3722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Leading Critics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074"/>
            <a:ext cx="9144000" cy="585192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Critics of the New Deal: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/>
              <a:t>Policies too friendly to banks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/>
              <a:t>Didn’t do enough for older Americans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/>
              <a:t>Believed that the New Deal went too far and was anti-business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/>
              <a:t>Feared that it gave the president too much power over other branches of government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333" y="3584919"/>
            <a:ext cx="2833415" cy="327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71957"/>
            <a:ext cx="9144000" cy="1914144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New Deal: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83062"/>
            <a:ext cx="9144000" cy="11740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The Second New Deal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Main Idea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6124"/>
            <a:ext cx="9144000" cy="5381876"/>
          </a:xfrm>
        </p:spPr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4400" dirty="0" smtClean="0">
                <a:solidFill>
                  <a:srgbClr val="003300"/>
                </a:solidFill>
              </a:rPr>
              <a:t>	</a:t>
            </a:r>
            <a:r>
              <a:rPr lang="en-US" sz="4400" dirty="0" smtClean="0"/>
              <a:t>A new wave of government initiatives starting in 1935 resulted in some strong successes and stunning defeats for President Roosevelt</a:t>
            </a:r>
            <a:endParaRPr lang="en-US" sz="4400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Second Hundred Days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Second Hundred Days/ The </a:t>
            </a:r>
            <a:r>
              <a:rPr lang="en-US" sz="2800" b="1" dirty="0" smtClean="0">
                <a:solidFill>
                  <a:srgbClr val="FF0000"/>
                </a:solidFill>
              </a:rPr>
              <a:t>Second New Deal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Laws extending government oversight of the banking industry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Raised taxes on the wealthy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New relief programs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72" y="3220935"/>
            <a:ext cx="4636127" cy="363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Second Hundred Days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827"/>
            <a:ext cx="9144000" cy="58601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Emergency Relief Appropriations Act –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Stopped direct payments to Americans in need</a:t>
            </a:r>
          </a:p>
          <a:p>
            <a:pPr lvl="2"/>
            <a:r>
              <a:rPr lang="en-US" sz="2800" dirty="0" smtClean="0">
                <a:solidFill>
                  <a:srgbClr val="000000"/>
                </a:solidFill>
              </a:rPr>
              <a:t>Should work for pay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Works Progress Administration (WPA) 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Largest peacetime jobs program in U.S. history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21" y="3974265"/>
            <a:ext cx="2919483" cy="291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75" y="3974265"/>
            <a:ext cx="2297798" cy="2883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Second Hundred Days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Social Security</a:t>
            </a:r>
          </a:p>
          <a:p>
            <a:pPr lvl="1"/>
            <a:r>
              <a:rPr lang="en-US" sz="3200" dirty="0" smtClean="0">
                <a:solidFill>
                  <a:srgbClr val="000000"/>
                </a:solidFill>
              </a:rPr>
              <a:t>Provided guaranteed, regular payments for many people 65 and older</a:t>
            </a:r>
          </a:p>
          <a:p>
            <a:pPr lvl="1"/>
            <a:r>
              <a:rPr lang="en-US" sz="3200" dirty="0" smtClean="0">
                <a:solidFill>
                  <a:srgbClr val="003300"/>
                </a:solidFill>
              </a:rPr>
              <a:t>Included a system of unemployment insurance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597"/>
            <a:ext cx="2171467" cy="31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93" y="3717597"/>
            <a:ext cx="2434421" cy="3140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32" y="3927869"/>
            <a:ext cx="3845568" cy="2930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4200" b="1" u="sng" dirty="0" smtClean="0"/>
              <a:t>The New Deal Revives Organized Labor</a:t>
            </a:r>
            <a:endParaRPr lang="en-US" sz="4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n-US" sz="2800" dirty="0" smtClean="0"/>
              <a:t>National Industrial Recovery Act (NIRA) </a:t>
            </a:r>
          </a:p>
          <a:p>
            <a:pPr marL="762000" lvl="1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Guaranteed workers the right to form unions and bargain collectively (</a:t>
            </a:r>
            <a:r>
              <a:rPr lang="en-US" sz="2800" b="1" dirty="0" smtClean="0"/>
              <a:t>collective bargaining</a:t>
            </a:r>
            <a:r>
              <a:rPr lang="en-US" sz="2800" dirty="0" smtClean="0"/>
              <a:t>)</a:t>
            </a:r>
          </a:p>
          <a:p>
            <a:pPr marL="762000" lvl="1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Difficult to enforce</a:t>
            </a:r>
            <a:endParaRPr lang="en-US" sz="2800" i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838" y="2489202"/>
            <a:ext cx="3181162" cy="4368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10" y="3565980"/>
            <a:ext cx="2812955" cy="3292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4200" b="1" u="sng" dirty="0" smtClean="0">
                <a:solidFill>
                  <a:srgbClr val="000000"/>
                </a:solidFill>
              </a:rPr>
              <a:t>The New Deal Revives Organized </a:t>
            </a:r>
            <a:r>
              <a:rPr lang="en-US" sz="4200" b="1" u="sng" dirty="0" smtClean="0"/>
              <a:t>Labor</a:t>
            </a:r>
            <a:endParaRPr lang="en-US" sz="4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2800" dirty="0" smtClean="0">
                <a:solidFill>
                  <a:srgbClr val="003300"/>
                </a:solidFill>
              </a:rPr>
              <a:t>2.	</a:t>
            </a:r>
            <a:r>
              <a:rPr lang="en-US" sz="2800" dirty="0" smtClean="0"/>
              <a:t>The Wagner Act, or the National Labor Relations Act (NLRA)</a:t>
            </a:r>
          </a:p>
          <a:p>
            <a:pPr marL="762000" lvl="1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Outlawed a number of anti-labor practices </a:t>
            </a:r>
          </a:p>
          <a:p>
            <a:pPr marL="762000" lvl="1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Established the National Labor Relations Board</a:t>
            </a:r>
          </a:p>
          <a:p>
            <a:pPr marL="1103313" lvl="2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Authority to conduct voting in workplaces to determine whether employees wanted union representation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189" y="4172732"/>
            <a:ext cx="3107285" cy="268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Main Idea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In 1933 Franklin Delano Roosevelt became president of a suffering nation. He quickly sought to address the country’s needs, with mixed results.</a:t>
            </a:r>
            <a:endParaRPr lang="en-US" sz="4000" b="1" dirty="0" smtClean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4200" b="1" u="sng" dirty="0" smtClean="0">
                <a:solidFill>
                  <a:srgbClr val="000000"/>
                </a:solidFill>
              </a:rPr>
              <a:t>The New Deal Revives Organized </a:t>
            </a:r>
            <a:r>
              <a:rPr lang="en-US" sz="4200" b="1" u="sng" dirty="0" smtClean="0"/>
              <a:t>Labor</a:t>
            </a:r>
            <a:endParaRPr lang="en-US" sz="4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2800" dirty="0" smtClean="0">
                <a:solidFill>
                  <a:srgbClr val="003300"/>
                </a:solidFill>
              </a:rPr>
              <a:t>3. 	</a:t>
            </a:r>
            <a:r>
              <a:rPr lang="en-US" sz="2800" dirty="0" smtClean="0"/>
              <a:t>1935 - The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Committee for Industrial Organization (CIO)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</a:p>
          <a:p>
            <a:pPr marL="762000" lvl="1" indent="-3048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The United Auto Workers (a division of the CIO) launched the first successful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sit-down strike</a:t>
            </a:r>
            <a:endParaRPr lang="en-US" sz="28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10" y="2812939"/>
            <a:ext cx="5342534" cy="4045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12-360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0660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Election of 1936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4000" cy="581894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FDR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Showcased his achievements:  </a:t>
            </a:r>
          </a:p>
          <a:p>
            <a:pPr lvl="2"/>
            <a:r>
              <a:rPr lang="en-US" sz="2600" dirty="0" smtClean="0">
                <a:solidFill>
                  <a:srgbClr val="000000"/>
                </a:solidFill>
              </a:rPr>
              <a:t>Unemployment cut in half, income and business earnings were up, passed the Rural Electrification Act (REA), New Deal programs provided hope and help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Spoke out against big business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07" y="3597378"/>
            <a:ext cx="3140093" cy="3260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Election of 1936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553"/>
            <a:ext cx="9144000" cy="580244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Results:</a:t>
            </a:r>
          </a:p>
          <a:p>
            <a:pPr lvl="1"/>
            <a:r>
              <a:rPr lang="en-US" sz="3200" dirty="0" smtClean="0">
                <a:solidFill>
                  <a:srgbClr val="000000"/>
                </a:solidFill>
              </a:rPr>
              <a:t>A tremendous victory for Roosevelt</a:t>
            </a:r>
          </a:p>
          <a:p>
            <a:pPr lvl="1"/>
            <a:r>
              <a:rPr lang="en-US" sz="3200" dirty="0" smtClean="0">
                <a:solidFill>
                  <a:srgbClr val="000000"/>
                </a:solidFill>
              </a:rPr>
              <a:t>The Democrats again gained seats in both houses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46" y="2960496"/>
            <a:ext cx="6800672" cy="3897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A Troubled </a:t>
            </a:r>
            <a:r>
              <a:rPr lang="en-US" b="1" u="sng" dirty="0" smtClean="0"/>
              <a:t>Year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14320"/>
            <a:ext cx="6333793" cy="5843680"/>
          </a:xfrm>
        </p:spPr>
        <p:txBody>
          <a:bodyPr/>
          <a:lstStyle/>
          <a:p>
            <a:r>
              <a:rPr lang="en-US" sz="2800" dirty="0" smtClean="0"/>
              <a:t>FDR </a:t>
            </a:r>
            <a:r>
              <a:rPr lang="en-US" sz="2800" dirty="0" smtClean="0"/>
              <a:t>makes a plan to reorganize the nation’s courts</a:t>
            </a:r>
          </a:p>
          <a:p>
            <a:pPr lvl="1"/>
            <a:r>
              <a:rPr lang="en-US" sz="2800" dirty="0" smtClean="0"/>
              <a:t>Frustrated that courts had struck down many New Deal programs</a:t>
            </a:r>
          </a:p>
          <a:p>
            <a:r>
              <a:rPr lang="en-US" dirty="0">
                <a:solidFill>
                  <a:srgbClr val="003300"/>
                </a:solidFill>
              </a:rPr>
              <a:t>The positive feelings about FDR and the New Deal had begun to fade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131" y="2648570"/>
            <a:ext cx="3065869" cy="420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Court</a:t>
            </a:r>
            <a:r>
              <a:rPr lang="en-US" b="1" u="sng" dirty="0" smtClean="0"/>
              <a:t>-Packing Plan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Roosevelt’s Plan: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Expand the Supreme Court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Gave the president power to appoint new judges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Most observers saw plan as effort to “pack” the court with friendly justices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90" y="3521259"/>
            <a:ext cx="2944919" cy="333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Court</a:t>
            </a:r>
            <a:r>
              <a:rPr lang="en-US" b="1" u="sng" dirty="0" smtClean="0"/>
              <a:t>-Packing Plan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The Result: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Plan did not pass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Supreme Court made some rulings that favored New Deal legislation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Upheld a minimum wage law in Washington state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Ruled in favor of a key element of the Wagner Act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Declared Social Security plan to be constitutional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Economic Downturn </a:t>
            </a:r>
            <a:r>
              <a:rPr lang="en-US" b="1" u="sng" dirty="0" smtClean="0"/>
              <a:t>of 1937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dirty="0" smtClean="0"/>
              <a:t>Sharp drop in the stock market </a:t>
            </a:r>
          </a:p>
          <a:p>
            <a:r>
              <a:rPr lang="en-US" dirty="0" smtClean="0"/>
              <a:t>Rise in unemployment</a:t>
            </a:r>
          </a:p>
          <a:p>
            <a:r>
              <a:rPr lang="en-US" dirty="0" smtClean="0"/>
              <a:t>Roosevelt had hoped to cut back on government spending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Deficit</a:t>
            </a:r>
            <a:endParaRPr lang="en-US" dirty="0" smtClean="0">
              <a:solidFill>
                <a:srgbClr val="003300"/>
              </a:solidFill>
            </a:endParaRPr>
          </a:p>
          <a:p>
            <a:pPr lvl="2"/>
            <a:r>
              <a:rPr lang="en-US" dirty="0" smtClean="0"/>
              <a:t>Occurs when government spends more money than it takes in 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pPr marL="228600" indent="-228600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02" y="3991309"/>
            <a:ext cx="4171780" cy="286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Economic D</a:t>
            </a:r>
            <a:r>
              <a:rPr lang="en-US" b="1" u="sng" dirty="0" smtClean="0"/>
              <a:t>ownturn of 1937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John Maynard Keynes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Argued that deficit spending could provide jobs and stimulate the economy</a:t>
            </a:r>
          </a:p>
          <a:p>
            <a:r>
              <a:rPr lang="en-US" dirty="0" smtClean="0"/>
              <a:t>Government begins spending large sums of money to help the unemployed</a:t>
            </a:r>
          </a:p>
          <a:p>
            <a:r>
              <a:rPr lang="en-US" dirty="0" smtClean="0"/>
              <a:t>The economy did begin to rebound in the summer of 1938</a:t>
            </a:r>
          </a:p>
          <a:p>
            <a:pPr marL="228600" indent="-228600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63" y="4271690"/>
            <a:ext cx="4661553" cy="2586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12-364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548" y="0"/>
            <a:ext cx="606278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Election of 1932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Americans blamed Hoover for the country’s economic woes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Franklin Delano Roosevelt</a:t>
            </a:r>
            <a:endParaRPr lang="en-US" sz="2800" dirty="0" smtClean="0">
              <a:solidFill>
                <a:srgbClr val="0033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Promised relief for the poor and more </a:t>
            </a:r>
            <a:r>
              <a:rPr lang="en-US" sz="2800" b="1" dirty="0" smtClean="0">
                <a:solidFill>
                  <a:srgbClr val="FF0000"/>
                </a:solidFill>
              </a:rPr>
              <a:t>public works </a:t>
            </a:r>
            <a:r>
              <a:rPr lang="en-US" sz="2800" dirty="0" smtClean="0"/>
              <a:t>(</a:t>
            </a:r>
            <a:r>
              <a:rPr lang="en-US" sz="2800" dirty="0" err="1" smtClean="0"/>
              <a:t>gov.’t</a:t>
            </a:r>
            <a:r>
              <a:rPr lang="en-US" sz="2800" dirty="0" smtClean="0"/>
              <a:t> funded building projects) programs to provide jobs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581" y="3680809"/>
            <a:ext cx="3671589" cy="286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680810"/>
            <a:ext cx="28321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7128"/>
            <a:ext cx="9144000" cy="1914144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New Deal: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69588"/>
            <a:ext cx="9144000" cy="11740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Life During the New Deal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Main Idea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marL="342900" indent="-342900" algn="ctr">
              <a:spcBef>
                <a:spcPct val="50000"/>
              </a:spcBef>
            </a:pPr>
            <a:endParaRPr lang="en-US" b="1" dirty="0" smtClean="0">
              <a:solidFill>
                <a:srgbClr val="003300"/>
              </a:solidFill>
              <a:latin typeface="Verdana" charset="0"/>
            </a:endParaRPr>
          </a:p>
          <a:p>
            <a:pPr marL="342900" indent="-342900" algn="ctr">
              <a:buNone/>
            </a:pPr>
            <a:r>
              <a:rPr lang="en-US" sz="4400" dirty="0" smtClean="0">
                <a:solidFill>
                  <a:srgbClr val="003300"/>
                </a:solidFill>
              </a:rPr>
              <a:t>  </a:t>
            </a:r>
            <a:r>
              <a:rPr lang="en-US" sz="4400" dirty="0" smtClean="0"/>
              <a:t>The Great Depression and the New Deal had a deep impact on American culture during the 1930s</a:t>
            </a:r>
            <a:endParaRPr lang="en-US" sz="4400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New Roles </a:t>
            </a:r>
            <a:r>
              <a:rPr lang="en-US" b="1" u="sng" dirty="0" smtClean="0"/>
              <a:t>for Women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Roosevelt promoted and recognized women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smtClean="0"/>
              <a:t>Frances Perkins</a:t>
            </a:r>
            <a:endParaRPr lang="en-US" sz="2400" dirty="0" smtClean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Women served as leaders in several New Deal agencies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Still faced challenges and discrimination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Lower wages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Less opportunities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Hostility in the workplace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57" y="3289057"/>
            <a:ext cx="3568943" cy="3568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New Roles for </a:t>
            </a:r>
            <a:r>
              <a:rPr lang="en-US" b="1" u="sng" dirty="0" smtClean="0"/>
              <a:t>African Americans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Roosevelt’s administration also appointed many African Americans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William Hastie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The</a:t>
            </a:r>
            <a:r>
              <a:rPr lang="en-US" sz="2400" dirty="0" smtClean="0">
                <a:solidFill>
                  <a:srgbClr val="0033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Black Cabinet</a:t>
            </a:r>
            <a:endParaRPr lang="en-US" sz="2400" dirty="0" smtClean="0">
              <a:solidFill>
                <a:srgbClr val="003300"/>
              </a:solidFill>
            </a:endParaRP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African Americans hired to fill government posts</a:t>
            </a: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Unofficial advisors to the president</a:t>
            </a: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Symbol of rising African American influence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54732"/>
            <a:ext cx="7196476" cy="2803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New Roles for African Americans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Continued to face tremendous hardships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Severe discrimination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Thousands were not helped by New Deal programs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Many African Americans switched from the Republican Party to the Democratic Party during the 1930s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90" y="3975100"/>
            <a:ext cx="2794000" cy="288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Art of the Great Depression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Works depicted the struggles of the working class and the plight of the rural and urban poor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86" y="2968742"/>
            <a:ext cx="3063714" cy="3889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032" y="2383240"/>
            <a:ext cx="2627052" cy="2969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0254"/>
            <a:ext cx="2696810" cy="3257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810" y="5151894"/>
            <a:ext cx="3383476" cy="1706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Art of the Great Depression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074"/>
            <a:ext cx="9144000" cy="585192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Dorothea Lange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Worked for the Farm Security Administration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Hired to document the plight of the poor and jobless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Hoped to gain public support for New Deal programs and raise awareness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5543"/>
            <a:ext cx="2642630" cy="2009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88" y="4382054"/>
            <a:ext cx="1914512" cy="2475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742" y="3675543"/>
            <a:ext cx="2412746" cy="2799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30" y="4382055"/>
            <a:ext cx="2174112" cy="2475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3600" b="1" u="sng" dirty="0" smtClean="0"/>
              <a:t>Popular Entertainment of the Great Depression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2175"/>
            <a:ext cx="9144000" cy="5995825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Movies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Millions of Americans went to the movies each week</a:t>
            </a:r>
          </a:p>
          <a:p>
            <a:pPr lvl="2"/>
            <a:r>
              <a:rPr lang="en-US" sz="2800" dirty="0" smtClean="0">
                <a:solidFill>
                  <a:srgbClr val="000000"/>
                </a:solidFill>
              </a:rPr>
              <a:t>Most films were upbeat and allowed viewers to “escape” the depression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187" y="2926977"/>
            <a:ext cx="2700183" cy="201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6" y="4941729"/>
            <a:ext cx="2960394" cy="1916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33476"/>
            <a:ext cx="2632703" cy="1974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396" y="2816318"/>
            <a:ext cx="1873603" cy="2525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886" y="4527868"/>
            <a:ext cx="1959213" cy="233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3600" b="1" u="sng" dirty="0" smtClean="0"/>
              <a:t>Popular Entertainment of the Great Depression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060"/>
            <a:ext cx="9144000" cy="581894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Radio</a:t>
            </a:r>
          </a:p>
          <a:p>
            <a:pPr lvl="1"/>
            <a:r>
              <a:rPr lang="en-US" sz="3200" dirty="0" smtClean="0">
                <a:solidFill>
                  <a:srgbClr val="000000"/>
                </a:solidFill>
              </a:rPr>
              <a:t>Provided politics, religion, music, sports, and other forms of entertainment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209" y="3129577"/>
            <a:ext cx="4980791" cy="3728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29577"/>
            <a:ext cx="4163209" cy="372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sz="3600" b="1" u="sng" dirty="0" smtClean="0"/>
              <a:t>Popular Entertainment of the Great Depression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600" b="1" dirty="0" smtClean="0">
                <a:solidFill>
                  <a:srgbClr val="000000"/>
                </a:solidFill>
              </a:rPr>
              <a:t>Sports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spcAft>
                <a:spcPts val="240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Baseball and boxing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6473"/>
            <a:ext cx="3431365" cy="308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65" y="3776473"/>
            <a:ext cx="2935163" cy="3081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407" y="862175"/>
            <a:ext cx="3256593" cy="187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189" y="2737258"/>
            <a:ext cx="3503864" cy="2004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527" y="4742194"/>
            <a:ext cx="2787525" cy="2115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6" descr="12-347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737" y="0"/>
            <a:ext cx="6350780" cy="6858000"/>
          </a:xfrm>
          <a:prstGeom prst="rect">
            <a:avLst/>
          </a:prstGeom>
          <a:noFill/>
        </p:spPr>
      </p:pic>
      <p:sp>
        <p:nvSpPr>
          <p:cNvPr id="71685" name="Rectangle 102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6" name="Rectangle 103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7128"/>
            <a:ext cx="9144000" cy="1914144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New Deal: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69588"/>
            <a:ext cx="9144000" cy="11740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Analyzing the New Deal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Main Idea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4000" dirty="0" smtClean="0"/>
              <a:t>The New Deal had mixed success in rescuing the economy, but it fundamentally changed Americans’ relationship with their government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Impact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The New Deal changed the link between the American people and their government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Required a much bigger government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Americans now began to look regularly to government for help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The New Deal promised relief, recovery, and reform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32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92" y="4467074"/>
            <a:ext cx="3106990" cy="2390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I</a:t>
            </a:r>
            <a:r>
              <a:rPr lang="en-US" b="1" u="sng" dirty="0" smtClean="0"/>
              <a:t>mpact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Relief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Millions of Americans enjoyed some form of help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Programs such as Social Security and unemployment insurance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Recovery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Unemployment remained high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Critics argued that FDR didn’t spend enough money and needed the support of big business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The Impact </a:t>
            </a:r>
            <a:r>
              <a:rPr lang="en-US" b="1" u="sng" dirty="0" smtClean="0"/>
              <a:t>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2175"/>
            <a:ext cx="9144000" cy="5995825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Reform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FDIC restored public confidence in the nation’s banks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SEC restored public confidence in stock markets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New Deal left thousands of roadways, bridges, dams, public buildings, and works of art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11" y="4104497"/>
            <a:ext cx="4878178" cy="2753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12-372-imag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2603" y="0"/>
            <a:ext cx="590518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Limits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z="3200" dirty="0" smtClean="0">
                <a:solidFill>
                  <a:srgbClr val="003300"/>
                </a:solidFill>
              </a:rPr>
              <a:t>Relief programs were not meant to be a permanent solution</a:t>
            </a:r>
          </a:p>
          <a:p>
            <a:pPr>
              <a:spcAft>
                <a:spcPts val="3600"/>
              </a:spcAft>
            </a:pPr>
            <a:r>
              <a:rPr lang="en-US" sz="3200" dirty="0" smtClean="0">
                <a:solidFill>
                  <a:srgbClr val="003300"/>
                </a:solidFill>
              </a:rPr>
              <a:t>The level of government assistance varied by state</a:t>
            </a:r>
          </a:p>
          <a:p>
            <a:pPr>
              <a:spcAft>
                <a:spcPts val="3600"/>
              </a:spcAft>
            </a:pPr>
            <a:r>
              <a:rPr lang="en-US" sz="3200" dirty="0" smtClean="0">
                <a:solidFill>
                  <a:srgbClr val="003300"/>
                </a:solidFill>
              </a:rPr>
              <a:t>Discrimination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999" y="3645421"/>
            <a:ext cx="4172181" cy="321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End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9581"/>
            <a:ext cx="9144000" cy="5868419"/>
          </a:xfrm>
        </p:spPr>
        <p:txBody>
          <a:bodyPr/>
          <a:lstStyle/>
          <a:p>
            <a:r>
              <a:rPr lang="en-US" sz="2800" dirty="0" smtClean="0">
                <a:solidFill>
                  <a:srgbClr val="003300"/>
                </a:solidFill>
              </a:rPr>
              <a:t>Setbacks: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Court-packing fight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1937 economic downturn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Opposition in Congress </a:t>
            </a:r>
          </a:p>
          <a:p>
            <a:r>
              <a:rPr lang="en-US" sz="2800" dirty="0" smtClean="0">
                <a:solidFill>
                  <a:srgbClr val="003300"/>
                </a:solidFill>
              </a:rPr>
              <a:t>Only one piece passed in 1938:  the Fair Labor Standards Act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Set up a </a:t>
            </a:r>
            <a:r>
              <a:rPr lang="en-US" sz="2800" b="1" dirty="0" smtClean="0">
                <a:solidFill>
                  <a:srgbClr val="FF0000"/>
                </a:solidFill>
              </a:rPr>
              <a:t>minimum wage</a:t>
            </a:r>
            <a:endParaRPr lang="en-US" sz="2800" dirty="0" smtClean="0">
              <a:solidFill>
                <a:srgbClr val="003300"/>
              </a:solidFill>
            </a:endParaRP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The lowest wage an employer can legally pay a worker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959" y="5164217"/>
            <a:ext cx="2261287" cy="169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End of 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4841"/>
            <a:ext cx="9144000" cy="5893159"/>
          </a:xfrm>
        </p:spPr>
        <p:txBody>
          <a:bodyPr/>
          <a:lstStyle/>
          <a:p>
            <a:r>
              <a:rPr lang="en-US" sz="2800" dirty="0" smtClean="0"/>
              <a:t>1938 Elections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The Republicans made gains in the both houses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Roosevelt lacked the congressional support he needed to pass New Deal laws</a:t>
            </a:r>
          </a:p>
          <a:p>
            <a:r>
              <a:rPr lang="en-US" sz="2800" dirty="0" smtClean="0">
                <a:solidFill>
                  <a:srgbClr val="003300"/>
                </a:solidFill>
              </a:rPr>
              <a:t>The New Deal ended in 1938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Americans turned their attention to the start of WWII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636" y="4143277"/>
            <a:ext cx="2089064" cy="2714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2-378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7587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Roosevelts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>
            <a:normAutofit/>
          </a:bodyPr>
          <a:lstStyle/>
          <a:p>
            <a:r>
              <a:rPr lang="en-US" dirty="0" smtClean="0"/>
              <a:t>FDR believed that the government could solve economic and social problems </a:t>
            </a:r>
          </a:p>
          <a:p>
            <a:pPr lvl="1"/>
            <a:r>
              <a:rPr lang="en-US" sz="2400" dirty="0" err="1" smtClean="0"/>
              <a:t>Gov’t</a:t>
            </a:r>
            <a:r>
              <a:rPr lang="en-US" sz="2400" dirty="0" smtClean="0"/>
              <a:t> should take direct action to help its people</a:t>
            </a:r>
          </a:p>
          <a:p>
            <a:r>
              <a:rPr lang="en-US" dirty="0" smtClean="0"/>
              <a:t>Effective communicator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Fireside chats </a:t>
            </a:r>
            <a:r>
              <a:rPr lang="en-US" sz="2400" b="1" dirty="0" smtClean="0">
                <a:solidFill>
                  <a:srgbClr val="FF0000"/>
                </a:solidFill>
                <a:hlinkClick r:id="rId2"/>
              </a:rPr>
              <a:t>*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2"/>
            <a:r>
              <a:rPr lang="en-US" sz="2400" dirty="0" smtClean="0">
                <a:solidFill>
                  <a:srgbClr val="000000"/>
                </a:solidFill>
              </a:rPr>
              <a:t>Conversational radio addresses given by FDR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Survived polio 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407" y="4034749"/>
            <a:ext cx="3856900" cy="282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Roosevelts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2175"/>
            <a:ext cx="9144000" cy="5995825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Eleanor Roosevelt </a:t>
            </a:r>
          </a:p>
          <a:p>
            <a:pPr lvl="1"/>
            <a:r>
              <a:rPr lang="en-US" sz="2600" dirty="0" smtClean="0">
                <a:solidFill>
                  <a:srgbClr val="003300"/>
                </a:solidFill>
              </a:rPr>
              <a:t>Helped to change </a:t>
            </a:r>
            <a:r>
              <a:rPr lang="en-US" sz="2600" dirty="0" smtClean="0">
                <a:solidFill>
                  <a:srgbClr val="003300"/>
                </a:solidFill>
              </a:rPr>
              <a:t>the </a:t>
            </a:r>
            <a:r>
              <a:rPr lang="en-US" sz="2600" dirty="0" smtClean="0">
                <a:solidFill>
                  <a:srgbClr val="003300"/>
                </a:solidFill>
              </a:rPr>
              <a:t>role of the First Lady</a:t>
            </a:r>
          </a:p>
          <a:p>
            <a:pPr marL="1020763" lvl="2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Directed efforts to solve several major social issues</a:t>
            </a:r>
          </a:p>
          <a:p>
            <a:pPr marL="1020763" lvl="2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“Eyes and ears” of FDR</a:t>
            </a:r>
          </a:p>
          <a:p>
            <a:pPr marL="1020763" lvl="2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Had trust and affection of many Americans</a:t>
            </a:r>
          </a:p>
          <a:p>
            <a:endParaRPr lang="en-US" dirty="0" smtClean="0">
              <a:solidFill>
                <a:srgbClr val="003300"/>
              </a:solidFill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41" y="3681282"/>
            <a:ext cx="2643030" cy="317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17" y="3681282"/>
            <a:ext cx="2898755" cy="3176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Franklin Roosevelt as President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108"/>
            <a:ext cx="9144000" cy="5689892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Quickly addressed the banking crisis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Temporarily closed all the nation’s banks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Passed the Emergency Banking Act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Glass-Steagall Act created the FDIC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3" y="3615781"/>
            <a:ext cx="4052774" cy="324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61" y="3615780"/>
            <a:ext cx="4430473" cy="3242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Franklin Roosevelt as President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6786"/>
            <a:ext cx="5975479" cy="576121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Hundred Days</a:t>
            </a:r>
          </a:p>
          <a:p>
            <a:pPr lvl="1"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first 100 days of FDR’s presidency 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Roosevelt pushed Congress to put most of his “</a:t>
            </a:r>
            <a:r>
              <a:rPr lang="en-US" sz="2800" b="1" dirty="0" smtClean="0">
                <a:solidFill>
                  <a:srgbClr val="FF0000"/>
                </a:solidFill>
              </a:rPr>
              <a:t>New Deal”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FDR’s plan to bring economic relief, recovery, and reforms to the country after the Great Depression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79" y="1723520"/>
            <a:ext cx="3168521" cy="370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175"/>
          </a:xfrm>
        </p:spPr>
        <p:txBody>
          <a:bodyPr/>
          <a:lstStyle/>
          <a:p>
            <a:r>
              <a:rPr lang="en-US" b="1" u="sng" dirty="0" smtClean="0"/>
              <a:t>The New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5553"/>
            <a:ext cx="9144000" cy="5802447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b="1" dirty="0" smtClean="0"/>
              <a:t>Civilian Conservation Corps (CCC)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b="1" dirty="0" smtClean="0"/>
              <a:t>Agriculture Adjustment Act (AAA)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400" dirty="0" smtClean="0"/>
              <a:t>Gave farmers a </a:t>
            </a:r>
            <a:r>
              <a:rPr lang="en-US" sz="2400" b="1" dirty="0" smtClean="0">
                <a:solidFill>
                  <a:srgbClr val="FF0000"/>
                </a:solidFill>
              </a:rPr>
              <a:t>subsidy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400" dirty="0" smtClean="0"/>
              <a:t>Government payment to grow fewer crops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b="1" dirty="0" smtClean="0"/>
              <a:t>National Industrial Recovery Act (NIRA)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400" dirty="0" smtClean="0"/>
              <a:t>Required that businesses in the same industry cooperate with each other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400" dirty="0" smtClean="0"/>
              <a:t>Started Public Works Administration (PWA)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 b="1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862175"/>
            <a:ext cx="2540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4836</TotalTime>
  <Words>1260</Words>
  <Application>Microsoft Office PowerPoint</Application>
  <PresentationFormat>On-screen Show (4:3)</PresentationFormat>
  <Paragraphs>213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Inkwell</vt:lpstr>
      <vt:lpstr>The New Deal:</vt:lpstr>
      <vt:lpstr>Main Idea</vt:lpstr>
      <vt:lpstr>The Election of 1932</vt:lpstr>
      <vt:lpstr>PowerPoint Presentation</vt:lpstr>
      <vt:lpstr>The Roosevelts</vt:lpstr>
      <vt:lpstr>The Roosevelts</vt:lpstr>
      <vt:lpstr>Franklin Roosevelt as President</vt:lpstr>
      <vt:lpstr>Franklin Roosevelt as President</vt:lpstr>
      <vt:lpstr>The New Deal</vt:lpstr>
      <vt:lpstr>The New Deal</vt:lpstr>
      <vt:lpstr>Trouble for the New Deal</vt:lpstr>
      <vt:lpstr>Leading Critics of the New Deal</vt:lpstr>
      <vt:lpstr>The New Deal:</vt:lpstr>
      <vt:lpstr>Main Idea</vt:lpstr>
      <vt:lpstr>The Second Hundred Days</vt:lpstr>
      <vt:lpstr>The Second Hundred Days</vt:lpstr>
      <vt:lpstr>The Second Hundred Days</vt:lpstr>
      <vt:lpstr>The New Deal Revives Organized Labor</vt:lpstr>
      <vt:lpstr>The New Deal Revives Organized Labor</vt:lpstr>
      <vt:lpstr>The New Deal Revives Organized Labor</vt:lpstr>
      <vt:lpstr>PowerPoint Presentation</vt:lpstr>
      <vt:lpstr>The Election of 1936</vt:lpstr>
      <vt:lpstr>The Election of 1936</vt:lpstr>
      <vt:lpstr>A Troubled Year</vt:lpstr>
      <vt:lpstr>The Court-Packing Plan</vt:lpstr>
      <vt:lpstr>The Court-Packing Plan</vt:lpstr>
      <vt:lpstr>Economic Downturn of 1937</vt:lpstr>
      <vt:lpstr>Economic Downturn of 1937</vt:lpstr>
      <vt:lpstr>PowerPoint Presentation</vt:lpstr>
      <vt:lpstr>The New Deal:</vt:lpstr>
      <vt:lpstr>Main Idea</vt:lpstr>
      <vt:lpstr>New Roles for Women</vt:lpstr>
      <vt:lpstr>New Roles for African Americans</vt:lpstr>
      <vt:lpstr>New Roles for African Americans</vt:lpstr>
      <vt:lpstr>Art of the Great Depression</vt:lpstr>
      <vt:lpstr>Art of the Great Depression</vt:lpstr>
      <vt:lpstr>Popular Entertainment of the Great Depression</vt:lpstr>
      <vt:lpstr>Popular Entertainment of the Great Depression</vt:lpstr>
      <vt:lpstr>Popular Entertainment of the Great Depression</vt:lpstr>
      <vt:lpstr>The New Deal:</vt:lpstr>
      <vt:lpstr>Main Idea</vt:lpstr>
      <vt:lpstr>The Impact of the New Deal</vt:lpstr>
      <vt:lpstr>The Impact of the New Deal</vt:lpstr>
      <vt:lpstr>The Impact of the New Deal</vt:lpstr>
      <vt:lpstr>PowerPoint Presentation</vt:lpstr>
      <vt:lpstr>Limits of the New Deal</vt:lpstr>
      <vt:lpstr>The End of the New Deal</vt:lpstr>
      <vt:lpstr>The End of the New Deal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Deal:</dc:title>
  <dc:creator>Matthew Hische</dc:creator>
  <cp:lastModifiedBy>NBHS Teacher</cp:lastModifiedBy>
  <cp:revision>32</cp:revision>
  <cp:lastPrinted>2015-03-14T13:42:27Z</cp:lastPrinted>
  <dcterms:created xsi:type="dcterms:W3CDTF">2014-03-25T01:32:42Z</dcterms:created>
  <dcterms:modified xsi:type="dcterms:W3CDTF">2016-04-07T11:26:03Z</dcterms:modified>
</cp:coreProperties>
</file>