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62"/>
  </p:notesMasterIdLst>
  <p:handoutMasterIdLst>
    <p:handoutMasterId r:id="rId63"/>
  </p:handoutMasterIdLst>
  <p:sldIdLst>
    <p:sldId id="406" r:id="rId2"/>
    <p:sldId id="409" r:id="rId3"/>
    <p:sldId id="588" r:id="rId4"/>
    <p:sldId id="546" r:id="rId5"/>
    <p:sldId id="589" r:id="rId6"/>
    <p:sldId id="537" r:id="rId7"/>
    <p:sldId id="594" r:id="rId8"/>
    <p:sldId id="595" r:id="rId9"/>
    <p:sldId id="596" r:id="rId10"/>
    <p:sldId id="597" r:id="rId11"/>
    <p:sldId id="599" r:id="rId12"/>
    <p:sldId id="601" r:id="rId13"/>
    <p:sldId id="538" r:id="rId14"/>
    <p:sldId id="603" r:id="rId15"/>
    <p:sldId id="604" r:id="rId16"/>
    <p:sldId id="549" r:id="rId17"/>
    <p:sldId id="551" r:id="rId18"/>
    <p:sldId id="606" r:id="rId19"/>
    <p:sldId id="407" r:id="rId20"/>
    <p:sldId id="410" r:id="rId21"/>
    <p:sldId id="552" r:id="rId22"/>
    <p:sldId id="555" r:id="rId23"/>
    <p:sldId id="609" r:id="rId24"/>
    <p:sldId id="611" r:id="rId25"/>
    <p:sldId id="610" r:id="rId26"/>
    <p:sldId id="558" r:id="rId27"/>
    <p:sldId id="619" r:id="rId28"/>
    <p:sldId id="613" r:id="rId29"/>
    <p:sldId id="618" r:id="rId30"/>
    <p:sldId id="534" r:id="rId31"/>
    <p:sldId id="616" r:id="rId32"/>
    <p:sldId id="408" r:id="rId33"/>
    <p:sldId id="411" r:id="rId34"/>
    <p:sldId id="343" r:id="rId35"/>
    <p:sldId id="620" r:id="rId36"/>
    <p:sldId id="654" r:id="rId37"/>
    <p:sldId id="567" r:id="rId38"/>
    <p:sldId id="569" r:id="rId39"/>
    <p:sldId id="474" r:id="rId40"/>
    <p:sldId id="621" r:id="rId41"/>
    <p:sldId id="626" r:id="rId42"/>
    <p:sldId id="573" r:id="rId43"/>
    <p:sldId id="535" r:id="rId44"/>
    <p:sldId id="574" r:id="rId45"/>
    <p:sldId id="480" r:id="rId46"/>
    <p:sldId id="481" r:id="rId47"/>
    <p:sldId id="665" r:id="rId48"/>
    <p:sldId id="638" r:id="rId49"/>
    <p:sldId id="663" r:id="rId50"/>
    <p:sldId id="628" r:id="rId51"/>
    <p:sldId id="659" r:id="rId52"/>
    <p:sldId id="660" r:id="rId53"/>
    <p:sldId id="661" r:id="rId54"/>
    <p:sldId id="649" r:id="rId55"/>
    <p:sldId id="662" r:id="rId56"/>
    <p:sldId id="655" r:id="rId57"/>
    <p:sldId id="657" r:id="rId58"/>
    <p:sldId id="586" r:id="rId59"/>
    <p:sldId id="530" r:id="rId60"/>
    <p:sldId id="531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clrMode="bw"/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>
    <p:restoredLeft sz="15620"/>
    <p:restoredTop sz="94660"/>
  </p:normalViewPr>
  <p:slideViewPr>
    <p:cSldViewPr snapToGrid="0" snapToObjects="1">
      <p:cViewPr>
        <p:scale>
          <a:sx n="120" d="100"/>
          <a:sy n="120" d="100"/>
        </p:scale>
        <p:origin x="-1792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9A5D-DB4E-EC4F-866E-2F60318C64F9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5822-43BF-8A43-8D68-08F12F6287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6866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1CDC1-40AE-0A48-88E9-1C79F5F31380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3ACCB-1280-C44A-96B4-475ED83723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3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4F397-9EBA-D44D-B162-E17096BBA2B8}" type="slidenum">
              <a:rPr lang="en-US"/>
              <a:pPr/>
              <a:t>60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2/23/14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owk_LE1GcKY" TargetMode="Externa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6.png"/><Relationship Id="rId1" Type="http://schemas.openxmlformats.org/officeDocument/2006/relationships/video" Target="file://localhost/Users/matthewhische/Desktop/Holt%20PP%20(MAC)%20-%20US%20II/Ch16/husprofd_video.mov" TargetMode="Externa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Progressives: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        Progressivism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0623"/>
          </a:xfrm>
        </p:spPr>
        <p:txBody>
          <a:bodyPr/>
          <a:lstStyle/>
          <a:p>
            <a:r>
              <a:rPr lang="en-US" b="1" u="sng" dirty="0" smtClean="0"/>
              <a:t>Reforming the Workplace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72046"/>
            <a:ext cx="9143999" cy="5785953"/>
          </a:xfrm>
        </p:spPr>
        <p:txBody>
          <a:bodyPr>
            <a:normAutofit/>
          </a:bodyPr>
          <a:lstStyle/>
          <a:p>
            <a:pPr marL="236538" indent="-236538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003300"/>
                </a:solidFill>
              </a:rPr>
              <a:t>Labor unions fought for adult male workers but didn’t advocate enough for women and children</a:t>
            </a:r>
          </a:p>
          <a:p>
            <a:pPr marL="236538" indent="-236538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003300"/>
                </a:solidFill>
              </a:rPr>
              <a:t>Campaigns to limit workdays for women</a:t>
            </a:r>
          </a:p>
          <a:p>
            <a:pPr marL="236538" indent="-236538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003300"/>
                </a:solidFill>
              </a:rPr>
              <a:t>Fought for a minimum wage</a:t>
            </a:r>
          </a:p>
          <a:p>
            <a:pPr marL="236538" indent="-236538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003300"/>
                </a:solidFill>
              </a:rPr>
              <a:t>The National Child Labor Committee </a:t>
            </a:r>
          </a:p>
          <a:p>
            <a:pPr marL="687388" lvl="1" indent="-236538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003300"/>
                </a:solidFill>
              </a:rPr>
              <a:t>Wanted state legislatures to ban child labor</a:t>
            </a:r>
          </a:p>
          <a:p>
            <a:pPr marL="1028701" lvl="2" indent="-236538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003300"/>
                </a:solidFill>
              </a:rPr>
              <a:t>Nearly 40 states passed child-labor laws</a:t>
            </a:r>
          </a:p>
          <a:p>
            <a:pPr marL="1370013" lvl="3" indent="-236538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800" dirty="0" smtClean="0">
                <a:solidFill>
                  <a:srgbClr val="003300"/>
                </a:solidFill>
              </a:rPr>
              <a:t>Not strictly enforced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587" y="5012869"/>
            <a:ext cx="2992413" cy="18451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8158"/>
          </a:xfrm>
        </p:spPr>
        <p:txBody>
          <a:bodyPr/>
          <a:lstStyle/>
          <a:p>
            <a:r>
              <a:rPr lang="en-US" b="1" u="sng" dirty="0" smtClean="0"/>
              <a:t>Reforming the Workplace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22568"/>
            <a:ext cx="9143999" cy="5835432"/>
          </a:xfrm>
        </p:spPr>
        <p:txBody>
          <a:bodyPr>
            <a:normAutofit/>
          </a:bodyPr>
          <a:lstStyle/>
          <a:p>
            <a:pPr marL="236538" indent="-236538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The Triangle Shirtwaist Company Fire</a:t>
            </a:r>
          </a:p>
          <a:p>
            <a:pPr marL="236538" indent="-236538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 High-rise building sweatshop that made women’s blouses</a:t>
            </a:r>
          </a:p>
          <a:p>
            <a:pPr marL="236538" indent="-236538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 Fire broke out</a:t>
            </a:r>
          </a:p>
          <a:p>
            <a:pPr marL="236538" indent="-236538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 Escape was nearly impossible </a:t>
            </a:r>
          </a:p>
          <a:p>
            <a:pPr marL="687388" lvl="1" indent="-236538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3300"/>
                </a:solidFill>
              </a:rPr>
              <a:t> Doors were locked to prevent theft </a:t>
            </a:r>
          </a:p>
          <a:p>
            <a:pPr marL="687388" lvl="1" indent="-236538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3300"/>
                </a:solidFill>
              </a:rPr>
              <a:t> Fire escape broke under pressure </a:t>
            </a:r>
          </a:p>
          <a:p>
            <a:pPr marL="687388" lvl="1" indent="-236538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3300"/>
                </a:solidFill>
              </a:rPr>
              <a:t> Fire was too high for fire truck ladders to reach</a:t>
            </a:r>
          </a:p>
          <a:p>
            <a:pPr marL="236538" indent="-236538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 More than 140 women and men died in the fire</a:t>
            </a:r>
            <a:r>
              <a:rPr lang="en-US" sz="2800" dirty="0" smtClean="0">
                <a:solidFill>
                  <a:srgbClr val="003300"/>
                </a:solidFill>
                <a:hlinkClick r:id="rId2"/>
              </a:rPr>
              <a:t>*</a:t>
            </a:r>
            <a:endParaRPr lang="en-US" sz="28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022" y="2218309"/>
            <a:ext cx="2034979" cy="26883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8158"/>
          </a:xfrm>
        </p:spPr>
        <p:txBody>
          <a:bodyPr/>
          <a:lstStyle/>
          <a:p>
            <a:r>
              <a:rPr lang="en-US" b="1" u="sng" dirty="0" smtClean="0"/>
              <a:t>Reforming the Workplace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22568"/>
            <a:ext cx="9143999" cy="5835432"/>
          </a:xfrm>
        </p:spPr>
        <p:txBody>
          <a:bodyPr>
            <a:normAutofit/>
          </a:bodyPr>
          <a:lstStyle/>
          <a:p>
            <a:pPr marL="236538" indent="-236538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The Triangle Shirtwaist Company Fire </a:t>
            </a:r>
            <a:r>
              <a:rPr lang="en-US" sz="2800" dirty="0" smtClean="0"/>
              <a:t>(cont.)</a:t>
            </a:r>
          </a:p>
          <a:p>
            <a:pPr marL="687388" lvl="1" indent="-236538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3300"/>
                </a:solidFill>
              </a:rPr>
              <a:t>Inspired progressives to fight for safety in the workplace</a:t>
            </a:r>
          </a:p>
          <a:p>
            <a:pPr marL="687388" lvl="1" indent="-236538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3300"/>
                </a:solidFill>
              </a:rPr>
              <a:t>New York State passed the toughest fire-safety laws in the nation</a:t>
            </a:r>
          </a:p>
          <a:p>
            <a:pPr marL="1028701" lvl="2" indent="-236538">
              <a:lnSpc>
                <a:spcPct val="90000"/>
              </a:lnSpc>
              <a:spcBef>
                <a:spcPct val="50000"/>
              </a:spcBef>
            </a:pPr>
            <a:r>
              <a:rPr lang="en-US" sz="2400" dirty="0" smtClean="0">
                <a:solidFill>
                  <a:srgbClr val="003300"/>
                </a:solidFill>
              </a:rPr>
              <a:t>Also factory inspection and sanitation laws</a:t>
            </a:r>
          </a:p>
          <a:p>
            <a:pPr marL="687388" lvl="1" indent="-236538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>
                <a:solidFill>
                  <a:srgbClr val="003300"/>
                </a:solidFill>
              </a:rPr>
              <a:t>Laws became a model for workplace safety </a:t>
            </a:r>
            <a:endParaRPr lang="en-US" sz="26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911" y="4101130"/>
            <a:ext cx="4146232" cy="27568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6-173-close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015" y="0"/>
            <a:ext cx="7846549" cy="6858000"/>
          </a:xfrm>
          <a:prstGeom prst="rect">
            <a:avLst/>
          </a:prstGeom>
          <a:noFill/>
        </p:spPr>
      </p:pic>
      <p:sp>
        <p:nvSpPr>
          <p:cNvPr id="51206" name="Rectangle 6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7" name="Rectangle 7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8869"/>
          </a:xfrm>
        </p:spPr>
        <p:txBody>
          <a:bodyPr/>
          <a:lstStyle/>
          <a:p>
            <a:r>
              <a:rPr lang="en-US" b="1" u="sng" dirty="0" smtClean="0"/>
              <a:t>Reforming the Workplace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38018"/>
            <a:ext cx="9143999" cy="5719981"/>
          </a:xfrm>
        </p:spPr>
        <p:txBody>
          <a:bodyPr>
            <a:normAutofit/>
          </a:bodyPr>
          <a:lstStyle/>
          <a:p>
            <a:pPr marL="166688" indent="-166688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800" dirty="0" smtClean="0">
                <a:solidFill>
                  <a:srgbClr val="003300"/>
                </a:solidFill>
              </a:rPr>
              <a:t>Labor unions joined the fight for working conditions</a:t>
            </a:r>
          </a:p>
          <a:p>
            <a:pPr marL="166688" indent="-166688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800" dirty="0" smtClean="0">
                <a:solidFill>
                  <a:srgbClr val="003300"/>
                </a:solidFill>
              </a:rPr>
              <a:t>International Ladies’ Garment Workers Union (ILGWU)</a:t>
            </a:r>
          </a:p>
          <a:p>
            <a:pPr marL="617538" lvl="1" indent="-166688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600" dirty="0" smtClean="0">
                <a:solidFill>
                  <a:srgbClr val="003300"/>
                </a:solidFill>
              </a:rPr>
              <a:t>Organized unskilled workers</a:t>
            </a:r>
          </a:p>
          <a:p>
            <a:pPr marL="617538" lvl="1" indent="-166688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600" dirty="0" smtClean="0">
                <a:solidFill>
                  <a:srgbClr val="003300"/>
                </a:solidFill>
              </a:rPr>
              <a:t>Called a general strike known as the Uprising of 20,000</a:t>
            </a:r>
          </a:p>
          <a:p>
            <a:pPr marL="958851" lvl="2" indent="-166688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400" dirty="0" smtClean="0">
                <a:solidFill>
                  <a:srgbClr val="003300"/>
                </a:solidFill>
              </a:rPr>
              <a:t>Won a shorter workweek and higher wages and </a:t>
            </a:r>
          </a:p>
          <a:p>
            <a:pPr marL="958851" lvl="2" indent="-166688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400" dirty="0" smtClean="0">
                <a:solidFill>
                  <a:srgbClr val="003300"/>
                </a:solidFill>
              </a:rPr>
              <a:t>Attracted thousands of workers to the union.</a:t>
            </a:r>
          </a:p>
          <a:p>
            <a:pPr marL="166688" indent="-166688">
              <a:lnSpc>
                <a:spcPct val="80000"/>
              </a:lnSpc>
              <a:spcBef>
                <a:spcPct val="40000"/>
              </a:spcBef>
              <a:buNone/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 marL="166688" indent="-166688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505" y="4004002"/>
            <a:ext cx="5641033" cy="28539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8869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Reforming the Workplace</a:t>
            </a:r>
            <a:endParaRPr lang="en-US" b="1" u="sng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38018"/>
            <a:ext cx="9143999" cy="5719981"/>
          </a:xfrm>
        </p:spPr>
        <p:txBody>
          <a:bodyPr>
            <a:normAutofit/>
          </a:bodyPr>
          <a:lstStyle/>
          <a:p>
            <a:pPr marL="166688" indent="-166688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sz="2800" dirty="0" smtClean="0">
                <a:solidFill>
                  <a:srgbClr val="003300"/>
                </a:solidFill>
              </a:rPr>
              <a:t>Industrial Workers of the World (IWW)</a:t>
            </a:r>
          </a:p>
          <a:p>
            <a:pPr marL="617538" lvl="1" indent="-166688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en-US" sz="2600" dirty="0" smtClean="0">
                <a:solidFill>
                  <a:srgbClr val="003300"/>
                </a:solidFill>
              </a:rPr>
              <a:t>Opposed capitalism </a:t>
            </a:r>
          </a:p>
          <a:p>
            <a:pPr marL="617538" lvl="1" indent="-166688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en-US" sz="2600" dirty="0" smtClean="0">
                <a:solidFill>
                  <a:srgbClr val="003300"/>
                </a:solidFill>
              </a:rPr>
              <a:t>Organized unskilled workers</a:t>
            </a:r>
          </a:p>
          <a:p>
            <a:pPr marL="617538" lvl="1" indent="-166688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en-US" sz="2600" dirty="0" smtClean="0">
                <a:solidFill>
                  <a:srgbClr val="003300"/>
                </a:solidFill>
              </a:rPr>
              <a:t>William “Big Bill” Haywood </a:t>
            </a:r>
          </a:p>
          <a:p>
            <a:pPr marL="617538" lvl="1" indent="-166688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en-US" sz="2600" dirty="0" smtClean="0">
                <a:solidFill>
                  <a:srgbClr val="003300"/>
                </a:solidFill>
              </a:rPr>
              <a:t>Used strikes, boycotts, and industrial sabotage</a:t>
            </a:r>
          </a:p>
          <a:p>
            <a:pPr marL="958851" lvl="2" indent="-166688">
              <a:lnSpc>
                <a:spcPct val="90000"/>
              </a:lnSpc>
              <a:spcBef>
                <a:spcPct val="40000"/>
              </a:spcBef>
              <a:buFontTx/>
              <a:buChar char="•"/>
            </a:pPr>
            <a:r>
              <a:rPr lang="en-US" sz="2400" dirty="0" smtClean="0">
                <a:solidFill>
                  <a:srgbClr val="003300"/>
                </a:solidFill>
              </a:rPr>
              <a:t>The government cracked down on the organization, causing dispute among its leaders and leading to its decline a few years later.</a:t>
            </a:r>
          </a:p>
          <a:p>
            <a:pPr marL="166688" indent="-166688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 marL="166688" indent="-166688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642" y="4546131"/>
            <a:ext cx="4107597" cy="231186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0623"/>
          </a:xfrm>
        </p:spPr>
        <p:txBody>
          <a:bodyPr/>
          <a:lstStyle/>
          <a:p>
            <a:r>
              <a:rPr lang="en-US" b="1" u="sng" dirty="0" smtClean="0"/>
              <a:t>Reforming Government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90623"/>
            <a:ext cx="9143999" cy="59673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Progressives targeted government for reform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Wanted to eliminate political corruption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Wanted to make more efficient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Reforming often meant winning control of it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Local, State, and Federal level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863" y="3669695"/>
            <a:ext cx="2846701" cy="31883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609"/>
          </a:xfrm>
        </p:spPr>
        <p:txBody>
          <a:bodyPr/>
          <a:lstStyle/>
          <a:p>
            <a:r>
              <a:rPr lang="en-US" b="1" u="sng" dirty="0" smtClean="0"/>
              <a:t>Reforming Government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55553"/>
            <a:ext cx="9143999" cy="5802446"/>
          </a:xfrm>
        </p:spPr>
        <p:txBody>
          <a:bodyPr>
            <a:normAutofit/>
          </a:bodyPr>
          <a:lstStyle/>
          <a:p>
            <a:pPr marL="169863" indent="-169863"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Progressives wanted fairer elections and to make politicians more accountable to voters</a:t>
            </a:r>
          </a:p>
          <a:p>
            <a:pPr lvl="1"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Proposed a direct primary</a:t>
            </a:r>
          </a:p>
          <a:p>
            <a:pPr lvl="1"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Backed the </a:t>
            </a:r>
            <a:r>
              <a:rPr lang="en-US" sz="2800" dirty="0" smtClean="0">
                <a:solidFill>
                  <a:srgbClr val="FF0000"/>
                </a:solidFill>
              </a:rPr>
              <a:t>Seventeenth Amendment</a:t>
            </a:r>
            <a:endParaRPr lang="en-US" sz="2800" dirty="0" smtClean="0">
              <a:solidFill>
                <a:srgbClr val="003300"/>
              </a:solidFill>
            </a:endParaRPr>
          </a:p>
          <a:p>
            <a:pPr lvl="2"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Gave voters, not state legislatures, the power to elect their U.S. senators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872" y="4111425"/>
            <a:ext cx="4179874" cy="2746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609"/>
          </a:xfrm>
        </p:spPr>
        <p:txBody>
          <a:bodyPr/>
          <a:lstStyle/>
          <a:p>
            <a:r>
              <a:rPr lang="en-US" b="1" u="sng" dirty="0" smtClean="0"/>
              <a:t>Reforming Government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55553"/>
            <a:ext cx="9143999" cy="5802446"/>
          </a:xfrm>
        </p:spPr>
        <p:txBody>
          <a:bodyPr>
            <a:normAutofit/>
          </a:bodyPr>
          <a:lstStyle/>
          <a:p>
            <a:pPr marL="169863" indent="-169863"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Some measures Progressives fought for include: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graphicFrame>
        <p:nvGraphicFramePr>
          <p:cNvPr id="4" name="Group 9"/>
          <p:cNvGraphicFramePr>
            <a:graphicFrameLocks noGrp="1"/>
          </p:cNvGraphicFramePr>
          <p:nvPr/>
        </p:nvGraphicFramePr>
        <p:xfrm>
          <a:off x="3" y="2119351"/>
          <a:ext cx="9143997" cy="4738648"/>
        </p:xfrm>
        <a:graphic>
          <a:graphicData uri="http://schemas.openxmlformats.org/drawingml/2006/table">
            <a:tbl>
              <a:tblPr/>
              <a:tblGrid>
                <a:gridCol w="3046757"/>
                <a:gridCol w="3050483"/>
                <a:gridCol w="3046757"/>
              </a:tblGrid>
              <a:tr h="2369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Verdana" charset="0"/>
                        </a:rPr>
                        <a:t>Direct primary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Verdana" charset="0"/>
                        </a:rPr>
                        <a:t>: voters select a party’s candidate for public office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</a:rPr>
                        <a:t>17th Amendment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Verdana" charset="0"/>
                        </a:rPr>
                        <a:t>: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Verdana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Verdana" charset="0"/>
                        </a:rPr>
                        <a:t>voters elect their senators directly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Verdana" charset="0"/>
                        </a:rPr>
                        <a:t>secret ballot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Verdana" charset="0"/>
                        </a:rPr>
                        <a:t>: people vote privately without fear of coercion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9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</a:rPr>
                        <a:t>initiative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Verdana" charset="0"/>
                        </a:rPr>
                        <a:t>: allows citizens to propose new laws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charset="0"/>
                        </a:rPr>
                        <a:t>referendum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Verdana" charset="0"/>
                        </a:rPr>
                        <a:t>: allows citizens to vote on a proposed or existing law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Verdana" charset="0"/>
                        </a:rPr>
                        <a:t>recall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Verdana" charset="0"/>
                        </a:rPr>
                        <a:t>: allows voters to remove an elected official from office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Verdan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97176" presetClass="entr" presetSubtype="489429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Progressives: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		Women and Public Life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Progressives focused on three areas of reform: easing the suffering of the urban poor, improving unfair and dangerous working conditions, and reforming government at the national, state, and local levels.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692471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Women during the Progressive Era actively campaigned for reforms in education, children’s welfare, temperance, and suffrage.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u="sng" dirty="0" smtClean="0"/>
              <a:t>Opportunities for Women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3999" cy="59435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Women finding more opportunities for education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1870 – 20% </a:t>
            </a:r>
            <a:r>
              <a:rPr lang="en-US" dirty="0"/>
              <a:t>of all college students were </a:t>
            </a:r>
            <a:r>
              <a:rPr lang="en-US" dirty="0" smtClean="0"/>
              <a:t>women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Mostly upper or middle class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2600" dirty="0" smtClean="0"/>
              <a:t>Greater involvement in community 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More employment opportunities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Journalists, artists, teachers, nurses &amp; industry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Denied </a:t>
            </a:r>
            <a:r>
              <a:rPr lang="en-US" sz="2600" dirty="0"/>
              <a:t>access to </a:t>
            </a:r>
            <a:r>
              <a:rPr lang="en-US" sz="2600" dirty="0" smtClean="0"/>
              <a:t>certain </a:t>
            </a:r>
            <a:r>
              <a:rPr lang="en-US" sz="2600" dirty="0"/>
              <a:t>professions, many women </a:t>
            </a:r>
            <a:r>
              <a:rPr lang="en-US" sz="2600" dirty="0" smtClean="0"/>
              <a:t>joined </a:t>
            </a:r>
            <a:r>
              <a:rPr lang="en-US" sz="2600" dirty="0"/>
              <a:t>the reform </a:t>
            </a:r>
            <a:r>
              <a:rPr lang="en-US" sz="2600" dirty="0" smtClean="0"/>
              <a:t>movement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921" y="2283626"/>
            <a:ext cx="3876079" cy="1992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5975"/>
          </a:xfrm>
        </p:spPr>
        <p:txBody>
          <a:bodyPr/>
          <a:lstStyle/>
          <a:p>
            <a:r>
              <a:rPr lang="en-US" b="1" u="sng" dirty="0" smtClean="0"/>
              <a:t>Gaining Political Experience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5975"/>
            <a:ext cx="9143999" cy="59320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Women </a:t>
            </a:r>
            <a:r>
              <a:rPr lang="en-US" sz="2600" dirty="0"/>
              <a:t>became the backbone of many of the Progressive Era reform </a:t>
            </a:r>
            <a:r>
              <a:rPr lang="en-US" sz="2600" dirty="0" smtClean="0"/>
              <a:t>movements</a:t>
            </a:r>
            <a:endParaRPr lang="en-US" sz="2600" dirty="0"/>
          </a:p>
          <a:p>
            <a:pPr lvl="1">
              <a:lnSpc>
                <a:spcPct val="150000"/>
              </a:lnSpc>
            </a:pPr>
            <a:r>
              <a:rPr lang="en-US" dirty="0" smtClean="0"/>
              <a:t>Learned </a:t>
            </a:r>
            <a:r>
              <a:rPr lang="en-US" dirty="0"/>
              <a:t>how to organize, how to persuade people, and how to publicize their </a:t>
            </a:r>
            <a:r>
              <a:rPr lang="en-US" dirty="0" smtClean="0"/>
              <a:t>causes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 smtClean="0"/>
              <a:t>Taught </a:t>
            </a:r>
            <a:r>
              <a:rPr lang="en-US" dirty="0"/>
              <a:t>women that they had the power to improve life for themselves, their families, and their </a:t>
            </a:r>
            <a:r>
              <a:rPr lang="en-US" dirty="0" smtClean="0"/>
              <a:t>communities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Children’s rights, child labor, health, education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4559300"/>
            <a:ext cx="2946400" cy="229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2825"/>
          </a:xfrm>
        </p:spPr>
        <p:txBody>
          <a:bodyPr/>
          <a:lstStyle/>
          <a:p>
            <a:r>
              <a:rPr lang="en-US" b="1" u="sng" dirty="0" smtClean="0"/>
              <a:t>Gaining Political Experience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2825"/>
            <a:ext cx="9143999" cy="59551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Prohibition movement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Called </a:t>
            </a:r>
            <a:r>
              <a:rPr lang="en-US" dirty="0"/>
              <a:t>for a ban on making, selling, and distributing alcoholic </a:t>
            </a:r>
            <a:r>
              <a:rPr lang="en-US" dirty="0" smtClean="0"/>
              <a:t>beverages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2600" dirty="0"/>
              <a:t>Reformers thought alcohol was responsible for crime, poverty, and </a:t>
            </a:r>
            <a:r>
              <a:rPr lang="en-US" sz="2600" dirty="0" smtClean="0"/>
              <a:t>violence</a:t>
            </a:r>
            <a:endParaRPr lang="en-US" sz="2600" dirty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2729" y="3270345"/>
            <a:ext cx="3958542" cy="358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4209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2825"/>
          </a:xfrm>
        </p:spPr>
        <p:txBody>
          <a:bodyPr/>
          <a:lstStyle/>
          <a:p>
            <a:r>
              <a:rPr lang="en-US" b="1" u="sng" dirty="0" smtClean="0"/>
              <a:t>Gaining Political Experience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2825"/>
            <a:ext cx="9143999" cy="59551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Major </a:t>
            </a:r>
            <a:r>
              <a:rPr lang="en-US" sz="2600" dirty="0"/>
              <a:t>national organizations led the crusade against </a:t>
            </a:r>
            <a:r>
              <a:rPr lang="en-US" sz="2600" dirty="0" smtClean="0"/>
              <a:t>alcohol:</a:t>
            </a:r>
            <a:endParaRPr lang="en-US" sz="2600" dirty="0"/>
          </a:p>
          <a:p>
            <a:pPr lvl="1">
              <a:lnSpc>
                <a:spcPct val="150000"/>
              </a:lnSpc>
            </a:pPr>
            <a:r>
              <a:rPr lang="en-US" dirty="0"/>
              <a:t>The Anti-Saloon League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The Women’s Christian Temperance Union </a:t>
            </a:r>
            <a:r>
              <a:rPr lang="en-US" dirty="0"/>
              <a:t>(WCTU</a:t>
            </a:r>
            <a:r>
              <a:rPr lang="en-US" dirty="0" smtClean="0"/>
              <a:t>)</a:t>
            </a:r>
          </a:p>
          <a:p>
            <a:pPr lvl="2">
              <a:lnSpc>
                <a:spcPct val="150000"/>
              </a:lnSpc>
            </a:pPr>
            <a:r>
              <a:rPr lang="en-US" dirty="0" smtClean="0"/>
              <a:t>Powerful </a:t>
            </a:r>
            <a:r>
              <a:rPr lang="en-US" dirty="0"/>
              <a:t>force for both temperance and women’s rights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Evangelists</a:t>
            </a:r>
          </a:p>
          <a:p>
            <a:pPr>
              <a:lnSpc>
                <a:spcPct val="150000"/>
              </a:lnSpc>
            </a:pPr>
            <a:endParaRPr lang="en-US" sz="2600" dirty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816" y="3479800"/>
            <a:ext cx="3149600" cy="337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83" y="4487333"/>
            <a:ext cx="3307907" cy="237066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7584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2825"/>
          </a:xfrm>
        </p:spPr>
        <p:txBody>
          <a:bodyPr/>
          <a:lstStyle/>
          <a:p>
            <a:r>
              <a:rPr lang="en-US" b="1" u="sng" dirty="0" smtClean="0"/>
              <a:t>Gaining Political Experience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2825"/>
            <a:ext cx="9143999" cy="595517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The </a:t>
            </a:r>
            <a:r>
              <a:rPr lang="en-US" sz="2600" dirty="0" smtClean="0">
                <a:solidFill>
                  <a:srgbClr val="FF0000"/>
                </a:solidFill>
              </a:rPr>
              <a:t>Eighteenth Amendment </a:t>
            </a:r>
            <a:endParaRPr lang="en-US" sz="2600" dirty="0"/>
          </a:p>
          <a:p>
            <a:pPr lvl="1">
              <a:lnSpc>
                <a:spcPct val="150000"/>
              </a:lnSpc>
            </a:pPr>
            <a:r>
              <a:rPr lang="en-US" dirty="0" smtClean="0"/>
              <a:t>Prohibited </a:t>
            </a:r>
            <a:r>
              <a:rPr lang="en-US" dirty="0"/>
              <a:t>the manufacture, sale, and distribution of </a:t>
            </a:r>
            <a:r>
              <a:rPr lang="en-US" dirty="0" smtClean="0"/>
              <a:t>alcohol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Ratified in 1919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Very unpopular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Repealed in 1933</a:t>
            </a:r>
            <a:endParaRPr lang="en-US" sz="2600" dirty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1581" y="2673752"/>
            <a:ext cx="5811709" cy="3680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60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9676"/>
          </a:xfrm>
        </p:spPr>
        <p:txBody>
          <a:bodyPr/>
          <a:lstStyle/>
          <a:p>
            <a:r>
              <a:rPr lang="en-US" b="1" u="sng" dirty="0" smtClean="0"/>
              <a:t>Gaining Political Experience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9676"/>
            <a:ext cx="9143999" cy="59783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Faced with discrimination, African American women formed their own reform group</a:t>
            </a:r>
          </a:p>
          <a:p>
            <a:pPr>
              <a:lnSpc>
                <a:spcPct val="150000"/>
              </a:lnSpc>
            </a:pPr>
            <a:r>
              <a:rPr lang="en-US" sz="2600" dirty="0" smtClean="0">
                <a:solidFill>
                  <a:srgbClr val="FF0000"/>
                </a:solidFill>
              </a:rPr>
              <a:t>National Association of Colored Women </a:t>
            </a:r>
            <a:r>
              <a:rPr lang="en-US" sz="2600" dirty="0" smtClean="0"/>
              <a:t>(NACW)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Campaigned </a:t>
            </a:r>
            <a:r>
              <a:rPr lang="en-US" dirty="0"/>
              <a:t>against poverty, segregation, lynching, the Jim Crow laws, and eventually for temperance and women’s </a:t>
            </a:r>
            <a:r>
              <a:rPr lang="en-US" dirty="0" smtClean="0"/>
              <a:t>suffrage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833" y="4233333"/>
            <a:ext cx="3778250" cy="2624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2273"/>
          </a:xfrm>
        </p:spPr>
        <p:txBody>
          <a:bodyPr/>
          <a:lstStyle/>
          <a:p>
            <a:r>
              <a:rPr lang="en-US" sz="4200" b="1" u="sng" dirty="0" smtClean="0"/>
              <a:t>Rise of the Women’s Suffrage Movement</a:t>
            </a:r>
            <a:r>
              <a:rPr lang="en-US" sz="4200" b="1" u="sng" dirty="0" smtClean="0">
                <a:solidFill>
                  <a:srgbClr val="FF0000"/>
                </a:solidFill>
              </a:rPr>
              <a:t> </a:t>
            </a:r>
            <a:endParaRPr lang="en-US" sz="42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2273"/>
            <a:ext cx="9143999" cy="5885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M</a:t>
            </a:r>
            <a:r>
              <a:rPr lang="en-US" sz="2600" dirty="0" smtClean="0"/>
              <a:t>any were </a:t>
            </a:r>
            <a:r>
              <a:rPr lang="en-US" sz="2600" dirty="0"/>
              <a:t>angered that the Fifteenth Amendment granted voting rights to African American men but not to women.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Women organized into two major suffragist groups</a:t>
            </a:r>
            <a:r>
              <a:rPr lang="en-US" sz="2600" dirty="0" smtClean="0"/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dirty="0" smtClean="0"/>
              <a:t>	1.) National Woman Suffrage Association (NWSA)</a:t>
            </a:r>
            <a:endParaRPr lang="en-US" sz="2600" dirty="0"/>
          </a:p>
          <a:p>
            <a:pPr lvl="2">
              <a:lnSpc>
                <a:spcPct val="150000"/>
              </a:lnSpc>
            </a:pPr>
            <a:r>
              <a:rPr lang="en-US" dirty="0" smtClean="0"/>
              <a:t>Campaigned </a:t>
            </a:r>
            <a:r>
              <a:rPr lang="en-US" dirty="0"/>
              <a:t>for a constitutional amendment letting women vote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dirty="0" smtClean="0"/>
              <a:t>	2.)American Woman Suffrage Association (AWSA)</a:t>
            </a:r>
            <a:endParaRPr lang="en-US" sz="2600" dirty="0"/>
          </a:p>
          <a:p>
            <a:pPr lvl="2">
              <a:lnSpc>
                <a:spcPct val="150000"/>
              </a:lnSpc>
            </a:pPr>
            <a:r>
              <a:rPr lang="en-US" dirty="0" smtClean="0"/>
              <a:t>Focused on </a:t>
            </a:r>
            <a:r>
              <a:rPr lang="en-US" dirty="0"/>
              <a:t>winning the vote </a:t>
            </a:r>
            <a:r>
              <a:rPr lang="en-US" dirty="0" smtClean="0"/>
              <a:t>state-by-state</a:t>
            </a:r>
            <a:endParaRPr lang="en-US" sz="26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  <a:p>
            <a:pPr>
              <a:lnSpc>
                <a:spcPct val="150000"/>
              </a:lnSpc>
            </a:pPr>
            <a:endParaRPr lang="en-US" sz="2600" dirty="0" smtClean="0"/>
          </a:p>
          <a:p>
            <a:pPr>
              <a:lnSpc>
                <a:spcPct val="150000"/>
              </a:lnSpc>
            </a:pPr>
            <a:endParaRPr lang="en-US" sz="2600" dirty="0"/>
          </a:p>
          <a:p>
            <a:pPr>
              <a:lnSpc>
                <a:spcPct val="150000"/>
              </a:lnSpc>
            </a:pPr>
            <a:endParaRPr lang="en-US" sz="2600" dirty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63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2273"/>
          </a:xfrm>
        </p:spPr>
        <p:txBody>
          <a:bodyPr/>
          <a:lstStyle/>
          <a:p>
            <a:r>
              <a:rPr lang="en-US" sz="4200" b="1" u="sng" dirty="0" smtClean="0"/>
              <a:t>Rise of the Women’s Suffrage Movement</a:t>
            </a:r>
            <a:r>
              <a:rPr lang="en-US" sz="4200" b="1" u="sng" dirty="0" smtClean="0">
                <a:solidFill>
                  <a:srgbClr val="FF0000"/>
                </a:solidFill>
              </a:rPr>
              <a:t> </a:t>
            </a:r>
            <a:endParaRPr lang="en-US" sz="4200" b="1" u="sn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2273"/>
            <a:ext cx="9143999" cy="5885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Susan </a:t>
            </a:r>
            <a:r>
              <a:rPr lang="en-US" dirty="0">
                <a:solidFill>
                  <a:srgbClr val="FF0000"/>
                </a:solidFill>
              </a:rPr>
              <a:t>B. Anthony </a:t>
            </a:r>
            <a:endParaRPr lang="en-US" dirty="0" smtClean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Wrote </a:t>
            </a:r>
            <a:r>
              <a:rPr lang="en-US" sz="2400" dirty="0"/>
              <a:t>pamphlets, made speeches, and testified before </a:t>
            </a:r>
            <a:r>
              <a:rPr lang="en-US" sz="2400" dirty="0" smtClean="0"/>
              <a:t>Congress </a:t>
            </a:r>
            <a:r>
              <a:rPr lang="en-US" sz="2400" dirty="0"/>
              <a:t>in support of women’s </a:t>
            </a:r>
            <a:r>
              <a:rPr lang="en-US" sz="2400" dirty="0" smtClean="0"/>
              <a:t>rights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dirty="0" smtClean="0"/>
              <a:t>1872 - She </a:t>
            </a:r>
            <a:r>
              <a:rPr lang="en-US" dirty="0"/>
              <a:t>and three of her sisters registered to vote, </a:t>
            </a:r>
            <a:r>
              <a:rPr lang="en-US" dirty="0" smtClean="0"/>
              <a:t>voted, was arrested and fined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1873 - Supreme </a:t>
            </a:r>
            <a:r>
              <a:rPr lang="en-US" dirty="0"/>
              <a:t>Court ruled that even though women were citizens, </a:t>
            </a:r>
            <a:r>
              <a:rPr lang="en-US" dirty="0" smtClean="0"/>
              <a:t>they </a:t>
            </a:r>
            <a:r>
              <a:rPr lang="en-US" dirty="0"/>
              <a:t>did not </a:t>
            </a:r>
            <a:r>
              <a:rPr lang="en-US" dirty="0" smtClean="0"/>
              <a:t>have the right to vote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556" y="4900081"/>
            <a:ext cx="2610556" cy="195791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34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2273"/>
          </a:xfrm>
        </p:spPr>
        <p:txBody>
          <a:bodyPr/>
          <a:lstStyle/>
          <a:p>
            <a:r>
              <a:rPr lang="en-US" sz="4200" b="1" u="sng" dirty="0" smtClean="0"/>
              <a:t>Anti-Suffrage Arguments</a:t>
            </a:r>
            <a:endParaRPr lang="en-US" sz="4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72273"/>
            <a:ext cx="9143998" cy="5885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Social</a:t>
            </a:r>
            <a:endParaRPr lang="en-US" sz="2600" dirty="0"/>
          </a:p>
          <a:p>
            <a:pPr lvl="1">
              <a:lnSpc>
                <a:spcPct val="150000"/>
              </a:lnSpc>
            </a:pPr>
            <a:r>
              <a:rPr lang="en-US" dirty="0" smtClean="0"/>
              <a:t>Some </a:t>
            </a:r>
            <a:r>
              <a:rPr lang="en-US" dirty="0"/>
              <a:t>believed voting would interfere with a woman’s duties at home or destroy </a:t>
            </a:r>
            <a:r>
              <a:rPr lang="en-US" dirty="0" smtClean="0"/>
              <a:t>families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Some claimed that women did not have the education or </a:t>
            </a:r>
            <a:r>
              <a:rPr lang="en-US" dirty="0" smtClean="0"/>
              <a:t>experience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Economic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Feared </a:t>
            </a:r>
            <a:r>
              <a:rPr lang="en-US" dirty="0"/>
              <a:t>that giving the women the vote would lead to </a:t>
            </a:r>
            <a:r>
              <a:rPr lang="en-US" dirty="0" smtClean="0"/>
              <a:t>Prohibition and regulations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sz="2600" dirty="0" smtClean="0"/>
              <a:t>Religious</a:t>
            </a:r>
            <a:endParaRPr lang="en-US" sz="2600" dirty="0"/>
          </a:p>
          <a:p>
            <a:pPr lvl="1"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dirty="0"/>
              <a:t>entire family was represented by the husband’s </a:t>
            </a:r>
            <a:r>
              <a:rPr lang="en-US" dirty="0" smtClean="0"/>
              <a:t>vote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2614083" y="2656420"/>
            <a:ext cx="4233333" cy="338666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635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5883"/>
          </a:xfrm>
        </p:spPr>
        <p:txBody>
          <a:bodyPr/>
          <a:lstStyle/>
          <a:p>
            <a:r>
              <a:rPr lang="en-US" b="1" u="sng" dirty="0" smtClean="0"/>
              <a:t>What Was Progressivism?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039060"/>
            <a:ext cx="6729652" cy="58189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Progressivism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003300"/>
                </a:solidFill>
              </a:rPr>
              <a:t>A wide-ranging reform movement targeting the social problems industrialization created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Wanted to improve living conditions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Questioned power and practices of big business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769" y="2473952"/>
            <a:ext cx="2744231" cy="2180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6-181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2273"/>
          </a:xfrm>
        </p:spPr>
        <p:txBody>
          <a:bodyPr/>
          <a:lstStyle/>
          <a:p>
            <a:r>
              <a:rPr lang="en-US" sz="4200" b="1" u="sng" dirty="0" smtClean="0"/>
              <a:t>Rise of the Women’s Suffrage Movement </a:t>
            </a:r>
            <a:endParaRPr lang="en-US" sz="42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2273"/>
            <a:ext cx="9143999" cy="58857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I</a:t>
            </a:r>
            <a:r>
              <a:rPr lang="en-US" sz="2600" dirty="0" smtClean="0"/>
              <a:t>n </a:t>
            </a:r>
            <a:r>
              <a:rPr lang="en-US" sz="2600" dirty="0"/>
              <a:t>1890 the National Woman Suffrage Association and the American Woman Suffrage Association merged to form the </a:t>
            </a:r>
            <a:r>
              <a:rPr lang="en-US" sz="2600" dirty="0">
                <a:solidFill>
                  <a:srgbClr val="FF0000"/>
                </a:solidFill>
              </a:rPr>
              <a:t>National American Woman Suffrage Association </a:t>
            </a:r>
            <a:r>
              <a:rPr lang="en-US" sz="2600" dirty="0"/>
              <a:t>(NAWSA</a:t>
            </a:r>
            <a:r>
              <a:rPr lang="en-US" sz="2600" dirty="0" smtClean="0"/>
              <a:t>)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 smtClean="0"/>
              <a:t>Most </a:t>
            </a:r>
            <a:r>
              <a:rPr lang="en-US" sz="2600" dirty="0"/>
              <a:t>of the early suffragists did not live long enough to cast their ballots.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Finally </a:t>
            </a:r>
            <a:r>
              <a:rPr lang="en-US" sz="2600" dirty="0"/>
              <a:t>won the vote in </a:t>
            </a:r>
            <a:r>
              <a:rPr lang="en-US" sz="2600" dirty="0" smtClean="0"/>
              <a:t>1920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667" y="4253344"/>
            <a:ext cx="3979332" cy="260465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05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Progressives: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     Theodore Roosevelt’s Square Deal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816177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Theodore Roosevelt used the power of the presidency to push for progressive reforms in business and in environmental policy. </a:t>
            </a:r>
            <a:endParaRPr lang="en-US" sz="36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5975"/>
          </a:xfrm>
        </p:spPr>
        <p:txBody>
          <a:bodyPr/>
          <a:lstStyle/>
          <a:p>
            <a:r>
              <a:rPr lang="en-US" b="1" u="sng" dirty="0" smtClean="0"/>
              <a:t>Roosevelt’s View of the Presidency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5976"/>
            <a:ext cx="9143999" cy="59320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President </a:t>
            </a:r>
            <a:r>
              <a:rPr lang="en-US" dirty="0"/>
              <a:t>William McKinley was shot and killed in </a:t>
            </a:r>
            <a:r>
              <a:rPr lang="en-US" dirty="0" smtClean="0"/>
              <a:t>1901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Roosevelt </a:t>
            </a:r>
            <a:r>
              <a:rPr lang="en-US" dirty="0"/>
              <a:t>saw the presidency as a </a:t>
            </a:r>
            <a:r>
              <a:rPr lang="en-US" dirty="0">
                <a:solidFill>
                  <a:srgbClr val="FF0000"/>
                </a:solidFill>
              </a:rPr>
              <a:t>bully </a:t>
            </a:r>
            <a:r>
              <a:rPr lang="en-US" dirty="0" smtClean="0">
                <a:solidFill>
                  <a:srgbClr val="FF0000"/>
                </a:solidFill>
              </a:rPr>
              <a:t>pulpit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dirty="0" smtClean="0"/>
              <a:t>A </a:t>
            </a:r>
            <a:r>
              <a:rPr lang="en-US" dirty="0"/>
              <a:t>platform to publicize important issues and seek support for his policies on </a:t>
            </a:r>
            <a:r>
              <a:rPr lang="en-US" dirty="0" smtClean="0"/>
              <a:t>reform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833" y="3048000"/>
            <a:ext cx="34290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3667"/>
          </a:xfrm>
        </p:spPr>
        <p:txBody>
          <a:bodyPr/>
          <a:lstStyle/>
          <a:p>
            <a:r>
              <a:rPr lang="en-US" b="1" u="sng" dirty="0" smtClean="0"/>
              <a:t>The Coal Strike of 1902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0582"/>
            <a:ext cx="5431141" cy="55774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Pennsylvania </a:t>
            </a:r>
            <a:r>
              <a:rPr lang="en-US" sz="2800" dirty="0"/>
              <a:t>coal miners went on strike for higher wages, shorter hours, and recognition of their </a:t>
            </a:r>
            <a:r>
              <a:rPr lang="en-US" sz="2800" dirty="0" smtClean="0"/>
              <a:t>union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Eastern cities needed PA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142" y="1608667"/>
            <a:ext cx="3712857" cy="524933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117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3667"/>
          </a:xfrm>
        </p:spPr>
        <p:txBody>
          <a:bodyPr/>
          <a:lstStyle/>
          <a:p>
            <a:r>
              <a:rPr lang="en-US" b="1" u="sng" dirty="0" smtClean="0"/>
              <a:t>The Coal Strike of 1902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3668"/>
            <a:ext cx="9143999" cy="58843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Roosevelt </a:t>
            </a:r>
            <a:r>
              <a:rPr lang="en-US" dirty="0"/>
              <a:t>threatened to take over the mines if the owners didn’t agree to </a:t>
            </a:r>
            <a:r>
              <a:rPr lang="en-US" dirty="0" smtClean="0"/>
              <a:t>arbitration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Marked </a:t>
            </a:r>
            <a:r>
              <a:rPr lang="en-US" dirty="0"/>
              <a:t>the first time the federal government had intervened in a strike to protect the interests of the </a:t>
            </a:r>
            <a:r>
              <a:rPr lang="en-US" dirty="0" smtClean="0"/>
              <a:t>public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999" y="3367617"/>
            <a:ext cx="5344583" cy="3490383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117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3083"/>
          </a:xfrm>
        </p:spPr>
        <p:txBody>
          <a:bodyPr/>
          <a:lstStyle/>
          <a:p>
            <a:r>
              <a:rPr lang="en-US" b="1" u="sng" dirty="0" smtClean="0"/>
              <a:t>The Square Deal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3084"/>
            <a:ext cx="9143999" cy="58949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dirty="0">
                <a:solidFill>
                  <a:srgbClr val="FF0000"/>
                </a:solidFill>
              </a:rPr>
              <a:t>Square </a:t>
            </a:r>
            <a:r>
              <a:rPr lang="en-US" dirty="0" smtClean="0">
                <a:solidFill>
                  <a:srgbClr val="FF0000"/>
                </a:solidFill>
              </a:rPr>
              <a:t>Deal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dirty="0" smtClean="0"/>
              <a:t>Roosevelt’s </a:t>
            </a:r>
            <a:r>
              <a:rPr lang="en-US" dirty="0"/>
              <a:t>1904 campaign slogan and the framework for his entire </a:t>
            </a:r>
            <a:r>
              <a:rPr lang="en-US" dirty="0" smtClean="0"/>
              <a:t>presidency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dirty="0"/>
              <a:t>needs of workers, business, and consumers should be </a:t>
            </a:r>
            <a:r>
              <a:rPr lang="en-US" dirty="0" smtClean="0"/>
              <a:t>balanced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Called </a:t>
            </a:r>
            <a:r>
              <a:rPr lang="en-US" dirty="0"/>
              <a:t>for limiting the power of trusts, promoting public health and safety, and improving working </a:t>
            </a:r>
            <a:r>
              <a:rPr lang="en-US" dirty="0" smtClean="0"/>
              <a:t>conditions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499" y="4085167"/>
            <a:ext cx="3238500" cy="2772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7167"/>
          </a:xfrm>
        </p:spPr>
        <p:txBody>
          <a:bodyPr/>
          <a:lstStyle/>
          <a:p>
            <a:r>
              <a:rPr lang="en-US" b="1" u="sng" dirty="0" smtClean="0"/>
              <a:t>Regulating Big Business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37168"/>
            <a:ext cx="5238750" cy="58208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Trust-busting campaign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Went after bad trusts that sold inferior products, competed unfairly, or corrupted public officials</a:t>
            </a:r>
          </a:p>
          <a:p>
            <a:pPr lvl="2">
              <a:lnSpc>
                <a:spcPct val="150000"/>
              </a:lnSpc>
            </a:pPr>
            <a:r>
              <a:rPr lang="en-US" sz="2800" dirty="0" smtClean="0"/>
              <a:t>The </a:t>
            </a:r>
            <a:r>
              <a:rPr lang="en-US" sz="2800" dirty="0"/>
              <a:t>Northern Securities </a:t>
            </a:r>
            <a:r>
              <a:rPr lang="en-US" sz="2800" dirty="0" smtClean="0"/>
              <a:t>Company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1" y="1037167"/>
            <a:ext cx="3905249" cy="5820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0167"/>
          </a:xfrm>
        </p:spPr>
        <p:txBody>
          <a:bodyPr/>
          <a:lstStyle/>
          <a:p>
            <a:r>
              <a:rPr lang="en-US" b="1" u="sng" dirty="0" smtClean="0"/>
              <a:t>Regulating Railroads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2834"/>
            <a:ext cx="4328583" cy="5355166"/>
          </a:xfrm>
        </p:spPr>
        <p:txBody>
          <a:bodyPr>
            <a:normAutofit/>
          </a:bodyPr>
          <a:lstStyle/>
          <a:p>
            <a:pPr marL="228600" indent="-228600">
              <a:lnSpc>
                <a:spcPct val="110000"/>
              </a:lnSpc>
              <a:spcBef>
                <a:spcPct val="50000"/>
              </a:spcBef>
              <a:spcAft>
                <a:spcPts val="6000"/>
              </a:spcAft>
            </a:pPr>
            <a:r>
              <a:rPr lang="en-US" sz="3600" dirty="0" smtClean="0"/>
              <a:t>The </a:t>
            </a:r>
            <a:r>
              <a:rPr lang="en-US" sz="3600" dirty="0" smtClean="0">
                <a:solidFill>
                  <a:srgbClr val="FF0000"/>
                </a:solidFill>
              </a:rPr>
              <a:t>Elkins Act 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  <a:spcAft>
                <a:spcPts val="600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The </a:t>
            </a:r>
            <a:r>
              <a:rPr lang="en-US" sz="3600" dirty="0" smtClean="0">
                <a:solidFill>
                  <a:srgbClr val="FF0000"/>
                </a:solidFill>
              </a:rPr>
              <a:t>Hepburn Act</a:t>
            </a:r>
          </a:p>
          <a:p>
            <a:pPr marL="228600" indent="-228600">
              <a:lnSpc>
                <a:spcPct val="110000"/>
              </a:lnSpc>
              <a:spcBef>
                <a:spcPct val="50000"/>
              </a:spcBef>
            </a:pPr>
            <a:endParaRPr lang="en-US" sz="2000" dirty="0" smtClean="0"/>
          </a:p>
          <a:p>
            <a:pPr marL="228600" indent="-228600">
              <a:lnSpc>
                <a:spcPct val="110000"/>
              </a:lnSpc>
              <a:spcBef>
                <a:spcPct val="50000"/>
              </a:spcBef>
            </a:pPr>
            <a:endParaRPr lang="en-US" sz="1000" b="1" dirty="0" smtClean="0"/>
          </a:p>
          <a:p>
            <a:pPr marL="233363" indent="-233363" eaLnBrk="0" hangingPunct="0">
              <a:buFontTx/>
              <a:buChar char="•"/>
            </a:pPr>
            <a:endParaRPr lang="en-US" sz="20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833" y="1502834"/>
            <a:ext cx="5101166" cy="5355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8158"/>
          </a:xfrm>
        </p:spPr>
        <p:txBody>
          <a:bodyPr/>
          <a:lstStyle/>
          <a:p>
            <a:r>
              <a:rPr lang="en-US" b="1" u="sng" dirty="0" smtClean="0"/>
              <a:t>What Was Progressivism?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08158"/>
            <a:ext cx="9143999" cy="60498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Muckrakers 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003300"/>
                </a:solidFill>
              </a:rPr>
              <a:t>Journalists and urban photographers who exposed people to the plight of the unfortunate in hopes of sparking reform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003300"/>
                </a:solidFill>
              </a:rPr>
              <a:t>“raked up” (exposed) the filth of society</a:t>
            </a: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488" y="3733213"/>
            <a:ext cx="4723514" cy="3124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9583"/>
          </a:xfrm>
        </p:spPr>
        <p:txBody>
          <a:bodyPr/>
          <a:lstStyle/>
          <a:p>
            <a:r>
              <a:rPr lang="en-US" b="1" u="sng" dirty="0" smtClean="0"/>
              <a:t>Protecting Consumers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51417"/>
            <a:ext cx="9143999" cy="61065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Growing public dismay about practices of the food and drug industries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Selling dangerous products to unknowing public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Used tricks to pass of tainted foods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Sold medicines that didn’t work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/>
              <a:t>Marketed dangerous medicines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299" y="2986244"/>
            <a:ext cx="2933701" cy="2072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299" y="5058937"/>
            <a:ext cx="2933700" cy="1799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9583"/>
          </a:xfrm>
        </p:spPr>
        <p:txBody>
          <a:bodyPr/>
          <a:lstStyle/>
          <a:p>
            <a:r>
              <a:rPr lang="en-US" b="1" u="sng" dirty="0" smtClean="0"/>
              <a:t>Protecting Consumers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7750"/>
            <a:ext cx="9143999" cy="5810249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33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Meat Inspection Act </a:t>
            </a:r>
          </a:p>
          <a:p>
            <a:pPr lvl="1">
              <a:spcBef>
                <a:spcPct val="50000"/>
              </a:spcBef>
            </a:pPr>
            <a:r>
              <a:rPr lang="en-US" dirty="0" smtClean="0">
                <a:solidFill>
                  <a:srgbClr val="003300"/>
                </a:solidFill>
              </a:rPr>
              <a:t>Required federal government inspection of meat shipped across state lines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3300"/>
                </a:solidFill>
              </a:rPr>
              <a:t>The </a:t>
            </a:r>
            <a:r>
              <a:rPr lang="en-US" dirty="0" smtClean="0">
                <a:solidFill>
                  <a:srgbClr val="FF0000"/>
                </a:solidFill>
              </a:rPr>
              <a:t>Pure Food and Drug Act </a:t>
            </a:r>
          </a:p>
          <a:p>
            <a:pPr lvl="1">
              <a:spcBef>
                <a:spcPct val="50000"/>
              </a:spcBef>
            </a:pPr>
            <a:r>
              <a:rPr lang="en-US" dirty="0" smtClean="0">
                <a:solidFill>
                  <a:srgbClr val="003300"/>
                </a:solidFill>
              </a:rPr>
              <a:t>Outlawed food and drugs containing harmful ingredients</a:t>
            </a:r>
          </a:p>
          <a:p>
            <a:pPr lvl="1">
              <a:spcBef>
                <a:spcPct val="50000"/>
              </a:spcBef>
            </a:pPr>
            <a:r>
              <a:rPr lang="en-US" dirty="0" smtClean="0">
                <a:solidFill>
                  <a:srgbClr val="003300"/>
                </a:solidFill>
              </a:rPr>
              <a:t>Required that containers carry ingredient labels</a:t>
            </a:r>
          </a:p>
          <a:p>
            <a:pPr>
              <a:spcBef>
                <a:spcPct val="50000"/>
              </a:spcBef>
            </a:pPr>
            <a:endParaRPr lang="en-US" sz="44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spcBef>
                <a:spcPct val="50000"/>
              </a:spcBef>
            </a:pPr>
            <a:endParaRPr lang="en-US" sz="36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6" descr="6-194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3584" y="4042833"/>
            <a:ext cx="3894666" cy="2815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4250"/>
          </a:xfrm>
        </p:spPr>
        <p:txBody>
          <a:bodyPr/>
          <a:lstStyle/>
          <a:p>
            <a:r>
              <a:rPr lang="en-US" b="1" u="sng" dirty="0" smtClean="0"/>
              <a:t>Environmental Conservation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4250"/>
            <a:ext cx="9143999" cy="58737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In the late 1800s natural resources were used at an alarming rate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Foresting, plowing, polluting, and overgrazing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Roosevelt recognized that natural resources were limited and that government should regulate resources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Preservations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317999"/>
            <a:ext cx="9143999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6-188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7348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b="1" u="sng" dirty="0" smtClean="0"/>
              <a:t>Environmental Conservation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5190"/>
            <a:ext cx="9143999" cy="56528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</a:t>
            </a:r>
            <a:r>
              <a:rPr lang="en-US" dirty="0">
                <a:solidFill>
                  <a:srgbClr val="FF0000"/>
                </a:solidFill>
              </a:rPr>
              <a:t>Newlands Reclamation Act </a:t>
            </a:r>
            <a:r>
              <a:rPr lang="en-US" dirty="0"/>
              <a:t>of 1902</a:t>
            </a:r>
            <a:r>
              <a:rPr lang="en-US" dirty="0" smtClean="0"/>
              <a:t>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The law allowed federal government to create irrigation projects to make dry lands </a:t>
            </a:r>
            <a:r>
              <a:rPr lang="en-US" dirty="0" smtClean="0"/>
              <a:t>productive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The projects would be funded from money raised by selling off public </a:t>
            </a:r>
            <a:r>
              <a:rPr lang="en-US" dirty="0" smtClean="0"/>
              <a:t>lands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417" y="3661833"/>
            <a:ext cx="4402666" cy="3196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6595"/>
            <a:ext cx="9144001" cy="3048347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Progressives: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43824"/>
            <a:ext cx="9143999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                  Taft and Wilson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189" y="1616314"/>
            <a:ext cx="8816177" cy="52416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Progressive reforms continued during the Taft and Wilson presidencies, focusing on business, banking, and women’s suffrage.</a:t>
            </a:r>
            <a:endParaRPr lang="en-US" sz="36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37167"/>
          </a:xfrm>
        </p:spPr>
        <p:txBody>
          <a:bodyPr/>
          <a:lstStyle/>
          <a:p>
            <a:r>
              <a:rPr lang="en-US" b="1" u="sng" dirty="0" smtClean="0"/>
              <a:t>Progressivism under Taft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7168"/>
            <a:ext cx="6858000" cy="5820832"/>
          </a:xfrm>
        </p:spPr>
        <p:txBody>
          <a:bodyPr>
            <a:normAutofit/>
          </a:bodyPr>
          <a:lstStyle/>
          <a:p>
            <a:pPr>
              <a:spcBef>
                <a:spcPct val="40000"/>
              </a:spcBef>
            </a:pPr>
            <a:r>
              <a:rPr lang="en-US" sz="2800" b="1" dirty="0" smtClean="0">
                <a:solidFill>
                  <a:srgbClr val="003300"/>
                </a:solidFill>
              </a:rPr>
              <a:t>William Howard Taft </a:t>
            </a:r>
            <a:r>
              <a:rPr lang="en-US" sz="2800" dirty="0" smtClean="0">
                <a:solidFill>
                  <a:srgbClr val="003300"/>
                </a:solidFill>
              </a:rPr>
              <a:t>worked to secure Roosevelt’s reforms </a:t>
            </a:r>
          </a:p>
          <a:p>
            <a:pPr lvl="1">
              <a:spcBef>
                <a:spcPct val="4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Created a Labor Department to enforce labor laws </a:t>
            </a:r>
          </a:p>
          <a:p>
            <a:pPr lvl="1">
              <a:spcBef>
                <a:spcPct val="4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Increased national forest reserves</a:t>
            </a:r>
          </a:p>
          <a:p>
            <a:pPr>
              <a:spcBef>
                <a:spcPct val="4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Sixteenth Amendment</a:t>
            </a:r>
          </a:p>
          <a:p>
            <a:pPr lvl="1">
              <a:spcBef>
                <a:spcPct val="4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Granted Congress the power to levy taxes based on individual income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167" y="4368277"/>
            <a:ext cx="1778000" cy="248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037167"/>
            <a:ext cx="2286000" cy="27051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3083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Trouble in Taft’s Presidency</a:t>
            </a:r>
            <a:endParaRPr lang="en-US" b="1" u="sng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7082"/>
            <a:ext cx="6963833" cy="5640917"/>
          </a:xfrm>
        </p:spPr>
        <p:txBody>
          <a:bodyPr>
            <a:normAutofit/>
          </a:bodyPr>
          <a:lstStyle/>
          <a:p>
            <a:pPr marL="169863" indent="-169863"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President Taft lost the support of most of the Progressive Republicans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620713" lvl="1" indent="-169863"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Taft signed </a:t>
            </a:r>
            <a:r>
              <a:rPr lang="en-US" sz="2800" dirty="0" smtClean="0">
                <a:solidFill>
                  <a:srgbClr val="000000"/>
                </a:solidFill>
              </a:rPr>
              <a:t>the Payne-Aldrich Tariff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</a:p>
          <a:p>
            <a:pPr marL="569913" lvl="1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Progressives </a:t>
            </a:r>
            <a:r>
              <a:rPr lang="en-US" sz="2800" dirty="0" smtClean="0">
                <a:solidFill>
                  <a:srgbClr val="000000"/>
                </a:solidFill>
              </a:rPr>
              <a:t>thought</a:t>
            </a:r>
            <a:r>
              <a:rPr lang="en-US" sz="2800" dirty="0" smtClean="0">
                <a:solidFill>
                  <a:srgbClr val="000000"/>
                </a:solidFill>
              </a:rPr>
              <a:t> Taft </a:t>
            </a:r>
            <a:r>
              <a:rPr lang="en-US" sz="2800" dirty="0" smtClean="0">
                <a:solidFill>
                  <a:srgbClr val="000000"/>
                </a:solidFill>
              </a:rPr>
              <a:t>was not committed to </a:t>
            </a:r>
            <a:r>
              <a:rPr lang="en-US" sz="2800" dirty="0" smtClean="0">
                <a:solidFill>
                  <a:srgbClr val="000000"/>
                </a:solidFill>
              </a:rPr>
              <a:t>conservation </a:t>
            </a:r>
          </a:p>
          <a:p>
            <a:pPr marL="911226" lvl="2" indent="-1190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Roosevelt </a:t>
            </a:r>
            <a:r>
              <a:rPr lang="en-US" sz="2800" dirty="0" smtClean="0">
                <a:solidFill>
                  <a:srgbClr val="000000"/>
                </a:solidFill>
              </a:rPr>
              <a:t>refused to support Taft from that point </a:t>
            </a:r>
            <a:r>
              <a:rPr lang="en-US" sz="2800" dirty="0" smtClean="0">
                <a:solidFill>
                  <a:srgbClr val="000000"/>
                </a:solidFill>
              </a:rPr>
              <a:t>on</a:t>
            </a:r>
          </a:p>
          <a:p>
            <a:pPr marL="169863" indent="-169863">
              <a:spcBef>
                <a:spcPct val="50000"/>
              </a:spcBef>
              <a:buFont typeface="Times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1" y="2010835"/>
            <a:ext cx="2540000" cy="392641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833"/>
          </a:xfrm>
        </p:spPr>
        <p:txBody>
          <a:bodyPr/>
          <a:lstStyle/>
          <a:p>
            <a:r>
              <a:rPr lang="en-US" b="1" u="sng" dirty="0" smtClean="0"/>
              <a:t>The Republican Party Splits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4833"/>
            <a:ext cx="9143999" cy="5863167"/>
          </a:xfrm>
        </p:spPr>
        <p:txBody>
          <a:bodyPr>
            <a:normAutofit/>
          </a:bodyPr>
          <a:lstStyle/>
          <a:p>
            <a:pPr marL="166688" indent="-166688">
              <a:spcBef>
                <a:spcPct val="40000"/>
              </a:spcBef>
              <a:buFontTx/>
              <a:buChar char="•"/>
            </a:pPr>
            <a:r>
              <a:rPr lang="en-US" dirty="0" smtClean="0">
                <a:solidFill>
                  <a:srgbClr val="003300"/>
                </a:solidFill>
              </a:rPr>
              <a:t> The presidential election of 1912</a:t>
            </a:r>
          </a:p>
          <a:p>
            <a:pPr marL="617538" lvl="1" indent="-166688">
              <a:spcBef>
                <a:spcPct val="40000"/>
              </a:spcBef>
              <a:buFontTx/>
              <a:buChar char="•"/>
            </a:pPr>
            <a:r>
              <a:rPr lang="en-US" dirty="0" smtClean="0"/>
              <a:t> The Republican party nominated President Taft </a:t>
            </a:r>
          </a:p>
          <a:p>
            <a:pPr marL="617538" lvl="1" indent="-166688">
              <a:spcBef>
                <a:spcPct val="40000"/>
              </a:spcBef>
              <a:buFontTx/>
              <a:buChar char="•"/>
            </a:pPr>
            <a:r>
              <a:rPr lang="en-US" dirty="0" smtClean="0"/>
              <a:t> The Progressives split to form their own party, the New Progressive (“Bull Moose”) Party, with Roosevelt as its candidate</a:t>
            </a:r>
          </a:p>
          <a:p>
            <a:pPr marL="617538" lvl="1" indent="-166688">
              <a:spcBef>
                <a:spcPct val="40000"/>
              </a:spcBef>
              <a:buFontTx/>
              <a:buChar char="•"/>
            </a:pPr>
            <a:r>
              <a:rPr lang="en-US" dirty="0" smtClean="0">
                <a:solidFill>
                  <a:srgbClr val="003300"/>
                </a:solidFill>
              </a:rPr>
              <a:t> With the Republicans split, Democrat </a:t>
            </a:r>
            <a:r>
              <a:rPr lang="en-US" b="1" dirty="0" smtClean="0">
                <a:solidFill>
                  <a:srgbClr val="003300"/>
                </a:solidFill>
              </a:rPr>
              <a:t>Woodrow Wilson</a:t>
            </a:r>
            <a:r>
              <a:rPr lang="en-US" dirty="0" smtClean="0">
                <a:solidFill>
                  <a:srgbClr val="003300"/>
                </a:solidFill>
              </a:rPr>
              <a:t> easily took the election</a:t>
            </a:r>
            <a:endParaRPr lang="en-US" dirty="0" smtClean="0"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3947583"/>
            <a:ext cx="6509670" cy="29104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0623"/>
          </a:xfrm>
        </p:spPr>
        <p:txBody>
          <a:bodyPr/>
          <a:lstStyle/>
          <a:p>
            <a:r>
              <a:rPr lang="en-US" b="1" u="sng" dirty="0" smtClean="0"/>
              <a:t>What Was Progressivism?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90624"/>
            <a:ext cx="9143999" cy="59673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Jacob Riis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/>
              <a:t>Exposed the slums through magazines, photographs, and a best-selling book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Ida Tarbell</a:t>
            </a:r>
          </a:p>
          <a:p>
            <a:pPr lvl="1">
              <a:lnSpc>
                <a:spcPct val="150000"/>
              </a:lnSpc>
            </a:pPr>
            <a:r>
              <a:rPr lang="en-US" sz="2600" dirty="0" smtClean="0">
                <a:solidFill>
                  <a:srgbClr val="000000"/>
                </a:solidFill>
              </a:rPr>
              <a:t>Exposed the corrupt Standard Oil Company and its owner, John D. Rockefeller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Lincoln Steffens</a:t>
            </a:r>
          </a:p>
          <a:p>
            <a:pPr lvl="1">
              <a:lnSpc>
                <a:spcPct val="150000"/>
              </a:lnSpc>
            </a:pPr>
            <a:r>
              <a:rPr lang="en-US" sz="2600" i="1" dirty="0" smtClean="0">
                <a:solidFill>
                  <a:srgbClr val="000000"/>
                </a:solidFill>
              </a:rPr>
              <a:t>Shame of the Cities</a:t>
            </a:r>
            <a:r>
              <a:rPr lang="en-US" sz="2600" dirty="0" smtClean="0">
                <a:solidFill>
                  <a:srgbClr val="000000"/>
                </a:solidFill>
              </a:rPr>
              <a:t> (1904) exposed corrupt city governments </a:t>
            </a:r>
            <a:endParaRPr lang="en-US" sz="2600" b="1" dirty="0" smtClean="0">
              <a:solidFill>
                <a:srgbClr val="000000"/>
              </a:solidFill>
            </a:endParaRPr>
          </a:p>
          <a:p>
            <a:pPr marL="166688" indent="-166688">
              <a:spcBef>
                <a:spcPct val="50000"/>
              </a:spcBef>
              <a:buFontTx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166688" indent="-166688">
              <a:spcBef>
                <a:spcPct val="50000"/>
              </a:spcBef>
              <a:buFontTx/>
              <a:buChar char="•"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marL="169863" indent="-169863">
              <a:spcBef>
                <a:spcPct val="50000"/>
              </a:spcBef>
              <a:buFontTx/>
              <a:buChar char="•"/>
            </a:pPr>
            <a:endParaRPr lang="en-US" sz="2800" dirty="0" smtClean="0"/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6-190-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6323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833"/>
          </a:xfrm>
        </p:spPr>
        <p:txBody>
          <a:bodyPr/>
          <a:lstStyle/>
          <a:p>
            <a:r>
              <a:rPr lang="en-US" b="1" u="sng" dirty="0" smtClean="0"/>
              <a:t>Wilson’s New Freedom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4834"/>
            <a:ext cx="9143999" cy="58631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During his presidential campaign, Wilson proposed an ambitious plan of reform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FF0000"/>
                </a:solidFill>
              </a:rPr>
              <a:t>New Freedom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>
                <a:solidFill>
                  <a:srgbClr val="003300"/>
                </a:solidFill>
              </a:rPr>
              <a:t>Called for tariff reductions, banking reform, and stronger antitrust legislation</a:t>
            </a:r>
          </a:p>
          <a:p>
            <a:pPr>
              <a:lnSpc>
                <a:spcPct val="150000"/>
              </a:lnSpc>
              <a:buNone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433" y="3566583"/>
            <a:ext cx="4311357" cy="3291417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4833"/>
          </a:xfrm>
        </p:spPr>
        <p:txBody>
          <a:bodyPr/>
          <a:lstStyle/>
          <a:p>
            <a:r>
              <a:rPr lang="en-US" b="1" u="sng" dirty="0" smtClean="0"/>
              <a:t>Wilson’s New Freedom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74750"/>
            <a:ext cx="9143999" cy="56832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3300"/>
                </a:solidFill>
              </a:rPr>
              <a:t>1913 - the Underwood Tariff Act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3300"/>
                </a:solidFill>
              </a:rPr>
              <a:t>Lowered taxes to their lowest level in 50 </a:t>
            </a:r>
            <a:r>
              <a:rPr lang="en-US" sz="3200" dirty="0" smtClean="0">
                <a:solidFill>
                  <a:srgbClr val="003300"/>
                </a:solidFill>
              </a:rPr>
              <a:t>years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</a:pPr>
            <a:r>
              <a:rPr lang="en-US" sz="3200" dirty="0" smtClean="0">
                <a:solidFill>
                  <a:srgbClr val="003300"/>
                </a:solidFill>
              </a:rPr>
              <a:t>Introduced a </a:t>
            </a:r>
            <a:r>
              <a:rPr lang="en-US" sz="3200" dirty="0" smtClean="0">
                <a:solidFill>
                  <a:srgbClr val="003300"/>
                </a:solidFill>
              </a:rPr>
              <a:t>graduated </a:t>
            </a:r>
            <a:r>
              <a:rPr lang="en-US" sz="3200" dirty="0" smtClean="0">
                <a:solidFill>
                  <a:srgbClr val="003300"/>
                </a:solidFill>
              </a:rPr>
              <a:t>income tax</a:t>
            </a:r>
            <a:endParaRPr lang="en-US" sz="3200" dirty="0" smtClean="0">
              <a:solidFill>
                <a:srgbClr val="003300"/>
              </a:solidFill>
            </a:endParaRP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192" y="3873501"/>
            <a:ext cx="4271975" cy="2984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8417"/>
          </a:xfrm>
        </p:spPr>
        <p:txBody>
          <a:bodyPr/>
          <a:lstStyle/>
          <a:p>
            <a:r>
              <a:rPr lang="en-US" b="1" u="sng" dirty="0" smtClean="0"/>
              <a:t>Banking Reform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26584"/>
            <a:ext cx="9143999" cy="5831416"/>
          </a:xfrm>
        </p:spPr>
        <p:txBody>
          <a:bodyPr>
            <a:normAutofit/>
          </a:bodyPr>
          <a:lstStyle/>
          <a:p>
            <a:pPr marL="166688" indent="-166688">
              <a:spcBef>
                <a:spcPct val="40000"/>
              </a:spcBef>
              <a:buFontTx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Federal Reserve Act </a:t>
            </a:r>
            <a:r>
              <a:rPr lang="en-US" sz="2800" dirty="0" smtClean="0">
                <a:solidFill>
                  <a:srgbClr val="003300"/>
                </a:solidFill>
              </a:rPr>
              <a:t>(1913) </a:t>
            </a:r>
          </a:p>
          <a:p>
            <a:pPr marL="617538" lvl="1" indent="-166688">
              <a:spcBef>
                <a:spcPct val="40000"/>
              </a:spcBef>
              <a:buFontTx/>
              <a:buChar char="•"/>
            </a:pPr>
            <a:r>
              <a:rPr lang="en-US" sz="2800" dirty="0" smtClean="0">
                <a:solidFill>
                  <a:srgbClr val="003300"/>
                </a:solidFill>
              </a:rPr>
              <a:t>Created a central fund from which banks could borrow to prevent collapse during a financial panic</a:t>
            </a:r>
          </a:p>
          <a:p>
            <a:pPr marL="617538" lvl="1" indent="-166688">
              <a:spcBef>
                <a:spcPct val="40000"/>
              </a:spcBef>
              <a:buFontTx/>
              <a:buChar char="•"/>
            </a:pPr>
            <a:r>
              <a:rPr lang="en-US" sz="2800" dirty="0" smtClean="0">
                <a:solidFill>
                  <a:srgbClr val="003300"/>
                </a:solidFill>
              </a:rPr>
              <a:t>Banking system under the supervision of the federal government</a:t>
            </a:r>
          </a:p>
          <a:p>
            <a:pPr marL="617538" lvl="1" indent="-166688">
              <a:spcBef>
                <a:spcPct val="40000"/>
              </a:spcBef>
              <a:buFontTx/>
              <a:buChar char="•"/>
            </a:pPr>
            <a:r>
              <a:rPr lang="en-US" sz="2800" dirty="0" smtClean="0">
                <a:solidFill>
                  <a:srgbClr val="003300"/>
                </a:solidFill>
              </a:rPr>
              <a:t>Created a three-tier banking system:</a:t>
            </a:r>
          </a:p>
          <a:p>
            <a:pPr marL="958851" lvl="2" indent="-166688">
              <a:spcBef>
                <a:spcPct val="40000"/>
              </a:spcBef>
              <a:buFontTx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1</a:t>
            </a:r>
            <a:r>
              <a:rPr lang="en-US" sz="2800" dirty="0" smtClean="0">
                <a:solidFill>
                  <a:srgbClr val="000000"/>
                </a:solidFill>
              </a:rPr>
              <a:t>.Federal Reserve</a:t>
            </a:r>
          </a:p>
          <a:p>
            <a:pPr marL="958851" lvl="2" indent="-166688">
              <a:spcBef>
                <a:spcPct val="40000"/>
              </a:spcBef>
              <a:buFontTx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2</a:t>
            </a:r>
            <a:r>
              <a:rPr lang="en-US" sz="2800" dirty="0" smtClean="0">
                <a:solidFill>
                  <a:srgbClr val="000000"/>
                </a:solidFill>
              </a:rPr>
              <a:t>. 12 Federal Reserve banks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958851" lvl="2" indent="-166688">
              <a:spcBef>
                <a:spcPct val="40000"/>
              </a:spcBef>
              <a:buFontTx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3</a:t>
            </a:r>
            <a:r>
              <a:rPr lang="en-US" sz="2800" dirty="0" smtClean="0">
                <a:solidFill>
                  <a:srgbClr val="000000"/>
                </a:solidFill>
              </a:rPr>
              <a:t>. Private banks</a:t>
            </a:r>
          </a:p>
          <a:p>
            <a:pPr marL="166688" indent="-166688">
              <a:spcBef>
                <a:spcPct val="40000"/>
              </a:spcBef>
              <a:buNone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0" y="4064000"/>
            <a:ext cx="2794000" cy="2794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000"/>
          </a:xfrm>
        </p:spPr>
        <p:txBody>
          <a:bodyPr/>
          <a:lstStyle/>
          <a:p>
            <a:r>
              <a:rPr lang="en-US" b="1" u="sng" dirty="0" smtClean="0"/>
              <a:t>Stronger Antitrust Laws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6000"/>
            <a:ext cx="9143999" cy="5841999"/>
          </a:xfrm>
        </p:spPr>
        <p:txBody>
          <a:bodyPr>
            <a:normAutofit/>
          </a:bodyPr>
          <a:lstStyle/>
          <a:p>
            <a:pPr marL="166688" indent="-166688">
              <a:spcBef>
                <a:spcPct val="40000"/>
              </a:spcBef>
              <a:buFontTx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Clayton Antitrust Act </a:t>
            </a:r>
            <a:r>
              <a:rPr lang="en-US" sz="2800" dirty="0" smtClean="0">
                <a:solidFill>
                  <a:srgbClr val="000000"/>
                </a:solidFill>
              </a:rPr>
              <a:t>(1914)</a:t>
            </a:r>
          </a:p>
          <a:p>
            <a:pPr marL="620713" lvl="1" indent="-169863"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Prohibited companies from buying stock in competing companies in order to form a monopoly</a:t>
            </a:r>
          </a:p>
          <a:p>
            <a:pPr marL="620713" lvl="1" indent="-169863"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Made strikes, boycotts, and peaceful picketing legal </a:t>
            </a:r>
          </a:p>
          <a:p>
            <a:pPr marL="169863" indent="-169863">
              <a:spcBef>
                <a:spcPct val="50000"/>
              </a:spcBef>
              <a:buFont typeface="Times" charset="0"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3503083"/>
            <a:ext cx="5863167" cy="3354917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000"/>
          </a:xfrm>
        </p:spPr>
        <p:txBody>
          <a:bodyPr/>
          <a:lstStyle/>
          <a:p>
            <a:r>
              <a:rPr lang="en-US" b="1" u="sng" dirty="0" smtClean="0"/>
              <a:t>Stronger Antitrust Laws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6000"/>
            <a:ext cx="9143999" cy="5841999"/>
          </a:xfrm>
        </p:spPr>
        <p:txBody>
          <a:bodyPr>
            <a:normAutofit/>
          </a:bodyPr>
          <a:lstStyle/>
          <a:p>
            <a:pPr marL="119063" indent="-119063">
              <a:lnSpc>
                <a:spcPct val="11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The Federal Trade Commission </a:t>
            </a:r>
            <a:r>
              <a:rPr lang="en-US" sz="2800" dirty="0" smtClean="0">
                <a:solidFill>
                  <a:srgbClr val="000000"/>
                </a:solidFill>
              </a:rPr>
              <a:t>(</a:t>
            </a:r>
            <a:r>
              <a:rPr lang="en-US" sz="2800" dirty="0" smtClean="0">
                <a:solidFill>
                  <a:srgbClr val="000000"/>
                </a:solidFill>
              </a:rPr>
              <a:t>FTC)</a:t>
            </a:r>
          </a:p>
          <a:p>
            <a:pPr marL="569913" lvl="1" indent="-119063">
              <a:lnSpc>
                <a:spcPct val="11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Enforced antitrust laws and was tough on companies that used deceptive advertising</a:t>
            </a:r>
          </a:p>
          <a:p>
            <a:pPr marL="569913" lvl="1" indent="-119063">
              <a:lnSpc>
                <a:spcPct val="11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Could undertake special investigations of businesses</a:t>
            </a:r>
          </a:p>
          <a:p>
            <a:pPr marL="169863" indent="-169863">
              <a:spcBef>
                <a:spcPct val="50000"/>
              </a:spcBef>
              <a:buFont typeface="Times" charset="0"/>
              <a:buChar char="•"/>
            </a:pPr>
            <a:endParaRPr lang="en-US" dirty="0" smtClean="0">
              <a:latin typeface="Verdana" charset="0"/>
            </a:endParaRPr>
          </a:p>
          <a:p>
            <a:pPr marL="166688" indent="-166688">
              <a:spcBef>
                <a:spcPct val="40000"/>
              </a:spcBef>
              <a:buFontTx/>
              <a:buChar char="•"/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417" y="3543300"/>
            <a:ext cx="40640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3667"/>
          </a:xfrm>
        </p:spPr>
        <p:txBody>
          <a:bodyPr/>
          <a:lstStyle/>
          <a:p>
            <a:r>
              <a:rPr lang="en-US" b="1" u="sng" dirty="0" smtClean="0"/>
              <a:t>Women Gain the Vote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3667"/>
            <a:ext cx="9143999" cy="588433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Frustrated by the slow progress the newly formed </a:t>
            </a:r>
            <a:r>
              <a:rPr lang="en-US" dirty="0"/>
              <a:t>National Woman’s </a:t>
            </a:r>
            <a:r>
              <a:rPr lang="en-US" dirty="0" smtClean="0"/>
              <a:t>Party </a:t>
            </a:r>
            <a:r>
              <a:rPr lang="en-US" dirty="0"/>
              <a:t>focused on passing a federal constitutional amendment</a:t>
            </a:r>
            <a:r>
              <a:rPr lang="en-US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New tactics: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Picketing </a:t>
            </a:r>
            <a:r>
              <a:rPr lang="en-US" dirty="0"/>
              <a:t>the White </a:t>
            </a:r>
            <a:r>
              <a:rPr lang="en-US" dirty="0" smtClean="0"/>
              <a:t>House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Hunger strikes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Campaigned on state and federal levels</a:t>
            </a:r>
          </a:p>
          <a:p>
            <a:pPr>
              <a:lnSpc>
                <a:spcPct val="150000"/>
              </a:lnSpc>
              <a:buNone/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917" y="2603500"/>
            <a:ext cx="3630082" cy="3947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3667"/>
          </a:xfrm>
        </p:spPr>
        <p:txBody>
          <a:bodyPr/>
          <a:lstStyle/>
          <a:p>
            <a:r>
              <a:rPr lang="en-US" b="1" u="sng" dirty="0" smtClean="0"/>
              <a:t>Women Gain the Vote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3668"/>
            <a:ext cx="9143999" cy="58843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Participation </a:t>
            </a:r>
            <a:r>
              <a:rPr lang="en-US" sz="2800" dirty="0"/>
              <a:t>of women in the World War I efforts helped weaken opposition to </a:t>
            </a:r>
            <a:r>
              <a:rPr lang="en-US" sz="2800" dirty="0" smtClean="0"/>
              <a:t>suffrage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Nineteenth </a:t>
            </a:r>
            <a:r>
              <a:rPr lang="en-US" sz="2800" dirty="0" smtClean="0">
                <a:solidFill>
                  <a:srgbClr val="FF0000"/>
                </a:solidFill>
              </a:rPr>
              <a:t>Amendment </a:t>
            </a:r>
            <a:r>
              <a:rPr lang="en-US" sz="2800" dirty="0" smtClean="0"/>
              <a:t>(1920)</a:t>
            </a:r>
          </a:p>
          <a:p>
            <a:pPr lvl="1">
              <a:lnSpc>
                <a:spcPct val="150000"/>
              </a:lnSpc>
            </a:pPr>
            <a:r>
              <a:rPr lang="en-US" sz="2800" dirty="0" smtClean="0"/>
              <a:t>Granted </a:t>
            </a:r>
            <a:r>
              <a:rPr lang="en-US" sz="2800" dirty="0"/>
              <a:t>women </a:t>
            </a:r>
            <a:r>
              <a:rPr lang="en-US" sz="2800" dirty="0" smtClean="0"/>
              <a:t>the right to vote</a:t>
            </a: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4053417"/>
            <a:ext cx="4351939" cy="2804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5190"/>
          </a:xfrm>
        </p:spPr>
        <p:txBody>
          <a:bodyPr/>
          <a:lstStyle/>
          <a:p>
            <a:r>
              <a:rPr lang="en-US" sz="3800" b="1" u="sng" dirty="0" smtClean="0"/>
              <a:t>Progressivism and the Rights of African Americans</a:t>
            </a:r>
            <a:endParaRPr lang="en-US" sz="3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5190"/>
            <a:ext cx="9143999" cy="56528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Though </a:t>
            </a:r>
            <a:r>
              <a:rPr lang="en-US" dirty="0" smtClean="0">
                <a:solidFill>
                  <a:srgbClr val="000000"/>
                </a:solidFill>
              </a:rPr>
              <a:t>the Progressive movement achieved much, African American rights were still extremely </a:t>
            </a:r>
            <a:r>
              <a:rPr lang="en-US" dirty="0" smtClean="0">
                <a:solidFill>
                  <a:srgbClr val="000000"/>
                </a:solidFill>
              </a:rPr>
              <a:t>limited 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Shaky </a:t>
            </a:r>
            <a:r>
              <a:rPr lang="en-US" dirty="0" smtClean="0">
                <a:solidFill>
                  <a:srgbClr val="000000"/>
                </a:solidFill>
              </a:rPr>
              <a:t>on supporting civil rights </a:t>
            </a:r>
            <a:r>
              <a:rPr lang="en-US" dirty="0" smtClean="0">
                <a:solidFill>
                  <a:srgbClr val="000000"/>
                </a:solidFill>
              </a:rPr>
              <a:t>laws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</a:rPr>
              <a:t>Brownsville Incident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The Outbreak of WWI in Europe helped end the Progressive movement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People were more interest in the war than reform</a:t>
            </a:r>
            <a:endParaRPr lang="en-US" dirty="0" smtClean="0">
              <a:solidFill>
                <a:srgbClr val="000000"/>
              </a:solidFill>
            </a:endParaRPr>
          </a:p>
          <a:p>
            <a:pPr marL="169863" indent="-169863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endParaRPr lang="en-US" dirty="0" smtClean="0"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6-196-visualsumm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4275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47" name="Picture 7" descr="6-170-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614" y="-12914"/>
            <a:ext cx="5269913" cy="68709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934200" y="6019800"/>
            <a:ext cx="60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1" name="Rectangle 3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>
            <a:off x="6172200" y="6019800"/>
            <a:ext cx="762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505075" y="5638800"/>
            <a:ext cx="410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99"/>
                </a:solidFill>
                <a:latin typeface="Verdana" charset="0"/>
              </a:rPr>
              <a:t>Click on the window to start video</a:t>
            </a:r>
            <a:endParaRPr lang="en-US"/>
          </a:p>
        </p:txBody>
      </p:sp>
      <p:pic>
        <p:nvPicPr>
          <p:cNvPr id="53254" name="Picture 6" descr="/Users/matthewhische/Desktop/Holt PP (MAC) - US II/Ch16/husprofd_video.mo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40000" y="13716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32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5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390"/>
          </a:xfrm>
        </p:spPr>
        <p:txBody>
          <a:bodyPr/>
          <a:lstStyle/>
          <a:p>
            <a:r>
              <a:rPr lang="en-US" b="1" u="sng" dirty="0" smtClean="0"/>
              <a:t>Reforming Society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55553"/>
            <a:ext cx="6218331" cy="580244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Growing cities couldn’t provide people necessary services like garbage collection, safe housing, and police and fire protection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Reformers saw this as an opportunity to expand public health services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3300"/>
                </a:solidFill>
              </a:rPr>
              <a:t>Tenement Act of 1901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038" y="1269960"/>
            <a:ext cx="2801961" cy="55880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5883"/>
          </a:xfrm>
        </p:spPr>
        <p:txBody>
          <a:bodyPr/>
          <a:lstStyle/>
          <a:p>
            <a:r>
              <a:rPr lang="en-US" b="1" u="sng" dirty="0" smtClean="0"/>
              <a:t>Reforming Society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50432"/>
            <a:ext cx="9143999" cy="61075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/>
              <a:t>Progressive fought prejudice in society</a:t>
            </a:r>
          </a:p>
          <a:p>
            <a:pPr>
              <a:lnSpc>
                <a:spcPct val="150000"/>
              </a:lnSpc>
            </a:pPr>
            <a:r>
              <a:rPr lang="en-US" sz="2600" dirty="0" smtClean="0"/>
              <a:t>National Association for the Advancement of Colored People (NAACP)</a:t>
            </a:r>
          </a:p>
          <a:p>
            <a:pPr marL="679450" lvl="1" indent="-228600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/>
              <a:t>Formed in 1909 by a multiracial group of activists to fight for the rights of African Americans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/>
              <a:t> Protested the official introduction of segregation in federal government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endParaRPr lang="en-US" sz="1100" b="1" dirty="0" smtClean="0">
              <a:solidFill>
                <a:srgbClr val="FFFF99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023" y="4436619"/>
            <a:ext cx="6339977" cy="242138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5883"/>
          </a:xfrm>
        </p:spPr>
        <p:txBody>
          <a:bodyPr/>
          <a:lstStyle/>
          <a:p>
            <a:r>
              <a:rPr lang="en-US" b="1" u="sng" dirty="0" smtClean="0"/>
              <a:t>Reforming Society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14320"/>
            <a:ext cx="9143999" cy="5843679"/>
          </a:xfr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r>
              <a:rPr lang="en-US" sz="2800" dirty="0" smtClean="0"/>
              <a:t> Anti-Defamation League (ADL)</a:t>
            </a:r>
          </a:p>
          <a:p>
            <a:pPr marL="679450" lvl="1" indent="-228600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/>
              <a:t> Formed by Sigmund Livingston in 1913</a:t>
            </a:r>
          </a:p>
          <a:p>
            <a:pPr marL="679450" lvl="1" indent="-228600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/>
              <a:t> Fought anti-Semitism, or prejudice against Jews</a:t>
            </a:r>
          </a:p>
          <a:p>
            <a:pPr marL="679450" lvl="1" indent="-228600">
              <a:lnSpc>
                <a:spcPct val="90000"/>
              </a:lnSpc>
              <a:spcBef>
                <a:spcPct val="50000"/>
              </a:spcBef>
            </a:pPr>
            <a:r>
              <a:rPr lang="en-US" sz="2600" dirty="0" smtClean="0"/>
              <a:t> Fought to stop negative stereotypes of Jews in media</a:t>
            </a:r>
          </a:p>
          <a:p>
            <a:pPr marL="228600" indent="-228600">
              <a:lnSpc>
                <a:spcPct val="90000"/>
              </a:lnSpc>
              <a:spcBef>
                <a:spcPct val="50000"/>
              </a:spcBef>
            </a:pPr>
            <a:endParaRPr lang="en-US" sz="1100" b="1" dirty="0" smtClean="0">
              <a:solidFill>
                <a:srgbClr val="FFFF99"/>
              </a:solidFill>
            </a:endParaRPr>
          </a:p>
          <a:p>
            <a:pPr>
              <a:lnSpc>
                <a:spcPct val="150000"/>
              </a:lnSpc>
            </a:pPr>
            <a:endParaRPr lang="en-US" sz="2800" dirty="0" smtClean="0">
              <a:solidFill>
                <a:srgbClr val="003300"/>
              </a:solidFill>
              <a:latin typeface="Verdana" charset="0"/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316" y="3389315"/>
            <a:ext cx="4483229" cy="3468684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3978</TotalTime>
  <Words>1995</Words>
  <Application>Microsoft Macintosh PowerPoint</Application>
  <PresentationFormat>On-screen Show (4:3)</PresentationFormat>
  <Paragraphs>277</Paragraphs>
  <Slides>60</Slides>
  <Notes>1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Inkwell</vt:lpstr>
      <vt:lpstr>The Progressives:</vt:lpstr>
      <vt:lpstr>Main Idea</vt:lpstr>
      <vt:lpstr>What Was Progressivism?</vt:lpstr>
      <vt:lpstr>What Was Progressivism?</vt:lpstr>
      <vt:lpstr>What Was Progressivism?</vt:lpstr>
      <vt:lpstr>Slide 6</vt:lpstr>
      <vt:lpstr>Reforming Society</vt:lpstr>
      <vt:lpstr>Reforming Society</vt:lpstr>
      <vt:lpstr>Reforming Society</vt:lpstr>
      <vt:lpstr>Reforming the Workplace</vt:lpstr>
      <vt:lpstr>Reforming the Workplace</vt:lpstr>
      <vt:lpstr>Reforming the Workplace</vt:lpstr>
      <vt:lpstr>Slide 13</vt:lpstr>
      <vt:lpstr>Reforming the Workplace</vt:lpstr>
      <vt:lpstr>Reforming the Workplace</vt:lpstr>
      <vt:lpstr>Reforming Government</vt:lpstr>
      <vt:lpstr>Reforming Government</vt:lpstr>
      <vt:lpstr>Reforming Government</vt:lpstr>
      <vt:lpstr>The Progressives:</vt:lpstr>
      <vt:lpstr>Main Idea</vt:lpstr>
      <vt:lpstr>Opportunities for Women </vt:lpstr>
      <vt:lpstr>Gaining Political Experience</vt:lpstr>
      <vt:lpstr>Gaining Political Experience</vt:lpstr>
      <vt:lpstr>Gaining Political Experience</vt:lpstr>
      <vt:lpstr>Gaining Political Experience</vt:lpstr>
      <vt:lpstr>Gaining Political Experience</vt:lpstr>
      <vt:lpstr>Rise of the Women’s Suffrage Movement </vt:lpstr>
      <vt:lpstr>Rise of the Women’s Suffrage Movement </vt:lpstr>
      <vt:lpstr>Anti-Suffrage Arguments</vt:lpstr>
      <vt:lpstr>Slide 30</vt:lpstr>
      <vt:lpstr>Rise of the Women’s Suffrage Movement </vt:lpstr>
      <vt:lpstr>The Progressives:</vt:lpstr>
      <vt:lpstr>Main Idea</vt:lpstr>
      <vt:lpstr>Roosevelt’s View of the Presidency</vt:lpstr>
      <vt:lpstr>The Coal Strike of 1902</vt:lpstr>
      <vt:lpstr>The Coal Strike of 1902</vt:lpstr>
      <vt:lpstr>The Square Deal</vt:lpstr>
      <vt:lpstr>Regulating Big Business</vt:lpstr>
      <vt:lpstr>Regulating Railroads</vt:lpstr>
      <vt:lpstr>Protecting Consumers</vt:lpstr>
      <vt:lpstr>Protecting Consumers</vt:lpstr>
      <vt:lpstr>Environmental Conservation</vt:lpstr>
      <vt:lpstr>Slide 43</vt:lpstr>
      <vt:lpstr>Environmental Conservation</vt:lpstr>
      <vt:lpstr>The Progressives:</vt:lpstr>
      <vt:lpstr>Main Idea</vt:lpstr>
      <vt:lpstr>Progressivism under Taft</vt:lpstr>
      <vt:lpstr>Trouble in Taft’s Presidency</vt:lpstr>
      <vt:lpstr>The Republican Party Splits</vt:lpstr>
      <vt:lpstr>Slide 50</vt:lpstr>
      <vt:lpstr>Wilson’s New Freedom</vt:lpstr>
      <vt:lpstr>Wilson’s New Freedom</vt:lpstr>
      <vt:lpstr>Banking Reform</vt:lpstr>
      <vt:lpstr>Stronger Antitrust Laws</vt:lpstr>
      <vt:lpstr>Stronger Antitrust Laws</vt:lpstr>
      <vt:lpstr>Women Gain the Vote</vt:lpstr>
      <vt:lpstr>Women Gain the Vote</vt:lpstr>
      <vt:lpstr>Progressivism and the Rights of African Americans</vt:lpstr>
      <vt:lpstr>Slide 59</vt:lpstr>
      <vt:lpstr>Slide 60</vt:lpstr>
    </vt:vector>
  </TitlesOfParts>
  <Company>Bloomsburg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Matthew Hische</cp:lastModifiedBy>
  <cp:revision>127</cp:revision>
  <cp:lastPrinted>2013-09-11T00:32:45Z</cp:lastPrinted>
  <dcterms:created xsi:type="dcterms:W3CDTF">2014-02-23T15:29:01Z</dcterms:created>
  <dcterms:modified xsi:type="dcterms:W3CDTF">2014-02-23T17:41:21Z</dcterms:modified>
</cp:coreProperties>
</file>