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56" r:id="rId2"/>
    <p:sldId id="286" r:id="rId3"/>
    <p:sldId id="452" r:id="rId4"/>
    <p:sldId id="451" r:id="rId5"/>
    <p:sldId id="484" r:id="rId6"/>
    <p:sldId id="450" r:id="rId7"/>
    <p:sldId id="483" r:id="rId8"/>
    <p:sldId id="486" r:id="rId9"/>
    <p:sldId id="444" r:id="rId10"/>
    <p:sldId id="488" r:id="rId11"/>
    <p:sldId id="449" r:id="rId12"/>
    <p:sldId id="485" r:id="rId13"/>
    <p:sldId id="487" r:id="rId14"/>
    <p:sldId id="406" r:id="rId15"/>
    <p:sldId id="409" r:id="rId16"/>
    <p:sldId id="344" r:id="rId17"/>
    <p:sldId id="460" r:id="rId18"/>
    <p:sldId id="492" r:id="rId19"/>
    <p:sldId id="461" r:id="rId20"/>
    <p:sldId id="458" r:id="rId21"/>
    <p:sldId id="454" r:id="rId22"/>
    <p:sldId id="457" r:id="rId23"/>
    <p:sldId id="445" r:id="rId24"/>
    <p:sldId id="502" r:id="rId25"/>
    <p:sldId id="446" r:id="rId26"/>
    <p:sldId id="498" r:id="rId27"/>
    <p:sldId id="500" r:id="rId28"/>
    <p:sldId id="499" r:id="rId29"/>
    <p:sldId id="462" r:id="rId30"/>
    <p:sldId id="497" r:id="rId31"/>
    <p:sldId id="464" r:id="rId32"/>
    <p:sldId id="495" r:id="rId33"/>
    <p:sldId id="496" r:id="rId34"/>
    <p:sldId id="407" r:id="rId35"/>
    <p:sldId id="410" r:id="rId36"/>
    <p:sldId id="468" r:id="rId37"/>
    <p:sldId id="510" r:id="rId38"/>
    <p:sldId id="470" r:id="rId39"/>
    <p:sldId id="447" r:id="rId40"/>
    <p:sldId id="471" r:id="rId41"/>
    <p:sldId id="511" r:id="rId42"/>
    <p:sldId id="514" r:id="rId43"/>
    <p:sldId id="519" r:id="rId44"/>
    <p:sldId id="515" r:id="rId45"/>
    <p:sldId id="512" r:id="rId46"/>
    <p:sldId id="521" r:id="rId47"/>
    <p:sldId id="513" r:id="rId48"/>
    <p:sldId id="520" r:id="rId49"/>
    <p:sldId id="516" r:id="rId50"/>
    <p:sldId id="517" r:id="rId51"/>
    <p:sldId id="408" r:id="rId52"/>
    <p:sldId id="411" r:id="rId53"/>
    <p:sldId id="476" r:id="rId54"/>
    <p:sldId id="504" r:id="rId55"/>
    <p:sldId id="505" r:id="rId56"/>
    <p:sldId id="506" r:id="rId57"/>
    <p:sldId id="477" r:id="rId58"/>
    <p:sldId id="479" r:id="rId59"/>
    <p:sldId id="481" r:id="rId60"/>
    <p:sldId id="478" r:id="rId61"/>
    <p:sldId id="508" r:id="rId62"/>
    <p:sldId id="509" r:id="rId63"/>
    <p:sldId id="44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94660"/>
  </p:normalViewPr>
  <p:slideViewPr>
    <p:cSldViewPr snapToGrid="0" snapToObjects="1">
      <p:cViewPr>
        <p:scale>
          <a:sx n="72" d="100"/>
          <a:sy n="72" d="100"/>
        </p:scale>
        <p:origin x="-43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37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Second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Industry and Railroads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9060"/>
          </a:xfrm>
        </p:spPr>
        <p:txBody>
          <a:bodyPr/>
          <a:lstStyle/>
          <a:p>
            <a:r>
              <a:rPr lang="en-US" b="1" u="sng" dirty="0" smtClean="0"/>
              <a:t>Railroads Expand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Transcontinental Railroad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Uniting the country physically and economically, two rail lines (the Central Pacific and the Union Pacific) met on May 18, 1869</a:t>
            </a: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81" y="3345129"/>
            <a:ext cx="5500254" cy="3512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Railroads Expand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9390"/>
            <a:ext cx="5001491" cy="6008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Creation of rail network: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Promoted trade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Provided jobs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Boosted steel industry and train manufacturers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Sped up the settlement of the West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91" y="1213863"/>
            <a:ext cx="4142509" cy="31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1665"/>
          </a:xfrm>
        </p:spPr>
        <p:txBody>
          <a:bodyPr/>
          <a:lstStyle/>
          <a:p>
            <a:r>
              <a:rPr lang="en-US" b="1" u="sng" dirty="0" smtClean="0"/>
              <a:t>Railroads Expand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0102"/>
            <a:ext cx="9143999" cy="59178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Railroads led to the adoption of standard time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Needed accurate timekeeping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945" y="3049377"/>
            <a:ext cx="2856468" cy="3808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01" y="3009618"/>
            <a:ext cx="3824479" cy="3848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Second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The Rise of Big Business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Corporations run by powerful business leaders became a dominant force in the American economy.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9581"/>
          </a:xfrm>
        </p:spPr>
        <p:txBody>
          <a:bodyPr/>
          <a:lstStyle/>
          <a:p>
            <a:r>
              <a:rPr lang="en-US" b="1" u="sng" dirty="0" smtClean="0"/>
              <a:t>A Favorable Climate for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12236"/>
            <a:ext cx="9143999" cy="56457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American ideal was one of self-reliant individualism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Strong work ethic made one successful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Entrepreneurs</a:t>
            </a:r>
            <a:r>
              <a:rPr lang="en-US" sz="2800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Risk takers who used their money and talents in new business ventures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32" y="4354672"/>
            <a:ext cx="3222564" cy="2503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A Favorable Climate for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5190"/>
            <a:ext cx="9143999" cy="5652809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 Capitalism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Economic system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Private business control industry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/>
              <a:t> Competition determines prices and wages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69" y="3950076"/>
            <a:ext cx="3691505" cy="2907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A Favorable Climate for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5190"/>
            <a:ext cx="9143999" cy="5652809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laissez-faire </a:t>
            </a:r>
            <a:r>
              <a:rPr lang="en-US" sz="3000" dirty="0" smtClean="0"/>
              <a:t>(“to let do”)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000" dirty="0" smtClean="0"/>
              <a:t>Companies can conduct business without intervention by the government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5" y="3180755"/>
            <a:ext cx="5529692" cy="3677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75172"/>
          </a:xfrm>
        </p:spPr>
        <p:txBody>
          <a:bodyPr/>
          <a:lstStyle/>
          <a:p>
            <a:r>
              <a:rPr lang="en-US" b="1" u="sng" dirty="0" smtClean="0"/>
              <a:t>A Favorable Climate for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23609"/>
            <a:ext cx="9143999" cy="5934390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Many thinkers believed that inequalities were part of the natural order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 Social Darwinism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“survival of the fittest” applied to society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600" dirty="0" smtClean="0"/>
              <a:t>stronger people, businesses, and nations would prosper, and weaker ones would fail 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66" y="3886691"/>
            <a:ext cx="2307133" cy="2971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During the late 1800s, new technology led to rapid industrial growth and the expansion of railroads. 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/>
              <a:t>Business Structures Change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7306"/>
            <a:ext cx="9143999" cy="58106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As industry grew, structure of ownership changed</a:t>
            </a:r>
          </a:p>
          <a:p>
            <a:pPr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Corporations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Owned by stockholders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Investment money raised by selling stock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Decisions made by a board of directors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46" y="4516582"/>
            <a:ext cx="2567353" cy="2341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Business Structures Change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Trusts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Companies merged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Ran as a single corporation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Monopoly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When a trust gained complete control of an industry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509" y="1205189"/>
            <a:ext cx="2715491" cy="2731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Industrial Tycoons: 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81334"/>
            <a:ext cx="9143999" cy="58766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John D. Rockefeller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Vertical integration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Acquired companies that supplied his business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Horizontal integration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Taking over other companies producing the same product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By 1879 – Standard Oil captured 90% of the U.S. oil refinery business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470" y="981334"/>
            <a:ext cx="1886529" cy="2394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6" name="Rectangle 1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8" name="Picture 12" descr="14-468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Industrial Tycoons: 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49390"/>
            <a:ext cx="9143999" cy="60086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Rockefeller gave away over half of his fortune to charity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He donated millions to education and good works through his Rockefeller Foundation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488" y="3546763"/>
            <a:ext cx="4518457" cy="331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14-469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14"/>
            <a:ext cx="9144000" cy="68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4841"/>
          </a:xfrm>
        </p:spPr>
        <p:txBody>
          <a:bodyPr/>
          <a:lstStyle/>
          <a:p>
            <a:r>
              <a:rPr lang="en-US" b="1" u="sng" dirty="0" smtClean="0"/>
              <a:t>Industrial Tycoons: Steel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589651"/>
            <a:ext cx="9143999" cy="52683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Andrew Carnegie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Rose from immigrant child to steel magnate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He used profits from various business investments to found his own company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By the end of the century the Carnegie Steel Company dominated the U.S. steel industry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72" y="850870"/>
            <a:ext cx="1835528" cy="2297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Industrial Tycoons: Railroads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0623"/>
            <a:ext cx="6109853" cy="5967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Cornelius Vanderbilt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Began investing in railroads during the Civil War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At the height of his career he controlled 4,500 miles of track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37" y="1995055"/>
            <a:ext cx="2815216" cy="3837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7116"/>
          </a:xfrm>
        </p:spPr>
        <p:txBody>
          <a:bodyPr/>
          <a:lstStyle/>
          <a:p>
            <a:r>
              <a:rPr lang="en-US" b="1" u="sng" dirty="0" smtClean="0"/>
              <a:t>Industrial Tycoons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907116"/>
            <a:ext cx="7150256" cy="59508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George Pullman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Made his fortune designing and building railroad cars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Sleeper cars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Built a town south of Chicago to house workers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The Pullman Company controlled aspects of life in the town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Criticism was not tolerated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390" y="907116"/>
            <a:ext cx="1655610" cy="208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639" y="2985234"/>
            <a:ext cx="2227361" cy="225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074"/>
          </a:xfrm>
        </p:spPr>
        <p:txBody>
          <a:bodyPr/>
          <a:lstStyle/>
          <a:p>
            <a:r>
              <a:rPr lang="en-US" b="1" u="sng" dirty="0" smtClean="0"/>
              <a:t>A Mixed Legacy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06074"/>
            <a:ext cx="9143999" cy="58519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Proponents: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Business tycoons were “captains of industry”  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Used their business skills to make the American economy stronger and more productive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Contributions to charity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New Industries Emerge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306"/>
            <a:ext cx="9143999" cy="5810693"/>
          </a:xfrm>
        </p:spPr>
        <p:txBody>
          <a:bodyPr>
            <a:normAutofit/>
          </a:bodyPr>
          <a:lstStyle/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Electrical power replaced steam and water power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Larger factories produced more goods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800" dirty="0" smtClean="0">
                <a:solidFill>
                  <a:srgbClr val="003300"/>
                </a:solidFill>
              </a:rPr>
              <a:t>Faster and cheaper transportation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spcAft>
                <a:spcPts val="1800"/>
              </a:spcAft>
            </a:pPr>
            <a:r>
              <a:rPr lang="en-US" sz="2600" dirty="0" smtClean="0">
                <a:solidFill>
                  <a:srgbClr val="003300"/>
                </a:solidFill>
              </a:rPr>
              <a:t>Dramatic industrial growth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367" y="3671455"/>
            <a:ext cx="4459631" cy="3186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074"/>
          </a:xfrm>
        </p:spPr>
        <p:txBody>
          <a:bodyPr/>
          <a:lstStyle/>
          <a:p>
            <a:r>
              <a:rPr lang="en-US" b="1" u="sng" dirty="0" smtClean="0"/>
              <a:t>A Mixed Legacy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05032"/>
            <a:ext cx="9143999" cy="57529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Critics: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Business tycoons were “robber barons”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Profited unfairly by squeezing out competitors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Lavish lifestyles from their ill-gotten rewards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43" y="3902873"/>
            <a:ext cx="4313118" cy="2955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Mass Marketing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6564711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Retailers looked for new ways to maximize their profits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Household goods were targeted toward women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Brand names helped customers remember products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712" y="1822478"/>
            <a:ext cx="2579288" cy="451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Mass Marketing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convenient department store emerged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Provided a variety of goods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The stores bought in bulk, passing the savings on to the customers 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026" y="3325091"/>
            <a:ext cx="6413974" cy="353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Mass Marketing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413164"/>
            <a:ext cx="5417125" cy="54448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Mail-order companies gave rural dwellers access to a huge variety of goods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526" y="1908198"/>
            <a:ext cx="3574473" cy="4645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Second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  Workers Organize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Grim working conditions in many industries led to workers to form unions and stage labor strikes. 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Government and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1665"/>
            <a:ext cx="9143999" cy="60663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Hands-off policy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Government did not interfere with business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Sherman Antitrust Act </a:t>
            </a:r>
            <a:r>
              <a:rPr lang="en-US" sz="2800" dirty="0" smtClean="0"/>
              <a:t>(1890)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Illegal to form trusts that interfered with free trade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Prohibited monopolies and activities that hindered competition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Vague and seldom enforced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919" y="4401659"/>
            <a:ext cx="2441150" cy="2456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Government and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Income inequality increasing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1890 -  10% of the population controlled 75% of the nation’s wealth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Most industrial workers made less than $500 per year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14" y="3884717"/>
            <a:ext cx="4451385" cy="2973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0" y="3884718"/>
            <a:ext cx="3884396" cy="2973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43301"/>
          </a:xfrm>
        </p:spPr>
        <p:txBody>
          <a:bodyPr/>
          <a:lstStyle/>
          <a:p>
            <a:r>
              <a:rPr lang="en-US" b="1" u="sng" dirty="0" smtClean="0"/>
              <a:t>Industrial Workers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4511"/>
            <a:ext cx="9143999" cy="5703488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/>
              <a:t> Many factory workers were immigrants or rural Americans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/>
              <a:t> The best jobs went to native-born whites or European immigrants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3000"/>
              </a:spcAft>
            </a:pPr>
            <a:r>
              <a:rPr lang="en-US" sz="2800" dirty="0" smtClean="0"/>
              <a:t> 1900 -  1 in 6 children between the ages of 10 and 15 held factory jobs  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827" y="3932587"/>
            <a:ext cx="4120298" cy="2925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14-472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7988" y="4957"/>
            <a:ext cx="5847212" cy="68530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New Industries Emerge: Steel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799"/>
            <a:ext cx="9143999" cy="5794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Bessemer process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Faster, cheaper process to turn iron into steel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2" y="2666907"/>
            <a:ext cx="3545171" cy="4191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25692"/>
          </a:xfrm>
        </p:spPr>
        <p:txBody>
          <a:bodyPr/>
          <a:lstStyle/>
          <a:p>
            <a:r>
              <a:rPr lang="en-US" b="1" u="sng" dirty="0" smtClean="0"/>
              <a:t>Industrial Workers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5"/>
            <a:ext cx="9143999" cy="5926144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Most unskilled laborers worked 10-hour days, six days a week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No: paid vacation, sick leave, workers compensation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Injured workers replaced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FF0000"/>
                </a:solidFill>
              </a:rPr>
              <a:t>Sweatshops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000000"/>
                </a:solidFill>
              </a:rPr>
              <a:t> Cramped workshops set up in shabby tenement buildings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15" y="4078988"/>
            <a:ext cx="3937017" cy="2779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607" y="4078987"/>
            <a:ext cx="4330708" cy="2779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595"/>
          </a:xfrm>
        </p:spPr>
        <p:txBody>
          <a:bodyPr/>
          <a:lstStyle/>
          <a:p>
            <a:r>
              <a:rPr lang="en-US" b="1" u="sng" dirty="0" smtClean="0"/>
              <a:t>Workers Seek Changes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0293"/>
            <a:ext cx="9143999" cy="57777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1800s – Working conditions horrible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Workers began organizing to pressure employers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Wanted better wages, shorter hours, a safer workplace, and the end of child labor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58" y="3738880"/>
            <a:ext cx="4747275" cy="3119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4841"/>
          </a:xfrm>
        </p:spPr>
        <p:txBody>
          <a:bodyPr/>
          <a:lstStyle/>
          <a:p>
            <a:r>
              <a:rPr lang="en-US" b="1" u="sng" dirty="0" smtClean="0"/>
              <a:t>Workers Seek Changes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4841"/>
            <a:ext cx="9143999" cy="58931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After Civil War – labor movement began to grow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1866 - National Labor Union (NLU)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1869 - </a:t>
            </a:r>
            <a:r>
              <a:rPr lang="en-US" sz="2800" dirty="0" smtClean="0">
                <a:solidFill>
                  <a:srgbClr val="FF0000"/>
                </a:solidFill>
              </a:rPr>
              <a:t>The Knights of Labor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Terence V. Powderly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Began to accept unskilled workers, women, and African Americans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533" y="1690534"/>
            <a:ext cx="1777466" cy="2650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332" y="4939657"/>
            <a:ext cx="1996820" cy="191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637"/>
          </a:xfrm>
        </p:spPr>
        <p:txBody>
          <a:bodyPr/>
          <a:lstStyle/>
          <a:p>
            <a:r>
              <a:rPr lang="en-US" b="1" u="sng" dirty="0" smtClean="0"/>
              <a:t>Workers Seek Changes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4320"/>
            <a:ext cx="9143999" cy="58436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The Knights of Labor </a:t>
            </a:r>
            <a:r>
              <a:rPr lang="en-US" sz="2800" dirty="0" smtClean="0"/>
              <a:t>(continued)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Campaigned for reforms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8 hour workdays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End of child labor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Used boycotts &amp; negotiations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97" y="1869873"/>
            <a:ext cx="3854801" cy="2722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97" y="4720167"/>
            <a:ext cx="3854802" cy="2158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Strikes and Turmoil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/>
              <a:t>The Great Railroad Strike</a:t>
            </a:r>
          </a:p>
          <a:p>
            <a:pPr lvl="1" algn="just">
              <a:lnSpc>
                <a:spcPct val="150000"/>
              </a:lnSpc>
            </a:pPr>
            <a:r>
              <a:rPr lang="en-US" sz="2600" dirty="0" smtClean="0"/>
              <a:t>After wage cuts, the first railroad strike occurred in 1877</a:t>
            </a:r>
          </a:p>
          <a:p>
            <a:pPr lvl="1" algn="just">
              <a:lnSpc>
                <a:spcPct val="150000"/>
              </a:lnSpc>
            </a:pPr>
            <a:r>
              <a:rPr lang="en-US" sz="2600" dirty="0" smtClean="0"/>
              <a:t>Strikes quickly spread, and state militias were called out</a:t>
            </a:r>
          </a:p>
          <a:p>
            <a:pPr lvl="1" algn="just">
              <a:lnSpc>
                <a:spcPct val="150000"/>
              </a:lnSpc>
            </a:pPr>
            <a:r>
              <a:rPr lang="en-US" sz="2600" dirty="0" smtClean="0"/>
              <a:t>Violence ensued, lives were lost, and costly damage was done</a:t>
            </a:r>
          </a:p>
          <a:p>
            <a:pPr lvl="1" algn="just">
              <a:lnSpc>
                <a:spcPct val="150000"/>
              </a:lnSpc>
            </a:pPr>
            <a:r>
              <a:rPr lang="en-US" sz="2600" dirty="0" smtClean="0"/>
              <a:t>The arrival of U.S. Army troops put an end to the strike 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574" y="4508499"/>
            <a:ext cx="3909138" cy="234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166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Strikes and Turmoil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3301"/>
            <a:ext cx="9143999" cy="58146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Haymarket Riot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Haymarket Square in Chicago 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Bomb was thrown in a crowd of protestors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Panic and gunshots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/>
              <a:t> 11 killed, hundreds injured </a:t>
            </a:r>
          </a:p>
          <a:p>
            <a:pPr marL="228600" indent="-228600">
              <a:lnSpc>
                <a:spcPct val="80000"/>
              </a:lnSpc>
              <a:spcBef>
                <a:spcPct val="50000"/>
              </a:spcBef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409" y="3669695"/>
            <a:ext cx="3984589" cy="318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1665"/>
          </a:xfrm>
        </p:spPr>
        <p:txBody>
          <a:bodyPr/>
          <a:lstStyle/>
          <a:p>
            <a:r>
              <a:rPr lang="en-US" b="1" u="sng" dirty="0" smtClean="0"/>
              <a:t>Strikes and Turmoil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1665"/>
            <a:ext cx="9143999" cy="60663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Haymarket Riot (continued)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Foreign-born unionists were blamed for the violence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Xenophobia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The fear of foreigners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8 men charged with conspiracy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No evidence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All eight convicted and sentenced to death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4 hangings, 1 suicide, last 3 pardoned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4" y="2640549"/>
            <a:ext cx="4278195" cy="2406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418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Strikes and Turmoil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5362"/>
            <a:ext cx="9143999" cy="594263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Employers struck back at organized labor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Forced employees to sign documents saying they would not join a union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 Blacklists</a:t>
            </a:r>
          </a:p>
          <a:p>
            <a:pPr marL="1020763" lvl="2" indent="-228600">
              <a:lnSpc>
                <a:spcPct val="8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 Lists of people deemed troublemakers were made and shared by employers, who refused to hire anyone listed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 Striking workers were replaced with “scabs”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505" y="4703944"/>
            <a:ext cx="2533270" cy="1954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069" y="4931409"/>
            <a:ext cx="2568785" cy="1926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418"/>
          </a:xfrm>
        </p:spPr>
        <p:txBody>
          <a:bodyPr/>
          <a:lstStyle/>
          <a:p>
            <a:r>
              <a:rPr lang="en-US" b="1" u="sng" dirty="0" smtClean="0"/>
              <a:t>Strikes and Turmoil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5362"/>
            <a:ext cx="9143999" cy="5942637"/>
          </a:xfrm>
        </p:spPr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 American Federation of Labor </a:t>
            </a:r>
            <a:r>
              <a:rPr lang="en-US" sz="3200" dirty="0" smtClean="0">
                <a:solidFill>
                  <a:srgbClr val="000000"/>
                </a:solidFill>
              </a:rPr>
              <a:t>(AFL)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 Samuel Gompers</a:t>
            </a:r>
            <a:endParaRPr lang="en-US" sz="3200" dirty="0" smtClean="0">
              <a:solidFill>
                <a:srgbClr val="000000"/>
              </a:solidFill>
            </a:endParaRP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 Used strikes and other tactics</a:t>
            </a:r>
          </a:p>
          <a:p>
            <a:pPr marL="679450" lvl="1" indent="-228600">
              <a:lnSpc>
                <a:spcPct val="8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0000"/>
                </a:solidFill>
              </a:rPr>
              <a:t> Won wage increases and shorter workweeks 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7443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077" y="4495799"/>
            <a:ext cx="17399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932" y="3747442"/>
            <a:ext cx="3596067" cy="2796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42184"/>
          </a:xfrm>
        </p:spPr>
        <p:txBody>
          <a:bodyPr/>
          <a:lstStyle/>
          <a:p>
            <a:r>
              <a:rPr lang="en-US" b="1" u="sng" dirty="0" smtClean="0"/>
              <a:t>Strikes and Turmoil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2185"/>
            <a:ext cx="6177098" cy="6115814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Homestead Strike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Carnegie Steel workers in Homestead, Pennsylvania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Refused to work faster – locked out by the manager – workers seize the plant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Private guards hired by the company tried to regain control 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14-hour battle and sixteen deaths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Governor calls out the state militia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steelworkers’ union withered within months </a:t>
            </a:r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097" y="2168830"/>
            <a:ext cx="2966902" cy="2853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0953"/>
          </a:xfrm>
        </p:spPr>
        <p:txBody>
          <a:bodyPr/>
          <a:lstStyle/>
          <a:p>
            <a:r>
              <a:rPr lang="en-US" b="1" u="sng" dirty="0" smtClean="0"/>
              <a:t>New Industries Emerge: Steel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0954"/>
            <a:ext cx="9143999" cy="61570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Helped transform America into a modern industrial economy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World’s top producer of steel</a:t>
            </a:r>
          </a:p>
          <a:p>
            <a:pPr marL="0" indent="0">
              <a:lnSpc>
                <a:spcPct val="90000"/>
              </a:lnSpc>
              <a:spcBef>
                <a:spcPct val="50000"/>
              </a:spcBef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63" y="3131127"/>
            <a:ext cx="6268813" cy="3726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74130"/>
          </a:xfrm>
        </p:spPr>
        <p:txBody>
          <a:bodyPr/>
          <a:lstStyle/>
          <a:p>
            <a:r>
              <a:rPr lang="en-US" b="1" u="sng" dirty="0" smtClean="0"/>
              <a:t>Strikes and Turmoil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4131"/>
            <a:ext cx="5961339" cy="59838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Pullman Strike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Pullman Company lays off  1/3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 of its employees and cuts wages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Workers went on strike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Eugene V. Debs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President </a:t>
            </a:r>
            <a:r>
              <a:rPr lang="en-US" sz="2400" dirty="0" smtClean="0">
                <a:solidFill>
                  <a:srgbClr val="FF0000"/>
                </a:solidFill>
              </a:rPr>
              <a:t>Grover Cleveland </a:t>
            </a:r>
            <a:r>
              <a:rPr lang="en-US" sz="2400" dirty="0" smtClean="0"/>
              <a:t>calls in federal troops, and the strike collapsed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729" y="2244860"/>
            <a:ext cx="3346270" cy="2645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Second Industrial Revolution: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The Age of Invention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Important innovations in transportation and communication occurred during the Second Industrial Revolution.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334"/>
          </a:xfrm>
        </p:spPr>
        <p:txBody>
          <a:bodyPr/>
          <a:lstStyle/>
          <a:p>
            <a:r>
              <a:rPr lang="en-US" b="1" u="sng" dirty="0" smtClean="0"/>
              <a:t>Advances in Transportation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1334"/>
            <a:ext cx="9143999" cy="58766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Americans needed local forms of transportation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Mass transit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Public transportation systems</a:t>
            </a:r>
            <a:endParaRPr lang="en-US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717" y="3282109"/>
            <a:ext cx="4659627" cy="3575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Advances in Transportation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5884"/>
            <a:ext cx="9143999" cy="59921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Streetcars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Originally, horse-drawn vehicles placed on rails on the street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Needed more power than horses could provide 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Cable cars </a:t>
            </a:r>
          </a:p>
          <a:p>
            <a:pPr lvl="3">
              <a:lnSpc>
                <a:spcPct val="150000"/>
              </a:lnSpc>
            </a:pPr>
            <a:r>
              <a:rPr lang="en-US" sz="2400" dirty="0" smtClean="0"/>
              <a:t>Latched on to a moving cable underground   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0" y="4150668"/>
            <a:ext cx="3340085" cy="2707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38" y="4160305"/>
            <a:ext cx="5045178" cy="2697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348"/>
          </a:xfrm>
        </p:spPr>
        <p:txBody>
          <a:bodyPr/>
          <a:lstStyle/>
          <a:p>
            <a:r>
              <a:rPr lang="en-US" b="1" u="sng" dirty="0" smtClean="0"/>
              <a:t>Advances in Transportation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8348"/>
            <a:ext cx="9143999" cy="59096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Traffic became a series problem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Subways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1897 – Boston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1904 – New York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99" y="1904999"/>
            <a:ext cx="336550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925" y="4317999"/>
            <a:ext cx="381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362"/>
          </a:xfrm>
        </p:spPr>
        <p:txBody>
          <a:bodyPr/>
          <a:lstStyle/>
          <a:p>
            <a:r>
              <a:rPr lang="en-US" b="1" u="sng" dirty="0" smtClean="0"/>
              <a:t>Advances in Transportation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0814"/>
            <a:ext cx="9143999" cy="58271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1867 -  Invention of the internal combustion engine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Automobiles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“horseless carriage”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Only for the wealthy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171" y="2895600"/>
            <a:ext cx="4833827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Advances in Transportation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306"/>
            <a:ext cx="9143999" cy="58106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Orville and Wilbur Wright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First to successfully fly an airplane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December 17, 1903 – Kitty Hawk, North Carolina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8485"/>
            <a:ext cx="4877922" cy="3459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922" y="3398485"/>
            <a:ext cx="4266078" cy="3459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7827"/>
          </a:xfrm>
        </p:spPr>
        <p:txBody>
          <a:bodyPr/>
          <a:lstStyle/>
          <a:p>
            <a:r>
              <a:rPr lang="en-US" b="1" u="sng" dirty="0" smtClean="0"/>
              <a:t>Communications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828"/>
            <a:ext cx="9143999" cy="58601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 smtClean="0">
                <a:solidFill>
                  <a:srgbClr val="FF0000"/>
                </a:solidFill>
              </a:rPr>
              <a:t>telegraph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Samuel F.B. Morse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Sent messages over wires with electricity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Fastest way to send messages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28" y="4172732"/>
            <a:ext cx="3413934" cy="2685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1967647"/>
            <a:ext cx="2715490" cy="362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6595"/>
          </a:xfrm>
        </p:spPr>
        <p:txBody>
          <a:bodyPr/>
          <a:lstStyle/>
          <a:p>
            <a:r>
              <a:rPr lang="en-US" b="1" u="sng" dirty="0" smtClean="0"/>
              <a:t>Communications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800"/>
            <a:ext cx="9143999" cy="5794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telephone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Alexander Graham Bell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Device that could transmit voices using electricity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1900 – more than 1 million telephones had been installed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90" y="4131499"/>
            <a:ext cx="3649395" cy="2726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New Industries Emerge: Oil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088"/>
            <a:ext cx="9143999" cy="5884911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 Oil was a key commodity as a fuel source and for lubrication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“Black gold” 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b="1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Edwin L. Drake 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  <a:spcAft>
                <a:spcPts val="1200"/>
              </a:spcAft>
            </a:pPr>
            <a:r>
              <a:rPr lang="en-US" sz="2800" dirty="0" smtClean="0"/>
              <a:t>Drilled first commercial oil well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575" y="3758408"/>
            <a:ext cx="4657428" cy="3099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418"/>
          </a:xfrm>
        </p:spPr>
        <p:txBody>
          <a:bodyPr/>
          <a:lstStyle/>
          <a:p>
            <a:r>
              <a:rPr lang="en-US" b="1" u="sng" dirty="0" smtClean="0"/>
              <a:t>Communications Revolution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3418"/>
            <a:ext cx="9143999" cy="60745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typewriter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Could produce legible documents very quickly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New job opportunities for women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84" y="3338946"/>
            <a:ext cx="2741423" cy="3322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382547"/>
            <a:ext cx="4267200" cy="3475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r>
              <a:rPr lang="en-US" b="1" u="sng" dirty="0" smtClean="0"/>
              <a:t>Thomas Edison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6"/>
            <a:ext cx="9143999" cy="5926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Thomas Alva Edison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Inventor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Earned over 1,000 U.S. patents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Phonograph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Incandescent bulb</a:t>
            </a:r>
          </a:p>
          <a:p>
            <a:pPr lvl="3">
              <a:lnSpc>
                <a:spcPct val="150000"/>
              </a:lnSpc>
            </a:pPr>
            <a:r>
              <a:rPr lang="en-US" sz="2200" dirty="0" smtClean="0"/>
              <a:t>Motion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910" y="2760656"/>
            <a:ext cx="3116544" cy="3988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9911"/>
          </a:xfrm>
        </p:spPr>
        <p:txBody>
          <a:bodyPr/>
          <a:lstStyle/>
          <a:p>
            <a:r>
              <a:rPr lang="en-US" b="1" u="sng" dirty="0" smtClean="0"/>
              <a:t>Thomas Edison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6"/>
            <a:ext cx="9143999" cy="59261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Developed the practical electric lighting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Designed and produced all of the parts necessary for an electricity network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696" y="3422073"/>
            <a:ext cx="6135583" cy="3435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0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31" name="Picture 7" descr="14-484-quickfac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New Industries Emerge: Oil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088"/>
            <a:ext cx="9143999" cy="5884911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FF0000"/>
                </a:solidFill>
              </a:rPr>
              <a:t> Wildcatters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Oil prospectors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1901 - Spindletop Hill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 First oil boom in Texas</a:t>
            </a:r>
          </a:p>
          <a:p>
            <a:pPr marL="450850" lvl="1" indent="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None/>
            </a:pPr>
            <a:endParaRPr lang="en-US" sz="2800" dirty="0"/>
          </a:p>
          <a:p>
            <a:pPr marL="450850" lvl="1" indent="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  <a:buNone/>
            </a:pPr>
            <a:endParaRPr lang="en-US" sz="2800" dirty="0" smtClean="0"/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600"/>
              </a:spcAft>
            </a:pPr>
            <a:r>
              <a:rPr lang="en-US" sz="2800" dirty="0" smtClean="0"/>
              <a:t>Oil fueled a revolution in transportation and industry 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582" y="973087"/>
            <a:ext cx="4611252" cy="3866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2376"/>
          </a:xfrm>
        </p:spPr>
        <p:txBody>
          <a:bodyPr/>
          <a:lstStyle/>
          <a:p>
            <a:r>
              <a:rPr lang="en-US" b="1" u="sng" dirty="0" smtClean="0"/>
              <a:t>Railroads Expand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306"/>
            <a:ext cx="9143999" cy="58106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Between 1865 and 1890, the number of miles of railroad track increased nearly fivefold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2664962"/>
            <a:ext cx="7273636" cy="4193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80" name="Picture 8" descr="14-462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58"/>
            <a:ext cx="9144000" cy="68595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6532</TotalTime>
  <Words>1481</Words>
  <Application>Microsoft Office PowerPoint</Application>
  <PresentationFormat>On-screen Show (4:3)</PresentationFormat>
  <Paragraphs>282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Inkwell</vt:lpstr>
      <vt:lpstr>The Second Industrial Revolution:</vt:lpstr>
      <vt:lpstr>Main Idea</vt:lpstr>
      <vt:lpstr>New Industries Emerge</vt:lpstr>
      <vt:lpstr>New Industries Emerge: Steel </vt:lpstr>
      <vt:lpstr>New Industries Emerge: Steel </vt:lpstr>
      <vt:lpstr>New Industries Emerge: Oil </vt:lpstr>
      <vt:lpstr>New Industries Emerge: Oil </vt:lpstr>
      <vt:lpstr>Railroads Expand</vt:lpstr>
      <vt:lpstr>PowerPoint Presentation</vt:lpstr>
      <vt:lpstr>Railroads Expand</vt:lpstr>
      <vt:lpstr>Railroads Expand</vt:lpstr>
      <vt:lpstr>Railroads Expand</vt:lpstr>
      <vt:lpstr>PowerPoint Presentation</vt:lpstr>
      <vt:lpstr>The Second Industrial Revolution:</vt:lpstr>
      <vt:lpstr>Main Idea</vt:lpstr>
      <vt:lpstr>A Favorable Climate for Business</vt:lpstr>
      <vt:lpstr>A Favorable Climate for Business</vt:lpstr>
      <vt:lpstr>A Favorable Climate for Business</vt:lpstr>
      <vt:lpstr>A Favorable Climate for Business</vt:lpstr>
      <vt:lpstr>Business Structures Change</vt:lpstr>
      <vt:lpstr>Business Structures Change</vt:lpstr>
      <vt:lpstr>Industrial Tycoons: Oil</vt:lpstr>
      <vt:lpstr>PowerPoint Presentation</vt:lpstr>
      <vt:lpstr>Industrial Tycoons: Oil</vt:lpstr>
      <vt:lpstr>PowerPoint Presentation</vt:lpstr>
      <vt:lpstr>Industrial Tycoons: Steel</vt:lpstr>
      <vt:lpstr>Industrial Tycoons: Railroads</vt:lpstr>
      <vt:lpstr>Industrial Tycoons</vt:lpstr>
      <vt:lpstr>A Mixed Legacy</vt:lpstr>
      <vt:lpstr>A Mixed Legacy</vt:lpstr>
      <vt:lpstr>Mass Marketing</vt:lpstr>
      <vt:lpstr>Mass Marketing</vt:lpstr>
      <vt:lpstr>Mass Marketing</vt:lpstr>
      <vt:lpstr>The Second Industrial Revolution:</vt:lpstr>
      <vt:lpstr>Main Idea</vt:lpstr>
      <vt:lpstr>Government and Business</vt:lpstr>
      <vt:lpstr>Government and Business</vt:lpstr>
      <vt:lpstr>Industrial Workers</vt:lpstr>
      <vt:lpstr>PowerPoint Presentation</vt:lpstr>
      <vt:lpstr>Industrial Workers</vt:lpstr>
      <vt:lpstr>Workers Seek Changes</vt:lpstr>
      <vt:lpstr>Workers Seek Changes</vt:lpstr>
      <vt:lpstr>Workers Seek Changes</vt:lpstr>
      <vt:lpstr>Strikes and Turmoil</vt:lpstr>
      <vt:lpstr>Strikes and Turmoil</vt:lpstr>
      <vt:lpstr>Strikes and Turmoil</vt:lpstr>
      <vt:lpstr>Strikes and Turmoil</vt:lpstr>
      <vt:lpstr>Strikes and Turmoil</vt:lpstr>
      <vt:lpstr>Strikes and Turmoil</vt:lpstr>
      <vt:lpstr>Strikes and Turmoil</vt:lpstr>
      <vt:lpstr>The Second Industrial Revolution:</vt:lpstr>
      <vt:lpstr>Main Idea</vt:lpstr>
      <vt:lpstr>Advances in Transportation</vt:lpstr>
      <vt:lpstr>Advances in Transportation</vt:lpstr>
      <vt:lpstr>Advances in Transportation</vt:lpstr>
      <vt:lpstr>Advances in Transportation</vt:lpstr>
      <vt:lpstr>Advances in Transportation</vt:lpstr>
      <vt:lpstr>Communications Revolution</vt:lpstr>
      <vt:lpstr>Communications Revolution</vt:lpstr>
      <vt:lpstr>Communications Revolution</vt:lpstr>
      <vt:lpstr>Thomas Edison</vt:lpstr>
      <vt:lpstr>Thomas Edison</vt:lpstr>
      <vt:lpstr>PowerPoint Presentation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144</cp:revision>
  <cp:lastPrinted>2013-09-11T00:32:45Z</cp:lastPrinted>
  <dcterms:created xsi:type="dcterms:W3CDTF">2014-02-04T21:50:23Z</dcterms:created>
  <dcterms:modified xsi:type="dcterms:W3CDTF">2017-02-06T15:26:05Z</dcterms:modified>
</cp:coreProperties>
</file>