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8"/>
  </p:notesMasterIdLst>
  <p:handoutMasterIdLst>
    <p:handoutMasterId r:id="rId39"/>
  </p:handoutMasterIdLst>
  <p:sldIdLst>
    <p:sldId id="256" r:id="rId2"/>
    <p:sldId id="257" r:id="rId3"/>
    <p:sldId id="262" r:id="rId4"/>
    <p:sldId id="305" r:id="rId5"/>
    <p:sldId id="304" r:id="rId6"/>
    <p:sldId id="307" r:id="rId7"/>
    <p:sldId id="306" r:id="rId8"/>
    <p:sldId id="309" r:id="rId9"/>
    <p:sldId id="308" r:id="rId10"/>
    <p:sldId id="311" r:id="rId11"/>
    <p:sldId id="310" r:id="rId12"/>
    <p:sldId id="313" r:id="rId13"/>
    <p:sldId id="312" r:id="rId14"/>
    <p:sldId id="263" r:id="rId15"/>
    <p:sldId id="268" r:id="rId16"/>
    <p:sldId id="282" r:id="rId17"/>
    <p:sldId id="283" r:id="rId18"/>
    <p:sldId id="317" r:id="rId19"/>
    <p:sldId id="318" r:id="rId20"/>
    <p:sldId id="319" r:id="rId21"/>
    <p:sldId id="320" r:id="rId22"/>
    <p:sldId id="321" r:id="rId23"/>
    <p:sldId id="314" r:id="rId24"/>
    <p:sldId id="275" r:id="rId25"/>
    <p:sldId id="278" r:id="rId26"/>
    <p:sldId id="315" r:id="rId27"/>
    <p:sldId id="284" r:id="rId28"/>
    <p:sldId id="323" r:id="rId29"/>
    <p:sldId id="322" r:id="rId30"/>
    <p:sldId id="288" r:id="rId31"/>
    <p:sldId id="290" r:id="rId32"/>
    <p:sldId id="327" r:id="rId33"/>
    <p:sldId id="324" r:id="rId34"/>
    <p:sldId id="325" r:id="rId35"/>
    <p:sldId id="326" r:id="rId36"/>
    <p:sldId id="295"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122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6" d="100"/>
          <a:sy n="56" d="100"/>
        </p:scale>
        <p:origin x="-181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A5CBEF-9EF8-1947-B9F5-750EE169256A}" type="datetimeFigureOut">
              <a:rPr lang="en-US" smtClean="0"/>
              <a:t>8/29/2014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C1D9F1-BB87-234B-B9C6-85E75A771379}" type="slidenum">
              <a:rPr lang="en-US" smtClean="0"/>
              <a:t>‹#›</a:t>
            </a:fld>
            <a:endParaRPr lang="en-US"/>
          </a:p>
        </p:txBody>
      </p:sp>
    </p:spTree>
    <p:extLst>
      <p:ext uri="{BB962C8B-B14F-4D97-AF65-F5344CB8AC3E}">
        <p14:creationId xmlns:p14="http://schemas.microsoft.com/office/powerpoint/2010/main" val="1311623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F68F06-F4C0-4999-9E73-E7021322EC76}" type="datetimeFigureOut">
              <a:rPr lang="en-US" smtClean="0"/>
              <a:t>8/29/2014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13627B-E374-442E-8996-F347C623B8A4}" type="slidenum">
              <a:rPr lang="en-US" smtClean="0"/>
              <a:t>‹#›</a:t>
            </a:fld>
            <a:endParaRPr lang="en-US"/>
          </a:p>
        </p:txBody>
      </p:sp>
    </p:spTree>
    <p:extLst>
      <p:ext uri="{BB962C8B-B14F-4D97-AF65-F5344CB8AC3E}">
        <p14:creationId xmlns:p14="http://schemas.microsoft.com/office/powerpoint/2010/main" val="542101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13627B-E374-442E-8996-F347C623B8A4}" type="slidenum">
              <a:rPr lang="en-US" smtClean="0"/>
              <a:t>1</a:t>
            </a:fld>
            <a:endParaRPr lang="en-US"/>
          </a:p>
        </p:txBody>
      </p:sp>
    </p:spTree>
    <p:extLst>
      <p:ext uri="{BB962C8B-B14F-4D97-AF65-F5344CB8AC3E}">
        <p14:creationId xmlns:p14="http://schemas.microsoft.com/office/powerpoint/2010/main" val="2510234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13627B-E374-442E-8996-F347C623B8A4}" type="slidenum">
              <a:rPr lang="en-US" smtClean="0"/>
              <a:t>19</a:t>
            </a:fld>
            <a:endParaRPr lang="en-US"/>
          </a:p>
        </p:txBody>
      </p:sp>
    </p:spTree>
    <p:extLst>
      <p:ext uri="{BB962C8B-B14F-4D97-AF65-F5344CB8AC3E}">
        <p14:creationId xmlns:p14="http://schemas.microsoft.com/office/powerpoint/2010/main" val="1839962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es</a:t>
            </a:r>
            <a:endParaRPr lang="en-US"/>
          </a:p>
        </p:txBody>
      </p:sp>
      <p:sp>
        <p:nvSpPr>
          <p:cNvPr id="4" name="Slide Number Placeholder 3"/>
          <p:cNvSpPr>
            <a:spLocks noGrp="1"/>
          </p:cNvSpPr>
          <p:nvPr>
            <p:ph type="sldNum" sz="quarter" idx="10"/>
          </p:nvPr>
        </p:nvSpPr>
        <p:spPr/>
        <p:txBody>
          <a:bodyPr/>
          <a:lstStyle/>
          <a:p>
            <a:fld id="{BB13627B-E374-442E-8996-F347C623B8A4}" type="slidenum">
              <a:rPr lang="en-US" smtClean="0"/>
              <a:t>32</a:t>
            </a:fld>
            <a:endParaRPr lang="en-US"/>
          </a:p>
        </p:txBody>
      </p:sp>
    </p:spTree>
    <p:extLst>
      <p:ext uri="{BB962C8B-B14F-4D97-AF65-F5344CB8AC3E}">
        <p14:creationId xmlns:p14="http://schemas.microsoft.com/office/powerpoint/2010/main" val="2178780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0B3D9C1-0CC2-B44A-9B9C-44B235C80B63}"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32C53596-88ED-B648-B132-EDA23AAF5DB9}"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3D9C1-0CC2-B44A-9B9C-44B235C80B63}"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53596-88ED-B648-B132-EDA23AAF5DB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B3D9C1-0CC2-B44A-9B9C-44B235C80B63}"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53596-88ED-B648-B132-EDA23AAF5DB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3D9C1-0CC2-B44A-9B9C-44B235C80B63}"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53596-88ED-B648-B132-EDA23AAF5DB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0B3D9C1-0CC2-B44A-9B9C-44B235C80B63}" type="datetimeFigureOut">
              <a:rPr lang="en-US" smtClean="0"/>
              <a:t>8/29/2014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53596-88ED-B648-B132-EDA23AAF5DB9}"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B3D9C1-0CC2-B44A-9B9C-44B235C80B63}" type="datetimeFigureOut">
              <a:rPr lang="en-US" smtClean="0"/>
              <a:t>8/29/2014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53596-88ED-B648-B132-EDA23AAF5DB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B3D9C1-0CC2-B44A-9B9C-44B235C80B63}" type="datetimeFigureOut">
              <a:rPr lang="en-US" smtClean="0"/>
              <a:t>8/29/2014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C53596-88ED-B648-B132-EDA23AAF5DB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B3D9C1-0CC2-B44A-9B9C-44B235C80B63}" type="datetimeFigureOut">
              <a:rPr lang="en-US" smtClean="0"/>
              <a:t>8/29/2014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C53596-88ED-B648-B132-EDA23AAF5DB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0B3D9C1-0CC2-B44A-9B9C-44B235C80B63}" type="datetimeFigureOut">
              <a:rPr lang="en-US" smtClean="0"/>
              <a:t>8/29/2014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C53596-88ED-B648-B132-EDA23AAF5D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B3D9C1-0CC2-B44A-9B9C-44B235C80B63}" type="datetimeFigureOut">
              <a:rPr lang="en-US" smtClean="0"/>
              <a:t>8/29/2014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53596-88ED-B648-B132-EDA23AAF5DB9}"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90B3D9C1-0CC2-B44A-9B9C-44B235C80B63}" type="datetimeFigureOut">
              <a:rPr lang="en-US" smtClean="0"/>
              <a:t>8/29/2014</a:t>
            </a:fld>
            <a:endParaRPr lang="en-US"/>
          </a:p>
        </p:txBody>
      </p:sp>
      <p:sp>
        <p:nvSpPr>
          <p:cNvPr id="7" name="Slide Number Placeholder 6"/>
          <p:cNvSpPr>
            <a:spLocks noGrp="1"/>
          </p:cNvSpPr>
          <p:nvPr>
            <p:ph type="sldNum" sz="quarter" idx="12"/>
          </p:nvPr>
        </p:nvSpPr>
        <p:spPr/>
        <p:txBody>
          <a:bodyPr/>
          <a:lstStyle/>
          <a:p>
            <a:fld id="{32C53596-88ED-B648-B132-EDA23AAF5DB9}"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0B3D9C1-0CC2-B44A-9B9C-44B235C80B63}" type="datetimeFigureOut">
              <a:rPr lang="en-US" smtClean="0"/>
              <a:t>8/29/2014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2C53596-88ED-B648-B132-EDA23AAF5DB9}"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Enlightenment-Revolution</a:t>
            </a:r>
            <a:endParaRPr lang="en-US" dirty="0"/>
          </a:p>
        </p:txBody>
      </p:sp>
      <p:sp>
        <p:nvSpPr>
          <p:cNvPr id="2" name="Title 1"/>
          <p:cNvSpPr>
            <a:spLocks noGrp="1"/>
          </p:cNvSpPr>
          <p:nvPr>
            <p:ph type="ctrTitle"/>
          </p:nvPr>
        </p:nvSpPr>
        <p:spPr/>
        <p:txBody>
          <a:bodyPr/>
          <a:lstStyle/>
          <a:p>
            <a:r>
              <a:rPr lang="en-US" dirty="0" smtClean="0"/>
              <a:t>Origins </a:t>
            </a:r>
            <a:endParaRPr lang="en-US" dirty="0"/>
          </a:p>
        </p:txBody>
      </p:sp>
    </p:spTree>
    <p:extLst>
      <p:ext uri="{BB962C8B-B14F-4D97-AF65-F5344CB8AC3E}">
        <p14:creationId xmlns:p14="http://schemas.microsoft.com/office/powerpoint/2010/main" val="28503823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Montesquieu</a:t>
            </a:r>
            <a:endParaRPr lang="en-US" dirty="0"/>
          </a:p>
        </p:txBody>
      </p:sp>
      <p:sp>
        <p:nvSpPr>
          <p:cNvPr id="3" name="Content Placeholder 2"/>
          <p:cNvSpPr>
            <a:spLocks noGrp="1"/>
          </p:cNvSpPr>
          <p:nvPr>
            <p:ph idx="1"/>
          </p:nvPr>
        </p:nvSpPr>
        <p:spPr/>
        <p:txBody>
          <a:bodyPr/>
          <a:lstStyle/>
          <a:p>
            <a:r>
              <a:rPr lang="en-US" dirty="0" smtClean="0"/>
              <a:t>“Democratic </a:t>
            </a:r>
            <a:r>
              <a:rPr lang="en-US" dirty="0"/>
              <a:t>and aristocratic states are not in their own nature free. Political liberty is to be found only in moderate governments; and even in these it is not always found. It is there only when there is no abuse of power. But constant experience shows us that every man invested with power is apt to abuse it, and to carry his authority as far as it will go.” </a:t>
            </a:r>
            <a:endParaRPr lang="en-US" dirty="0" smtClean="0"/>
          </a:p>
          <a:p>
            <a:r>
              <a:rPr lang="en-US" dirty="0" smtClean="0"/>
              <a:t>“To prevent this abuse, it is necessary, from the very nature of things, that power should be a check to power.” </a:t>
            </a:r>
            <a:endParaRPr lang="en-US" dirty="0"/>
          </a:p>
        </p:txBody>
      </p:sp>
    </p:spTree>
    <p:extLst>
      <p:ext uri="{BB962C8B-B14F-4D97-AF65-F5344CB8AC3E}">
        <p14:creationId xmlns:p14="http://schemas.microsoft.com/office/powerpoint/2010/main" val="3870560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montesQuieu</a:t>
            </a:r>
            <a:endParaRPr lang="en-US" dirty="0"/>
          </a:p>
        </p:txBody>
      </p:sp>
      <p:sp>
        <p:nvSpPr>
          <p:cNvPr id="3" name="Content Placeholder 2"/>
          <p:cNvSpPr>
            <a:spLocks noGrp="1"/>
          </p:cNvSpPr>
          <p:nvPr>
            <p:ph idx="1"/>
          </p:nvPr>
        </p:nvSpPr>
        <p:spPr/>
        <p:txBody>
          <a:bodyPr/>
          <a:lstStyle/>
          <a:p>
            <a:r>
              <a:rPr lang="en-US" dirty="0" smtClean="0"/>
              <a:t>Strongly criticized absolute monarchy and was a voice for democracy.</a:t>
            </a:r>
          </a:p>
          <a:p>
            <a:r>
              <a:rPr lang="en-US" dirty="0" smtClean="0"/>
              <a:t>Separation of Powers – the best way to protect liberty was to divide the powers of government into three branches: legislative, executive, and judicial.</a:t>
            </a:r>
          </a:p>
          <a:p>
            <a:r>
              <a:rPr lang="en-US" dirty="0" smtClean="0"/>
              <a:t>Checks and Balances – each branch of government should check (limit) the power of the other two branches. Thus, power would be balanced (even) and no one branch too powerful.</a:t>
            </a:r>
          </a:p>
          <a:p>
            <a:r>
              <a:rPr lang="en-US" dirty="0" smtClean="0"/>
              <a:t>Wrote </a:t>
            </a:r>
            <a:r>
              <a:rPr lang="en-US" u="sng" dirty="0" smtClean="0"/>
              <a:t>The Spirit of the Laws</a:t>
            </a:r>
            <a:r>
              <a:rPr lang="en-US" dirty="0" smtClean="0"/>
              <a:t>. </a:t>
            </a:r>
          </a:p>
          <a:p>
            <a:endParaRPr lang="en-US" dirty="0"/>
          </a:p>
        </p:txBody>
      </p:sp>
    </p:spTree>
    <p:extLst>
      <p:ext uri="{BB962C8B-B14F-4D97-AF65-F5344CB8AC3E}">
        <p14:creationId xmlns:p14="http://schemas.microsoft.com/office/powerpoint/2010/main" val="321277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Voltaire </a:t>
            </a:r>
            <a:endParaRPr lang="en-US" dirty="0"/>
          </a:p>
        </p:txBody>
      </p:sp>
      <p:sp>
        <p:nvSpPr>
          <p:cNvPr id="3" name="Content Placeholder 2"/>
          <p:cNvSpPr>
            <a:spLocks noGrp="1"/>
          </p:cNvSpPr>
          <p:nvPr>
            <p:ph idx="1"/>
          </p:nvPr>
        </p:nvSpPr>
        <p:spPr/>
        <p:txBody>
          <a:bodyPr/>
          <a:lstStyle/>
          <a:p>
            <a:r>
              <a:rPr lang="en-US" dirty="0"/>
              <a:t>“Think for yourself and let others enjoy the privilege of doing so too.” </a:t>
            </a:r>
            <a:endParaRPr lang="en-US" dirty="0" smtClean="0"/>
          </a:p>
          <a:p>
            <a:r>
              <a:rPr lang="en-US" dirty="0"/>
              <a:t>“It is better to risk saving a guilty person than to condemn an innocent one.” </a:t>
            </a:r>
            <a:endParaRPr lang="en-US" dirty="0" smtClean="0"/>
          </a:p>
          <a:p>
            <a:r>
              <a:rPr lang="en-US" dirty="0"/>
              <a:t>I do not agree with what you have to say, but I'll defend to the death your right to say it.” </a:t>
            </a:r>
            <a:endParaRPr lang="en-US" dirty="0" smtClean="0"/>
          </a:p>
          <a:p>
            <a:r>
              <a:rPr lang="en-US" dirty="0"/>
              <a:t>“Liberty of thought is the life of the soul.” </a:t>
            </a:r>
            <a:endParaRPr lang="en-US" dirty="0" smtClean="0"/>
          </a:p>
          <a:p>
            <a:endParaRPr lang="en-US" dirty="0"/>
          </a:p>
        </p:txBody>
      </p:sp>
    </p:spTree>
    <p:extLst>
      <p:ext uri="{BB962C8B-B14F-4D97-AF65-F5344CB8AC3E}">
        <p14:creationId xmlns:p14="http://schemas.microsoft.com/office/powerpoint/2010/main" val="2394545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Voltaire </a:t>
            </a:r>
            <a:endParaRPr lang="en-US" dirty="0"/>
          </a:p>
        </p:txBody>
      </p:sp>
      <p:sp>
        <p:nvSpPr>
          <p:cNvPr id="3" name="Content Placeholder 2"/>
          <p:cNvSpPr>
            <a:spLocks noGrp="1"/>
          </p:cNvSpPr>
          <p:nvPr>
            <p:ph idx="1"/>
          </p:nvPr>
        </p:nvSpPr>
        <p:spPr/>
        <p:txBody>
          <a:bodyPr/>
          <a:lstStyle/>
          <a:p>
            <a:r>
              <a:rPr lang="en-US" dirty="0" smtClean="0"/>
              <a:t>Advocated freedom of thought, speech, politics, and religion.</a:t>
            </a:r>
          </a:p>
          <a:p>
            <a:r>
              <a:rPr lang="en-US" dirty="0" smtClean="0"/>
              <a:t>Fought against intolerance, injustice, inequality, ignorance, and superstition. </a:t>
            </a:r>
          </a:p>
          <a:p>
            <a:r>
              <a:rPr lang="en-US" dirty="0" smtClean="0"/>
              <a:t>Attacked idle aristocrats, corrupt government officials, religious prejudice, and the slave trade.</a:t>
            </a:r>
            <a:endParaRPr lang="en-US" dirty="0"/>
          </a:p>
        </p:txBody>
      </p:sp>
    </p:spTree>
    <p:extLst>
      <p:ext uri="{BB962C8B-B14F-4D97-AF65-F5344CB8AC3E}">
        <p14:creationId xmlns:p14="http://schemas.microsoft.com/office/powerpoint/2010/main" val="1619703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Enlightenment thinkers</a:t>
            </a:r>
            <a:endParaRPr lang="en-US" dirty="0"/>
          </a:p>
        </p:txBody>
      </p:sp>
      <p:sp>
        <p:nvSpPr>
          <p:cNvPr id="3" name="Content Placeholder 2"/>
          <p:cNvSpPr>
            <a:spLocks noGrp="1"/>
          </p:cNvSpPr>
          <p:nvPr>
            <p:ph idx="1"/>
          </p:nvPr>
        </p:nvSpPr>
        <p:spPr>
          <a:xfrm>
            <a:off x="457200" y="1752600"/>
            <a:ext cx="8229600" cy="4682067"/>
          </a:xfrm>
        </p:spPr>
        <p:txBody>
          <a:bodyPr>
            <a:normAutofit fontScale="85000" lnSpcReduction="20000"/>
          </a:bodyPr>
          <a:lstStyle/>
          <a:p>
            <a:r>
              <a:rPr lang="en-US" dirty="0" smtClean="0"/>
              <a:t>John Locke</a:t>
            </a:r>
          </a:p>
          <a:p>
            <a:pPr lvl="1"/>
            <a:r>
              <a:rPr lang="en-US" dirty="0" smtClean="0"/>
              <a:t>Natural rights: life, liberty, ownership of property</a:t>
            </a:r>
          </a:p>
          <a:p>
            <a:pPr lvl="1"/>
            <a:r>
              <a:rPr lang="en-US" dirty="0" smtClean="0"/>
              <a:t>Social contract: between government and citizens; government protects rights and if government fails, people replace it.</a:t>
            </a:r>
          </a:p>
          <a:p>
            <a:pPr lvl="1"/>
            <a:r>
              <a:rPr lang="en-US" dirty="0" smtClean="0"/>
              <a:t>Consent of the governed</a:t>
            </a:r>
          </a:p>
          <a:p>
            <a:r>
              <a:rPr lang="en-US" dirty="0" smtClean="0"/>
              <a:t>Thomas Hobbes</a:t>
            </a:r>
          </a:p>
          <a:p>
            <a:pPr lvl="1"/>
            <a:r>
              <a:rPr lang="en-US" dirty="0" smtClean="0"/>
              <a:t>Believed absolute monarchy was the best form of government</a:t>
            </a:r>
          </a:p>
          <a:p>
            <a:pPr lvl="1"/>
            <a:r>
              <a:rPr lang="en-US" dirty="0" smtClean="0"/>
              <a:t>Social contract: gave up rights for protection</a:t>
            </a:r>
          </a:p>
          <a:p>
            <a:r>
              <a:rPr lang="en-US" dirty="0" smtClean="0"/>
              <a:t>Montesquieu</a:t>
            </a:r>
          </a:p>
          <a:p>
            <a:pPr lvl="1"/>
            <a:r>
              <a:rPr lang="en-US" dirty="0" smtClean="0"/>
              <a:t>Government divided into 3 branches </a:t>
            </a:r>
          </a:p>
          <a:p>
            <a:pPr lvl="1"/>
            <a:r>
              <a:rPr lang="en-US" dirty="0" smtClean="0"/>
              <a:t>Checks and balances</a:t>
            </a:r>
          </a:p>
          <a:p>
            <a:r>
              <a:rPr lang="en-US" dirty="0" smtClean="0"/>
              <a:t>Rousseau </a:t>
            </a:r>
          </a:p>
          <a:p>
            <a:pPr lvl="1"/>
            <a:r>
              <a:rPr lang="en-US" dirty="0" smtClean="0"/>
              <a:t>Equality of citizens </a:t>
            </a:r>
          </a:p>
          <a:p>
            <a:pPr lvl="1"/>
            <a:r>
              <a:rPr lang="en-US" dirty="0" smtClean="0"/>
              <a:t>Social contract </a:t>
            </a:r>
          </a:p>
          <a:p>
            <a:r>
              <a:rPr lang="en-US" dirty="0" smtClean="0"/>
              <a:t>Voltaire </a:t>
            </a:r>
            <a:endParaRPr lang="en-US" dirty="0"/>
          </a:p>
          <a:p>
            <a:pPr lvl="1"/>
            <a:r>
              <a:rPr lang="en-US" dirty="0" smtClean="0"/>
              <a:t>Individual rights</a:t>
            </a:r>
            <a:endParaRPr lang="en-US" dirty="0"/>
          </a:p>
          <a:p>
            <a:pPr lvl="1"/>
            <a:endParaRPr lang="en-US" dirty="0" smtClean="0"/>
          </a:p>
          <a:p>
            <a:pPr marL="114300" indent="0">
              <a:buNone/>
            </a:pPr>
            <a:endParaRPr lang="en-US" dirty="0"/>
          </a:p>
        </p:txBody>
      </p:sp>
    </p:spTree>
    <p:extLst>
      <p:ext uri="{BB962C8B-B14F-4D97-AF65-F5344CB8AC3E}">
        <p14:creationId xmlns:p14="http://schemas.microsoft.com/office/powerpoint/2010/main" val="1246377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American Revolution and Declaration</a:t>
            </a:r>
            <a:endParaRPr lang="en-US" dirty="0"/>
          </a:p>
        </p:txBody>
      </p:sp>
      <p:sp>
        <p:nvSpPr>
          <p:cNvPr id="3" name="Title 2"/>
          <p:cNvSpPr>
            <a:spLocks noGrp="1"/>
          </p:cNvSpPr>
          <p:nvPr>
            <p:ph type="ctrTitle"/>
          </p:nvPr>
        </p:nvSpPr>
        <p:spPr/>
        <p:txBody>
          <a:bodyPr/>
          <a:lstStyle/>
          <a:p>
            <a:r>
              <a:rPr lang="en-US" dirty="0" smtClean="0"/>
              <a:t>Revolution</a:t>
            </a:r>
            <a:endParaRPr lang="en-US" dirty="0"/>
          </a:p>
        </p:txBody>
      </p:sp>
    </p:spTree>
    <p:extLst>
      <p:ext uri="{BB962C8B-B14F-4D97-AF65-F5344CB8AC3E}">
        <p14:creationId xmlns:p14="http://schemas.microsoft.com/office/powerpoint/2010/main" val="29929587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Revolution Assignment</a:t>
            </a:r>
            <a:endParaRPr lang="en-US" dirty="0"/>
          </a:p>
        </p:txBody>
      </p:sp>
      <p:sp>
        <p:nvSpPr>
          <p:cNvPr id="3" name="Content Placeholder 2"/>
          <p:cNvSpPr>
            <a:spLocks noGrp="1"/>
          </p:cNvSpPr>
          <p:nvPr>
            <p:ph idx="1"/>
          </p:nvPr>
        </p:nvSpPr>
        <p:spPr/>
        <p:txBody>
          <a:bodyPr/>
          <a:lstStyle/>
          <a:p>
            <a:endParaRPr lang="en-US" dirty="0" smtClean="0"/>
          </a:p>
          <a:p>
            <a:r>
              <a:rPr lang="en-US" dirty="0" smtClean="0"/>
              <a:t>With your partner, </a:t>
            </a:r>
            <a:r>
              <a:rPr lang="en-US" dirty="0"/>
              <a:t>you will be assigned an event from the American </a:t>
            </a:r>
            <a:r>
              <a:rPr lang="en-US" dirty="0" smtClean="0"/>
              <a:t>Revolution.</a:t>
            </a:r>
          </a:p>
          <a:p>
            <a:r>
              <a:rPr lang="en-US" dirty="0" smtClean="0"/>
              <a:t>Together</a:t>
            </a:r>
            <a:r>
              <a:rPr lang="en-US" dirty="0"/>
              <a:t>, you will figure out </a:t>
            </a:r>
            <a:r>
              <a:rPr lang="en-US" b="1" dirty="0"/>
              <a:t>w</a:t>
            </a:r>
            <a:r>
              <a:rPr lang="en-US" b="1" dirty="0" smtClean="0"/>
              <a:t>hen </a:t>
            </a:r>
            <a:r>
              <a:rPr lang="en-US" dirty="0" smtClean="0"/>
              <a:t>the event occurred, </a:t>
            </a:r>
            <a:r>
              <a:rPr lang="en-US" b="1" dirty="0" smtClean="0"/>
              <a:t>what</a:t>
            </a:r>
            <a:r>
              <a:rPr lang="en-US" dirty="0" smtClean="0"/>
              <a:t> the event was, and its </a:t>
            </a:r>
            <a:r>
              <a:rPr lang="en-US" b="1" dirty="0" smtClean="0"/>
              <a:t>significance</a:t>
            </a:r>
            <a:r>
              <a:rPr lang="en-US" dirty="0" smtClean="0"/>
              <a:t>.</a:t>
            </a:r>
          </a:p>
          <a:p>
            <a:r>
              <a:rPr lang="en-US" dirty="0" smtClean="0"/>
              <a:t> At </a:t>
            </a:r>
            <a:r>
              <a:rPr lang="en-US" dirty="0"/>
              <a:t>the </a:t>
            </a:r>
            <a:r>
              <a:rPr lang="en-US" dirty="0" smtClean="0"/>
              <a:t>end</a:t>
            </a:r>
            <a:r>
              <a:rPr lang="en-US" dirty="0"/>
              <a:t> </a:t>
            </a:r>
            <a:r>
              <a:rPr lang="en-US" dirty="0" smtClean="0"/>
              <a:t>of the allotted time you and your partner will present your information to the class. </a:t>
            </a:r>
            <a:endParaRPr lang="en-US" dirty="0"/>
          </a:p>
        </p:txBody>
      </p:sp>
    </p:spTree>
    <p:extLst>
      <p:ext uri="{BB962C8B-B14F-4D97-AF65-F5344CB8AC3E}">
        <p14:creationId xmlns:p14="http://schemas.microsoft.com/office/powerpoint/2010/main" val="25874850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a:t>1 – Stamp Act</a:t>
            </a:r>
          </a:p>
          <a:p>
            <a:r>
              <a:rPr lang="en-US" dirty="0"/>
              <a:t>2 – </a:t>
            </a:r>
            <a:r>
              <a:rPr lang="en-US" i="1" dirty="0"/>
              <a:t>Common Sense</a:t>
            </a:r>
            <a:endParaRPr lang="en-US" dirty="0"/>
          </a:p>
          <a:p>
            <a:r>
              <a:rPr lang="en-US" dirty="0"/>
              <a:t>3 – Boston Tea Party</a:t>
            </a:r>
          </a:p>
          <a:p>
            <a:r>
              <a:rPr lang="en-US" dirty="0"/>
              <a:t>4 – Battle of Lexington &amp; Concord</a:t>
            </a:r>
          </a:p>
          <a:p>
            <a:r>
              <a:rPr lang="en-US" dirty="0"/>
              <a:t>5 – French &amp; Indian War</a:t>
            </a:r>
          </a:p>
          <a:p>
            <a:r>
              <a:rPr lang="en-US" dirty="0"/>
              <a:t>6 – Boston Massacre</a:t>
            </a:r>
          </a:p>
          <a:p>
            <a:r>
              <a:rPr lang="en-US" dirty="0"/>
              <a:t>7 – Intolerable/Coercive Acts</a:t>
            </a:r>
          </a:p>
          <a:p>
            <a:endParaRPr lang="en-US" dirty="0"/>
          </a:p>
        </p:txBody>
      </p:sp>
      <p:sp>
        <p:nvSpPr>
          <p:cNvPr id="4" name="Content Placeholder 3"/>
          <p:cNvSpPr>
            <a:spLocks noGrp="1"/>
          </p:cNvSpPr>
          <p:nvPr>
            <p:ph sz="half" idx="2"/>
          </p:nvPr>
        </p:nvSpPr>
        <p:spPr>
          <a:xfrm>
            <a:off x="4648200" y="1719071"/>
            <a:ext cx="4038600" cy="4749462"/>
          </a:xfrm>
        </p:spPr>
        <p:txBody>
          <a:bodyPr>
            <a:normAutofit fontScale="92500" lnSpcReduction="20000"/>
          </a:bodyPr>
          <a:lstStyle/>
          <a:p>
            <a:r>
              <a:rPr lang="en-US" dirty="0"/>
              <a:t>8 – Tea Act</a:t>
            </a:r>
          </a:p>
          <a:p>
            <a:r>
              <a:rPr lang="en-US" dirty="0"/>
              <a:t>9 – Quartering Act</a:t>
            </a:r>
          </a:p>
          <a:p>
            <a:r>
              <a:rPr lang="en-US" dirty="0"/>
              <a:t>10 – Navigation Acts</a:t>
            </a:r>
          </a:p>
          <a:p>
            <a:r>
              <a:rPr lang="en-US" dirty="0"/>
              <a:t>11 – Glorious Revolution</a:t>
            </a:r>
          </a:p>
          <a:p>
            <a:r>
              <a:rPr lang="en-US" dirty="0"/>
              <a:t>12 – Townshend Acts</a:t>
            </a:r>
          </a:p>
          <a:p>
            <a:r>
              <a:rPr lang="en-US" dirty="0"/>
              <a:t>13 – Currency Act</a:t>
            </a:r>
          </a:p>
          <a:p>
            <a:r>
              <a:rPr lang="en-US" dirty="0"/>
              <a:t>14 – Sugar Act</a:t>
            </a:r>
          </a:p>
          <a:p>
            <a:r>
              <a:rPr lang="en-US" dirty="0"/>
              <a:t>15 – </a:t>
            </a:r>
            <a:r>
              <a:rPr lang="en-US" dirty="0" smtClean="0"/>
              <a:t>Salutary Neglect</a:t>
            </a:r>
          </a:p>
          <a:p>
            <a:r>
              <a:rPr lang="en-US" dirty="0" smtClean="0"/>
              <a:t>16 – Great Awakening </a:t>
            </a:r>
            <a:endParaRPr lang="en-US" dirty="0"/>
          </a:p>
          <a:p>
            <a:endParaRPr lang="en-US" dirty="0"/>
          </a:p>
        </p:txBody>
      </p:sp>
    </p:spTree>
    <p:extLst>
      <p:ext uri="{BB962C8B-B14F-4D97-AF65-F5344CB8AC3E}">
        <p14:creationId xmlns:p14="http://schemas.microsoft.com/office/powerpoint/2010/main" val="28142892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Causes of the American Revolution </a:t>
            </a:r>
            <a:endParaRPr lang="en-US" dirty="0"/>
          </a:p>
        </p:txBody>
      </p:sp>
      <p:sp>
        <p:nvSpPr>
          <p:cNvPr id="3" name="Content Placeholder 2"/>
          <p:cNvSpPr>
            <a:spLocks noGrp="1"/>
          </p:cNvSpPr>
          <p:nvPr>
            <p:ph idx="1"/>
          </p:nvPr>
        </p:nvSpPr>
        <p:spPr>
          <a:xfrm>
            <a:off x="457200" y="1752600"/>
            <a:ext cx="8229600" cy="4813300"/>
          </a:xfrm>
        </p:spPr>
        <p:txBody>
          <a:bodyPr>
            <a:normAutofit/>
          </a:bodyPr>
          <a:lstStyle/>
          <a:p>
            <a:r>
              <a:rPr lang="en-US" dirty="0" smtClean="0"/>
              <a:t>There are many reasons that together contributed to the American Revolution.</a:t>
            </a:r>
          </a:p>
          <a:p>
            <a:r>
              <a:rPr lang="en-US" dirty="0"/>
              <a:t>Increased economic pressure and ideas about self-government led  the American colonists to declare independence from Great Britain.</a:t>
            </a:r>
          </a:p>
          <a:p>
            <a:r>
              <a:rPr lang="en-US" b="1" dirty="0" smtClean="0"/>
              <a:t>Mercantilism </a:t>
            </a:r>
            <a:r>
              <a:rPr lang="en-US" dirty="0" smtClean="0"/>
              <a:t>was one of the main causes for many of Britain’s actions.</a:t>
            </a:r>
          </a:p>
          <a:p>
            <a:pPr lvl="1"/>
            <a:r>
              <a:rPr lang="en-US" dirty="0" smtClean="0"/>
              <a:t>Mercantilism is an economic theory that states a country becomes stronger by keeping strict control over its trade. </a:t>
            </a:r>
          </a:p>
          <a:p>
            <a:pPr lvl="1"/>
            <a:r>
              <a:rPr lang="en-US" dirty="0" smtClean="0"/>
              <a:t>States that a nation should have a favorable balance of trade.</a:t>
            </a:r>
          </a:p>
          <a:p>
            <a:pPr lvl="1"/>
            <a:r>
              <a:rPr lang="en-US" dirty="0" smtClean="0"/>
              <a:t>Colonies provided raw materials; Britain created manufactured goods that were sold to the colonies</a:t>
            </a:r>
          </a:p>
          <a:p>
            <a:endParaRPr lang="en-US" dirty="0" smtClean="0"/>
          </a:p>
        </p:txBody>
      </p:sp>
    </p:spTree>
    <p:extLst>
      <p:ext uri="{BB962C8B-B14F-4D97-AF65-F5344CB8AC3E}">
        <p14:creationId xmlns:p14="http://schemas.microsoft.com/office/powerpoint/2010/main" val="28899990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3"/>
            <a:ext cx="8260672" cy="887028"/>
          </a:xfrm>
        </p:spPr>
        <p:txBody>
          <a:bodyPr/>
          <a:lstStyle/>
          <a:p>
            <a:r>
              <a:rPr lang="en-US" dirty="0" smtClean="0"/>
              <a:t>Causes of revolution </a:t>
            </a:r>
            <a:endParaRPr lang="en-US" dirty="0"/>
          </a:p>
        </p:txBody>
      </p:sp>
      <p:sp>
        <p:nvSpPr>
          <p:cNvPr id="3" name="Content Placeholder 2"/>
          <p:cNvSpPr>
            <a:spLocks noGrp="1"/>
          </p:cNvSpPr>
          <p:nvPr>
            <p:ph idx="1"/>
          </p:nvPr>
        </p:nvSpPr>
        <p:spPr>
          <a:xfrm>
            <a:off x="457200" y="1600200"/>
            <a:ext cx="8229600" cy="5143500"/>
          </a:xfrm>
        </p:spPr>
        <p:txBody>
          <a:bodyPr>
            <a:normAutofit fontScale="92500" lnSpcReduction="20000"/>
          </a:bodyPr>
          <a:lstStyle/>
          <a:p>
            <a:r>
              <a:rPr lang="en-US" b="1" dirty="0" smtClean="0"/>
              <a:t>Salutary Neglect</a:t>
            </a:r>
            <a:r>
              <a:rPr lang="en-US" dirty="0" smtClean="0"/>
              <a:t>; 1600s-1700s</a:t>
            </a:r>
          </a:p>
          <a:p>
            <a:pPr lvl="1"/>
            <a:r>
              <a:rPr lang="en-US" dirty="0"/>
              <a:t>U</a:t>
            </a:r>
            <a:r>
              <a:rPr lang="en-US" dirty="0" smtClean="0"/>
              <a:t>sed </a:t>
            </a:r>
            <a:r>
              <a:rPr lang="en-US" dirty="0"/>
              <a:t>to being independent </a:t>
            </a:r>
            <a:r>
              <a:rPr lang="en-US" dirty="0" smtClean="0"/>
              <a:t>of </a:t>
            </a:r>
            <a:r>
              <a:rPr lang="en-US" dirty="0"/>
              <a:t>direct British control</a:t>
            </a:r>
          </a:p>
          <a:p>
            <a:pPr lvl="1"/>
            <a:r>
              <a:rPr lang="en-US" dirty="0" smtClean="0"/>
              <a:t>Developed an </a:t>
            </a:r>
            <a:r>
              <a:rPr lang="en-US" dirty="0"/>
              <a:t>identity away from Britain </a:t>
            </a:r>
          </a:p>
          <a:p>
            <a:pPr lvl="1"/>
            <a:r>
              <a:rPr lang="en-US" dirty="0" smtClean="0"/>
              <a:t>Britain avoided strict enforcement of laws to keep loyalty</a:t>
            </a:r>
          </a:p>
          <a:p>
            <a:r>
              <a:rPr lang="en-US" b="1" dirty="0" smtClean="0"/>
              <a:t>Navigation Acts</a:t>
            </a:r>
            <a:r>
              <a:rPr lang="en-US" dirty="0" smtClean="0"/>
              <a:t>; 1660</a:t>
            </a:r>
          </a:p>
          <a:p>
            <a:pPr lvl="1"/>
            <a:r>
              <a:rPr lang="en-US" dirty="0"/>
              <a:t>law forcing colonies only to trade with Great Britain </a:t>
            </a:r>
          </a:p>
          <a:p>
            <a:pPr lvl="1"/>
            <a:r>
              <a:rPr lang="en-US" dirty="0"/>
              <a:t>Crews had to be </a:t>
            </a:r>
            <a:r>
              <a:rPr lang="en-US" dirty="0" smtClean="0"/>
              <a:t>English; certain </a:t>
            </a:r>
            <a:r>
              <a:rPr lang="en-US" dirty="0"/>
              <a:t>goods shipped only to England (cotton; tobacco</a:t>
            </a:r>
            <a:r>
              <a:rPr lang="en-US" dirty="0" smtClean="0"/>
              <a:t>)</a:t>
            </a:r>
          </a:p>
          <a:p>
            <a:pPr lvl="1"/>
            <a:r>
              <a:rPr lang="en-US" dirty="0" smtClean="0"/>
              <a:t>1760s </a:t>
            </a:r>
            <a:r>
              <a:rPr lang="en-US" dirty="0"/>
              <a:t>Britain began to strictly enforce Navigation </a:t>
            </a:r>
            <a:r>
              <a:rPr lang="en-US" dirty="0" smtClean="0"/>
              <a:t>Acts</a:t>
            </a:r>
          </a:p>
          <a:p>
            <a:pPr lvl="1"/>
            <a:r>
              <a:rPr lang="en-US" b="1" dirty="0" smtClean="0"/>
              <a:t>General </a:t>
            </a:r>
            <a:r>
              <a:rPr lang="en-US" b="1" dirty="0"/>
              <a:t>Writs of Assistance</a:t>
            </a:r>
            <a:r>
              <a:rPr lang="en-US" dirty="0"/>
              <a:t>: allowed customs officials to search </a:t>
            </a:r>
            <a:r>
              <a:rPr lang="en-US" dirty="0" smtClean="0"/>
              <a:t>building/ships </a:t>
            </a:r>
            <a:r>
              <a:rPr lang="en-US" dirty="0"/>
              <a:t>for smuggled goods </a:t>
            </a:r>
            <a:r>
              <a:rPr lang="en-US" dirty="0" smtClean="0"/>
              <a:t>for any reason</a:t>
            </a:r>
          </a:p>
          <a:p>
            <a:r>
              <a:rPr lang="en-US" b="1" dirty="0" smtClean="0"/>
              <a:t>Glorious Revolution</a:t>
            </a:r>
            <a:r>
              <a:rPr lang="en-US" dirty="0" smtClean="0"/>
              <a:t>; 1688</a:t>
            </a:r>
          </a:p>
          <a:p>
            <a:pPr lvl="1"/>
            <a:r>
              <a:rPr lang="en-US" dirty="0" smtClean="0"/>
              <a:t>William and Mary take over throne with limits on monarchy </a:t>
            </a:r>
          </a:p>
          <a:p>
            <a:pPr lvl="1"/>
            <a:r>
              <a:rPr lang="en-US" dirty="0" smtClean="0"/>
              <a:t>Began struggle over limits of self-government</a:t>
            </a:r>
          </a:p>
          <a:p>
            <a:r>
              <a:rPr lang="en-US" b="1" dirty="0" smtClean="0"/>
              <a:t>Great Awakening</a:t>
            </a:r>
            <a:r>
              <a:rPr lang="en-US" dirty="0" smtClean="0"/>
              <a:t>; 1730-1743</a:t>
            </a:r>
          </a:p>
          <a:p>
            <a:pPr lvl="1"/>
            <a:r>
              <a:rPr lang="en-US" dirty="0" smtClean="0"/>
              <a:t>Christian revitalization movement; made personal</a:t>
            </a:r>
          </a:p>
          <a:p>
            <a:pPr lvl="1"/>
            <a:r>
              <a:rPr lang="en-US" dirty="0" smtClean="0"/>
              <a:t>Changes in understanding of God, self, and world</a:t>
            </a:r>
          </a:p>
          <a:p>
            <a:pPr lvl="1"/>
            <a:endParaRPr lang="en-US" dirty="0" smtClean="0"/>
          </a:p>
        </p:txBody>
      </p:sp>
    </p:spTree>
    <p:extLst>
      <p:ext uri="{BB962C8B-B14F-4D97-AF65-F5344CB8AC3E}">
        <p14:creationId xmlns:p14="http://schemas.microsoft.com/office/powerpoint/2010/main" val="3357030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a:t>
            </a:r>
            <a:endParaRPr lang="en-US" dirty="0"/>
          </a:p>
        </p:txBody>
      </p:sp>
      <p:sp>
        <p:nvSpPr>
          <p:cNvPr id="3" name="Content Placeholder 2"/>
          <p:cNvSpPr>
            <a:spLocks noGrp="1"/>
          </p:cNvSpPr>
          <p:nvPr>
            <p:ph idx="1"/>
          </p:nvPr>
        </p:nvSpPr>
        <p:spPr/>
        <p:txBody>
          <a:bodyPr>
            <a:normAutofit/>
          </a:bodyPr>
          <a:lstStyle/>
          <a:p>
            <a:r>
              <a:rPr lang="en-US" sz="3600" dirty="0" smtClean="0"/>
              <a:t>What are at least two concepts, powers, or rights reflected in our government and where did those ideas originate?</a:t>
            </a:r>
          </a:p>
          <a:p>
            <a:r>
              <a:rPr lang="en-US" sz="3600" dirty="0" smtClean="0"/>
              <a:t>Please turn writings into the black bin at the front</a:t>
            </a:r>
            <a:endParaRPr lang="en-US" sz="3600" dirty="0"/>
          </a:p>
        </p:txBody>
      </p:sp>
    </p:spTree>
    <p:extLst>
      <p:ext uri="{BB962C8B-B14F-4D97-AF65-F5344CB8AC3E}">
        <p14:creationId xmlns:p14="http://schemas.microsoft.com/office/powerpoint/2010/main" val="36544435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Revolution</a:t>
            </a:r>
            <a:endParaRPr lang="en-US" dirty="0"/>
          </a:p>
        </p:txBody>
      </p:sp>
      <p:sp>
        <p:nvSpPr>
          <p:cNvPr id="3" name="Content Placeholder 2"/>
          <p:cNvSpPr>
            <a:spLocks noGrp="1"/>
          </p:cNvSpPr>
          <p:nvPr>
            <p:ph idx="1"/>
          </p:nvPr>
        </p:nvSpPr>
        <p:spPr>
          <a:xfrm>
            <a:off x="457200" y="1752600"/>
            <a:ext cx="8229600" cy="4817533"/>
          </a:xfrm>
        </p:spPr>
        <p:txBody>
          <a:bodyPr>
            <a:normAutofit/>
          </a:bodyPr>
          <a:lstStyle/>
          <a:p>
            <a:r>
              <a:rPr lang="en-US" b="1" dirty="0" smtClean="0"/>
              <a:t>French and Indian War</a:t>
            </a:r>
            <a:r>
              <a:rPr lang="en-US" dirty="0" smtClean="0"/>
              <a:t>; 1754-1763</a:t>
            </a:r>
          </a:p>
          <a:p>
            <a:pPr lvl="1"/>
            <a:r>
              <a:rPr lang="en-US" dirty="0" smtClean="0"/>
              <a:t>Britain and France fought for control of colonies and trade routes.</a:t>
            </a:r>
          </a:p>
          <a:p>
            <a:pPr lvl="1"/>
            <a:r>
              <a:rPr lang="en-US" dirty="0" smtClean="0"/>
              <a:t>France lost all their land in the US</a:t>
            </a:r>
          </a:p>
          <a:p>
            <a:pPr lvl="1"/>
            <a:r>
              <a:rPr lang="en-US" dirty="0" smtClean="0"/>
              <a:t>As a result of the war, there were high costs from the war and expansion led to conflicts with Native Americans. </a:t>
            </a:r>
          </a:p>
          <a:p>
            <a:pPr lvl="1"/>
            <a:r>
              <a:rPr lang="en-US" dirty="0" smtClean="0"/>
              <a:t>Britain tried to restrict settling on Native American’s land with the </a:t>
            </a:r>
            <a:r>
              <a:rPr lang="en-US" b="1" dirty="0" smtClean="0"/>
              <a:t>Proclamation of 1763 </a:t>
            </a:r>
          </a:p>
          <a:p>
            <a:pPr lvl="2"/>
            <a:r>
              <a:rPr lang="en-US" dirty="0" smtClean="0"/>
              <a:t>Do not settle west of Appalachian</a:t>
            </a:r>
          </a:p>
          <a:p>
            <a:pPr lvl="1"/>
            <a:r>
              <a:rPr lang="en-US" dirty="0" smtClean="0"/>
              <a:t>In order to pay for these costs, Parliament decided to tax the colonists.</a:t>
            </a:r>
            <a:endParaRPr lang="en-US" dirty="0"/>
          </a:p>
        </p:txBody>
      </p:sp>
    </p:spTree>
    <p:extLst>
      <p:ext uri="{BB962C8B-B14F-4D97-AF65-F5344CB8AC3E}">
        <p14:creationId xmlns:p14="http://schemas.microsoft.com/office/powerpoint/2010/main" val="35028362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revolution</a:t>
            </a:r>
            <a:endParaRPr lang="en-US" dirty="0"/>
          </a:p>
        </p:txBody>
      </p:sp>
      <p:sp>
        <p:nvSpPr>
          <p:cNvPr id="3" name="Content Placeholder 2"/>
          <p:cNvSpPr>
            <a:spLocks noGrp="1"/>
          </p:cNvSpPr>
          <p:nvPr>
            <p:ph idx="1"/>
          </p:nvPr>
        </p:nvSpPr>
        <p:spPr>
          <a:xfrm>
            <a:off x="457200" y="1752600"/>
            <a:ext cx="8229600" cy="4851400"/>
          </a:xfrm>
        </p:spPr>
        <p:txBody>
          <a:bodyPr>
            <a:normAutofit fontScale="77500" lnSpcReduction="20000"/>
          </a:bodyPr>
          <a:lstStyle/>
          <a:p>
            <a:r>
              <a:rPr lang="en-US" b="1" dirty="0" smtClean="0"/>
              <a:t>Sugar Act</a:t>
            </a:r>
            <a:r>
              <a:rPr lang="en-US" dirty="0" smtClean="0"/>
              <a:t>; 1764</a:t>
            </a:r>
          </a:p>
          <a:p>
            <a:pPr lvl="1"/>
            <a:r>
              <a:rPr lang="en-US" dirty="0" smtClean="0"/>
              <a:t>Tax on molasses and sugar</a:t>
            </a:r>
          </a:p>
          <a:p>
            <a:pPr lvl="1"/>
            <a:r>
              <a:rPr lang="en-US" dirty="0" smtClean="0"/>
              <a:t>First law designed specifically to raise money</a:t>
            </a:r>
          </a:p>
          <a:p>
            <a:r>
              <a:rPr lang="en-US" b="1" dirty="0" smtClean="0"/>
              <a:t>Currency Act</a:t>
            </a:r>
            <a:r>
              <a:rPr lang="en-US" dirty="0" smtClean="0"/>
              <a:t>; 1764</a:t>
            </a:r>
          </a:p>
          <a:p>
            <a:pPr lvl="1"/>
            <a:r>
              <a:rPr lang="en-US" dirty="0" smtClean="0"/>
              <a:t>Regulated paper money issued by colonies; protect British merchants and creditors from being paid with depreciated currency.</a:t>
            </a:r>
          </a:p>
          <a:p>
            <a:r>
              <a:rPr lang="en-US" b="1" dirty="0" smtClean="0"/>
              <a:t>Stamp Act</a:t>
            </a:r>
            <a:r>
              <a:rPr lang="en-US" dirty="0" smtClean="0"/>
              <a:t>; 1765</a:t>
            </a:r>
          </a:p>
          <a:p>
            <a:pPr lvl="1"/>
            <a:r>
              <a:rPr lang="en-US" dirty="0" smtClean="0"/>
              <a:t>Required printed materials to be printed on stamped paper</a:t>
            </a:r>
          </a:p>
          <a:p>
            <a:pPr lvl="1"/>
            <a:r>
              <a:rPr lang="en-US" dirty="0" smtClean="0"/>
              <a:t>Imposed a direct tax</a:t>
            </a:r>
          </a:p>
          <a:p>
            <a:pPr lvl="1"/>
            <a:r>
              <a:rPr lang="en-US" dirty="0" smtClean="0"/>
              <a:t>Colonists had no representatives in Parliament; violation of rights as Englishmen – “no taxation without representation.”</a:t>
            </a:r>
          </a:p>
          <a:p>
            <a:pPr lvl="1"/>
            <a:r>
              <a:rPr lang="en-US" dirty="0" smtClean="0"/>
              <a:t>Sons of Liberty/Samuel Adams/Patrick Henry</a:t>
            </a:r>
          </a:p>
          <a:p>
            <a:r>
              <a:rPr lang="en-US" b="1" dirty="0" smtClean="0"/>
              <a:t>Quartering Act</a:t>
            </a:r>
            <a:r>
              <a:rPr lang="en-US" dirty="0" smtClean="0"/>
              <a:t>; 1765</a:t>
            </a:r>
          </a:p>
          <a:p>
            <a:pPr lvl="1"/>
            <a:r>
              <a:rPr lang="en-US" dirty="0" smtClean="0"/>
              <a:t>Provide British soldiers with any needed food or accommodations</a:t>
            </a:r>
          </a:p>
          <a:p>
            <a:pPr lvl="1"/>
            <a:r>
              <a:rPr lang="en-US" dirty="0" smtClean="0"/>
              <a:t>Provide food for British soldiers in the area</a:t>
            </a:r>
          </a:p>
          <a:p>
            <a:r>
              <a:rPr lang="en-US" b="1" dirty="0" smtClean="0"/>
              <a:t>Townshend Acts</a:t>
            </a:r>
            <a:r>
              <a:rPr lang="en-US" dirty="0" smtClean="0"/>
              <a:t>; 1767</a:t>
            </a:r>
          </a:p>
          <a:p>
            <a:pPr lvl="1"/>
            <a:r>
              <a:rPr lang="en-US" dirty="0" smtClean="0"/>
              <a:t>Import </a:t>
            </a:r>
            <a:r>
              <a:rPr lang="en-US" dirty="0"/>
              <a:t>tax on lead, paint, tea, paper, and glass</a:t>
            </a:r>
            <a:r>
              <a:rPr lang="en-US" dirty="0" smtClean="0"/>
              <a:t>.</a:t>
            </a:r>
          </a:p>
          <a:p>
            <a:pPr lvl="1"/>
            <a:r>
              <a:rPr lang="en-US" dirty="0" smtClean="0"/>
              <a:t>Purpose was to raise revenue and establish precedent that Britain could tax colonies</a:t>
            </a:r>
          </a:p>
          <a:p>
            <a:endParaRPr lang="en-US" dirty="0"/>
          </a:p>
        </p:txBody>
      </p:sp>
    </p:spTree>
    <p:extLst>
      <p:ext uri="{BB962C8B-B14F-4D97-AF65-F5344CB8AC3E}">
        <p14:creationId xmlns:p14="http://schemas.microsoft.com/office/powerpoint/2010/main" val="18115527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revolution</a:t>
            </a:r>
            <a:endParaRPr lang="en-US" dirty="0"/>
          </a:p>
        </p:txBody>
      </p:sp>
      <p:sp>
        <p:nvSpPr>
          <p:cNvPr id="3" name="Content Placeholder 2"/>
          <p:cNvSpPr>
            <a:spLocks noGrp="1"/>
          </p:cNvSpPr>
          <p:nvPr>
            <p:ph idx="1"/>
          </p:nvPr>
        </p:nvSpPr>
        <p:spPr>
          <a:xfrm>
            <a:off x="457200" y="1752600"/>
            <a:ext cx="8229600" cy="4902200"/>
          </a:xfrm>
        </p:spPr>
        <p:txBody>
          <a:bodyPr>
            <a:normAutofit fontScale="85000" lnSpcReduction="20000"/>
          </a:bodyPr>
          <a:lstStyle/>
          <a:p>
            <a:r>
              <a:rPr lang="en-US" b="1" dirty="0" smtClean="0"/>
              <a:t>Boston Massacre</a:t>
            </a:r>
            <a:r>
              <a:rPr lang="en-US" dirty="0" smtClean="0"/>
              <a:t>; 1770</a:t>
            </a:r>
          </a:p>
          <a:p>
            <a:pPr lvl="1"/>
            <a:r>
              <a:rPr lang="en-US" dirty="0" smtClean="0"/>
              <a:t>British troops fired at crowd; killed 5 colonists</a:t>
            </a:r>
          </a:p>
          <a:p>
            <a:pPr lvl="1"/>
            <a:r>
              <a:rPr lang="en-US" dirty="0" smtClean="0"/>
              <a:t>Started waves of anti-British feelings</a:t>
            </a:r>
          </a:p>
          <a:p>
            <a:r>
              <a:rPr lang="en-US" b="1" dirty="0" smtClean="0"/>
              <a:t>Tea Act</a:t>
            </a:r>
            <a:r>
              <a:rPr lang="en-US" dirty="0" smtClean="0"/>
              <a:t>; 1773</a:t>
            </a:r>
          </a:p>
          <a:p>
            <a:pPr lvl="1"/>
            <a:r>
              <a:rPr lang="en-US" dirty="0" smtClean="0"/>
              <a:t>Low cost of BEIC tea; goal to convince colonists purchase t</a:t>
            </a:r>
          </a:p>
          <a:p>
            <a:r>
              <a:rPr lang="en-US" b="1" dirty="0" smtClean="0"/>
              <a:t>Boston Tea Party</a:t>
            </a:r>
            <a:r>
              <a:rPr lang="en-US" dirty="0" smtClean="0"/>
              <a:t>; 1773</a:t>
            </a:r>
          </a:p>
          <a:p>
            <a:pPr lvl="1"/>
            <a:r>
              <a:rPr lang="en-US" dirty="0" smtClean="0"/>
              <a:t>Boston unable to force tea </a:t>
            </a:r>
            <a:r>
              <a:rPr lang="en-US" dirty="0" err="1" smtClean="0"/>
              <a:t>cosignees</a:t>
            </a:r>
            <a:r>
              <a:rPr lang="en-US" dirty="0" smtClean="0"/>
              <a:t> to return tea to England; dumped tea in harbor </a:t>
            </a:r>
          </a:p>
          <a:p>
            <a:r>
              <a:rPr lang="en-US" b="1" dirty="0" smtClean="0"/>
              <a:t>Intolerable Acts</a:t>
            </a:r>
            <a:r>
              <a:rPr lang="en-US" dirty="0" smtClean="0"/>
              <a:t>; 1774</a:t>
            </a:r>
          </a:p>
          <a:p>
            <a:pPr lvl="1"/>
            <a:r>
              <a:rPr lang="en-US" dirty="0" smtClean="0"/>
              <a:t>British response to Boston; set of punitive laws</a:t>
            </a:r>
          </a:p>
          <a:p>
            <a:pPr lvl="1"/>
            <a:r>
              <a:rPr lang="en-US" dirty="0" smtClean="0"/>
              <a:t>Closed port in Boston; stripped Massachusetts of self-gov’t</a:t>
            </a:r>
          </a:p>
          <a:p>
            <a:r>
              <a:rPr lang="en-US" b="1" dirty="0" smtClean="0"/>
              <a:t>Lexington and Concord</a:t>
            </a:r>
            <a:r>
              <a:rPr lang="en-US" dirty="0" smtClean="0"/>
              <a:t>; April 19, 1775</a:t>
            </a:r>
          </a:p>
          <a:p>
            <a:pPr lvl="1"/>
            <a:r>
              <a:rPr lang="en-US" dirty="0" smtClean="0"/>
              <a:t>Beginning of American Revolution </a:t>
            </a:r>
          </a:p>
          <a:p>
            <a:pPr lvl="1"/>
            <a:r>
              <a:rPr lang="en-US" dirty="0" smtClean="0"/>
              <a:t>British general decided to seize colonists’ weapons in Concord</a:t>
            </a:r>
          </a:p>
          <a:p>
            <a:r>
              <a:rPr lang="en-US" b="1" dirty="0" smtClean="0"/>
              <a:t>Common Sense</a:t>
            </a:r>
            <a:r>
              <a:rPr lang="en-US" dirty="0" smtClean="0"/>
              <a:t>; 1776</a:t>
            </a:r>
          </a:p>
          <a:p>
            <a:pPr lvl="1"/>
            <a:r>
              <a:rPr lang="en-US" dirty="0" smtClean="0"/>
              <a:t>Pamphlet written by Thomas Paine that called for independence</a:t>
            </a:r>
          </a:p>
          <a:p>
            <a:pPr lvl="1"/>
            <a:r>
              <a:rPr lang="en-US" dirty="0" smtClean="0"/>
              <a:t>Written in everyday language </a:t>
            </a:r>
            <a:endParaRPr lang="en-US" dirty="0"/>
          </a:p>
        </p:txBody>
      </p:sp>
    </p:spTree>
    <p:extLst>
      <p:ext uri="{BB962C8B-B14F-4D97-AF65-F5344CB8AC3E}">
        <p14:creationId xmlns:p14="http://schemas.microsoft.com/office/powerpoint/2010/main" val="38239779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Committees of Correspondence</a:t>
            </a:r>
            <a:endParaRPr lang="en-US" dirty="0"/>
          </a:p>
        </p:txBody>
      </p:sp>
      <p:sp>
        <p:nvSpPr>
          <p:cNvPr id="3" name="Content Placeholder 2"/>
          <p:cNvSpPr>
            <a:spLocks noGrp="1"/>
          </p:cNvSpPr>
          <p:nvPr>
            <p:ph idx="1"/>
          </p:nvPr>
        </p:nvSpPr>
        <p:spPr/>
        <p:txBody>
          <a:bodyPr>
            <a:normAutofit/>
          </a:bodyPr>
          <a:lstStyle/>
          <a:p>
            <a:r>
              <a:rPr lang="en-US" dirty="0" smtClean="0"/>
              <a:t>Committees of Correspondence were </a:t>
            </a:r>
            <a:r>
              <a:rPr lang="en-US" dirty="0"/>
              <a:t>the American colonies' first institution for maintaining communication with one </a:t>
            </a:r>
            <a:r>
              <a:rPr lang="en-US" dirty="0" smtClean="0"/>
              <a:t>another.</a:t>
            </a:r>
          </a:p>
          <a:p>
            <a:pPr lvl="1"/>
            <a:r>
              <a:rPr lang="en-US" dirty="0" smtClean="0"/>
              <a:t>First committee established by Samuel Adams</a:t>
            </a:r>
          </a:p>
          <a:p>
            <a:r>
              <a:rPr lang="en-US" dirty="0" smtClean="0"/>
              <a:t>In addition to organizing protests, they also disseminated information between pro-independence colonists. </a:t>
            </a:r>
          </a:p>
          <a:p>
            <a:r>
              <a:rPr lang="en-US" dirty="0" smtClean="0"/>
              <a:t>Originally were only organized temporarily but soon became permanent. </a:t>
            </a:r>
          </a:p>
          <a:p>
            <a:r>
              <a:rPr lang="en-US" dirty="0" smtClean="0"/>
              <a:t>Organization led to the creation of the Continental Congress.</a:t>
            </a:r>
          </a:p>
        </p:txBody>
      </p:sp>
    </p:spTree>
    <p:extLst>
      <p:ext uri="{BB962C8B-B14F-4D97-AF65-F5344CB8AC3E}">
        <p14:creationId xmlns:p14="http://schemas.microsoft.com/office/powerpoint/2010/main" val="16540744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continental Congress</a:t>
            </a:r>
            <a:endParaRPr lang="en-US" dirty="0"/>
          </a:p>
        </p:txBody>
      </p:sp>
      <p:sp>
        <p:nvSpPr>
          <p:cNvPr id="3" name="Content Placeholder 2"/>
          <p:cNvSpPr>
            <a:spLocks noGrp="1"/>
          </p:cNvSpPr>
          <p:nvPr>
            <p:ph idx="1"/>
          </p:nvPr>
        </p:nvSpPr>
        <p:spPr>
          <a:xfrm>
            <a:off x="457200" y="1574800"/>
            <a:ext cx="8229600" cy="5283200"/>
          </a:xfrm>
        </p:spPr>
        <p:txBody>
          <a:bodyPr>
            <a:normAutofit fontScale="92500" lnSpcReduction="10000"/>
          </a:bodyPr>
          <a:lstStyle/>
          <a:p>
            <a:r>
              <a:rPr lang="en-US" dirty="0" smtClean="0"/>
              <a:t>Organized in September 1774 to determine how to respond to the crisis in Massachusetts and other abuses by British authorities.</a:t>
            </a:r>
          </a:p>
          <a:p>
            <a:r>
              <a:rPr lang="en-US" dirty="0" smtClean="0"/>
              <a:t>Delegates recommended continued </a:t>
            </a:r>
            <a:r>
              <a:rPr lang="en-US" b="1" dirty="0" smtClean="0"/>
              <a:t>boycott</a:t>
            </a:r>
            <a:r>
              <a:rPr lang="en-US" dirty="0" smtClean="0"/>
              <a:t> of British goods </a:t>
            </a:r>
          </a:p>
          <a:p>
            <a:pPr lvl="1"/>
            <a:r>
              <a:rPr lang="en-US" dirty="0" smtClean="0"/>
              <a:t>Boycott: </a:t>
            </a:r>
            <a:r>
              <a:rPr lang="en-US" dirty="0"/>
              <a:t>To abstain from or act together in abstaining from using, buying, or dealing with as an expression of </a:t>
            </a:r>
            <a:r>
              <a:rPr lang="en-US" dirty="0" smtClean="0"/>
              <a:t>protest.</a:t>
            </a:r>
          </a:p>
          <a:p>
            <a:r>
              <a:rPr lang="en-US" dirty="0" smtClean="0"/>
              <a:t>Assembled a list of 10 resolutions to present to King George III stating what the Congress considered to be the colonists’ rights. </a:t>
            </a:r>
          </a:p>
          <a:p>
            <a:r>
              <a:rPr lang="en-US" dirty="0" smtClean="0"/>
              <a:t>Agreed to meet in May 1775 if the king did not acknowledge these rights.</a:t>
            </a:r>
          </a:p>
          <a:p>
            <a:r>
              <a:rPr lang="en-US" dirty="0" smtClean="0"/>
              <a:t>King refused to consider the colonists’ demands and ordered troops to prepare to seize the colonists’ weapons.</a:t>
            </a:r>
          </a:p>
          <a:p>
            <a:endParaRPr lang="en-US" dirty="0"/>
          </a:p>
        </p:txBody>
      </p:sp>
    </p:spTree>
    <p:extLst>
      <p:ext uri="{BB962C8B-B14F-4D97-AF65-F5344CB8AC3E}">
        <p14:creationId xmlns:p14="http://schemas.microsoft.com/office/powerpoint/2010/main" val="25977626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continental congress</a:t>
            </a:r>
            <a:endParaRPr lang="en-US" dirty="0"/>
          </a:p>
        </p:txBody>
      </p:sp>
      <p:sp>
        <p:nvSpPr>
          <p:cNvPr id="3" name="Content Placeholder 2"/>
          <p:cNvSpPr>
            <a:spLocks noGrp="1"/>
          </p:cNvSpPr>
          <p:nvPr>
            <p:ph idx="1"/>
          </p:nvPr>
        </p:nvSpPr>
        <p:spPr/>
        <p:txBody>
          <a:bodyPr/>
          <a:lstStyle/>
          <a:p>
            <a:r>
              <a:rPr lang="en-US" dirty="0" smtClean="0"/>
              <a:t>Met in May 1775 in Philadelphia </a:t>
            </a:r>
          </a:p>
          <a:p>
            <a:r>
              <a:rPr lang="en-US" dirty="0" smtClean="0"/>
              <a:t>Voted to create the </a:t>
            </a:r>
            <a:r>
              <a:rPr lang="en-US" dirty="0"/>
              <a:t>C</a:t>
            </a:r>
            <a:r>
              <a:rPr lang="en-US" dirty="0" smtClean="0"/>
              <a:t>ontinental Army</a:t>
            </a:r>
          </a:p>
          <a:p>
            <a:pPr lvl="1"/>
            <a:r>
              <a:rPr lang="en-US" dirty="0" smtClean="0"/>
              <a:t>George Washington was appointed commanding general</a:t>
            </a:r>
          </a:p>
          <a:p>
            <a:r>
              <a:rPr lang="en-US" dirty="0" smtClean="0"/>
              <a:t>Approved the Declaration of Causes outlining the reasons for taking up arms against Britain. </a:t>
            </a:r>
          </a:p>
          <a:p>
            <a:r>
              <a:rPr lang="en-US" dirty="0" smtClean="0"/>
              <a:t>Tried to restore peace. Delegates signed the </a:t>
            </a:r>
            <a:r>
              <a:rPr lang="en-US" b="1" dirty="0" smtClean="0"/>
              <a:t>Olive Branch Petition </a:t>
            </a:r>
            <a:r>
              <a:rPr lang="en-US" dirty="0" smtClean="0"/>
              <a:t>requesting peace. King rejected the petition. </a:t>
            </a:r>
            <a:endParaRPr lang="en-US" dirty="0"/>
          </a:p>
        </p:txBody>
      </p:sp>
    </p:spTree>
    <p:extLst>
      <p:ext uri="{BB962C8B-B14F-4D97-AF65-F5344CB8AC3E}">
        <p14:creationId xmlns:p14="http://schemas.microsoft.com/office/powerpoint/2010/main" val="172517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 Carolina</a:t>
            </a:r>
            <a:endParaRPr lang="en-US" dirty="0"/>
          </a:p>
        </p:txBody>
      </p:sp>
      <p:sp>
        <p:nvSpPr>
          <p:cNvPr id="3" name="Content Placeholder 2"/>
          <p:cNvSpPr>
            <a:spLocks noGrp="1"/>
          </p:cNvSpPr>
          <p:nvPr>
            <p:ph idx="1"/>
          </p:nvPr>
        </p:nvSpPr>
        <p:spPr/>
        <p:txBody>
          <a:bodyPr/>
          <a:lstStyle/>
          <a:p>
            <a:r>
              <a:rPr lang="en-US" dirty="0" smtClean="0"/>
              <a:t>Before the Declaration of Independence was issued, North Carolina created their own documents.</a:t>
            </a:r>
          </a:p>
          <a:p>
            <a:r>
              <a:rPr lang="en-US" b="1" dirty="0" smtClean="0"/>
              <a:t>Mecklenburg Resolves</a:t>
            </a:r>
            <a:r>
              <a:rPr lang="en-US" dirty="0" smtClean="0"/>
              <a:t>, 1775: state British laws were no longer in effect; provided for the creation of an independent local government to manage Mecklenburg County</a:t>
            </a:r>
          </a:p>
          <a:p>
            <a:r>
              <a:rPr lang="en-US" b="1" dirty="0" smtClean="0"/>
              <a:t>Halifax Resolves</a:t>
            </a:r>
            <a:r>
              <a:rPr lang="en-US" dirty="0" smtClean="0"/>
              <a:t>, 1776: recommended that NC and other colonies declare independence; were read and discussed at the Continental Congress </a:t>
            </a:r>
            <a:endParaRPr lang="en-US" dirty="0"/>
          </a:p>
        </p:txBody>
      </p:sp>
    </p:spTree>
    <p:extLst>
      <p:ext uri="{BB962C8B-B14F-4D97-AF65-F5344CB8AC3E}">
        <p14:creationId xmlns:p14="http://schemas.microsoft.com/office/powerpoint/2010/main" val="26901024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independence</a:t>
            </a:r>
            <a:endParaRPr lang="en-US" dirty="0"/>
          </a:p>
        </p:txBody>
      </p:sp>
      <p:sp>
        <p:nvSpPr>
          <p:cNvPr id="3" name="Content Placeholder 2"/>
          <p:cNvSpPr>
            <a:spLocks noGrp="1"/>
          </p:cNvSpPr>
          <p:nvPr>
            <p:ph idx="1"/>
          </p:nvPr>
        </p:nvSpPr>
        <p:spPr/>
        <p:txBody>
          <a:bodyPr/>
          <a:lstStyle/>
          <a:p>
            <a:r>
              <a:rPr lang="en-US" dirty="0" smtClean="0"/>
              <a:t>The Congress, acting as government for the colonies, appointed a committee to write a document that would announce the independence of the United States.</a:t>
            </a:r>
          </a:p>
          <a:p>
            <a:r>
              <a:rPr lang="en-US" dirty="0" smtClean="0"/>
              <a:t>Based on the idea of egalitarianism </a:t>
            </a:r>
          </a:p>
          <a:p>
            <a:pPr lvl="1"/>
            <a:r>
              <a:rPr lang="en-US" dirty="0" smtClean="0"/>
              <a:t>Believing in the principle that all people are equal and deserve equal rights</a:t>
            </a:r>
          </a:p>
          <a:p>
            <a:r>
              <a:rPr lang="en-US" dirty="0" smtClean="0"/>
              <a:t>Jefferson wrote the first draft of the Declaration </a:t>
            </a:r>
          </a:p>
          <a:p>
            <a:pPr lvl="1"/>
            <a:r>
              <a:rPr lang="en-US" dirty="0" smtClean="0"/>
              <a:t>John Adams and Benjamin Franklin were a part of the committee that drafted the Declaration. </a:t>
            </a:r>
          </a:p>
          <a:p>
            <a:pPr lvl="1"/>
            <a:r>
              <a:rPr lang="en-US" dirty="0" smtClean="0"/>
              <a:t>It was voted on July 2 to declare independence </a:t>
            </a:r>
          </a:p>
          <a:p>
            <a:pPr lvl="1"/>
            <a:endParaRPr lang="en-US" dirty="0" smtClean="0"/>
          </a:p>
        </p:txBody>
      </p:sp>
    </p:spTree>
    <p:extLst>
      <p:ext uri="{BB962C8B-B14F-4D97-AF65-F5344CB8AC3E}">
        <p14:creationId xmlns:p14="http://schemas.microsoft.com/office/powerpoint/2010/main" val="42263302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 2/4</a:t>
            </a:r>
            <a:endParaRPr lang="en-US" dirty="0"/>
          </a:p>
        </p:txBody>
      </p:sp>
      <p:sp>
        <p:nvSpPr>
          <p:cNvPr id="3" name="Content Placeholder 2"/>
          <p:cNvSpPr>
            <a:spLocks noGrp="1"/>
          </p:cNvSpPr>
          <p:nvPr>
            <p:ph idx="1"/>
          </p:nvPr>
        </p:nvSpPr>
        <p:spPr/>
        <p:txBody>
          <a:bodyPr>
            <a:normAutofit/>
          </a:bodyPr>
          <a:lstStyle/>
          <a:p>
            <a:r>
              <a:rPr lang="en-US" sz="4000" dirty="0" smtClean="0"/>
              <a:t>How does the idea of self government apply to </a:t>
            </a:r>
            <a:r>
              <a:rPr lang="en-US" sz="4000" smtClean="0"/>
              <a:t>the Continental </a:t>
            </a:r>
            <a:r>
              <a:rPr lang="en-US" sz="4000" dirty="0" smtClean="0"/>
              <a:t>Congress?</a:t>
            </a:r>
          </a:p>
        </p:txBody>
      </p:sp>
    </p:spTree>
    <p:extLst>
      <p:ext uri="{BB962C8B-B14F-4D97-AF65-F5344CB8AC3E}">
        <p14:creationId xmlns:p14="http://schemas.microsoft.com/office/powerpoint/2010/main" val="20464419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etition_protest_detail.jpg"/>
          <p:cNvPicPr>
            <a:picLocks noGrp="1" noChangeAspect="1"/>
          </p:cNvPicPr>
          <p:nvPr>
            <p:ph idx="1"/>
          </p:nvPr>
        </p:nvPicPr>
        <p:blipFill>
          <a:blip r:embed="rId2">
            <a:extLst>
              <a:ext uri="{28A0092B-C50C-407E-A947-70E740481C1C}">
                <a14:useLocalDpi xmlns:a14="http://schemas.microsoft.com/office/drawing/2010/main" val="0"/>
              </a:ext>
            </a:extLst>
          </a:blip>
          <a:srcRect l="-5605" r="-5605"/>
          <a:stretch>
            <a:fillRect/>
          </a:stretch>
        </p:blipFill>
        <p:spPr>
          <a:xfrm>
            <a:off x="457200" y="304800"/>
            <a:ext cx="8229600" cy="5821363"/>
          </a:xfrm>
        </p:spPr>
      </p:pic>
    </p:spTree>
    <p:extLst>
      <p:ext uri="{BB962C8B-B14F-4D97-AF65-F5344CB8AC3E}">
        <p14:creationId xmlns:p14="http://schemas.microsoft.com/office/powerpoint/2010/main" val="2479843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Enlightenment </a:t>
            </a:r>
            <a:endParaRPr lang="en-US" dirty="0"/>
          </a:p>
        </p:txBody>
      </p:sp>
      <p:sp>
        <p:nvSpPr>
          <p:cNvPr id="3" name="Content Placeholder 2"/>
          <p:cNvSpPr>
            <a:spLocks noGrp="1"/>
          </p:cNvSpPr>
          <p:nvPr>
            <p:ph idx="1"/>
          </p:nvPr>
        </p:nvSpPr>
        <p:spPr>
          <a:xfrm>
            <a:off x="457200" y="1752600"/>
            <a:ext cx="8229600" cy="4732867"/>
          </a:xfrm>
        </p:spPr>
        <p:txBody>
          <a:bodyPr>
            <a:normAutofit/>
          </a:bodyPr>
          <a:lstStyle/>
          <a:p>
            <a:r>
              <a:rPr lang="en-US" dirty="0" smtClean="0"/>
              <a:t>Age of Reason – Period in the 1600-1700s in Europe of new and old ideas. Applying logic and reason to societal problems.</a:t>
            </a:r>
          </a:p>
          <a:p>
            <a:r>
              <a:rPr lang="en-US" dirty="0" smtClean="0"/>
              <a:t>Main Philosophers</a:t>
            </a:r>
          </a:p>
          <a:p>
            <a:pPr lvl="1"/>
            <a:r>
              <a:rPr lang="en-US" dirty="0" smtClean="0"/>
              <a:t>John Locke </a:t>
            </a:r>
          </a:p>
          <a:p>
            <a:pPr lvl="1"/>
            <a:r>
              <a:rPr lang="en-US" dirty="0" smtClean="0"/>
              <a:t>Thomas Hobbes</a:t>
            </a:r>
          </a:p>
          <a:p>
            <a:pPr lvl="1"/>
            <a:r>
              <a:rPr lang="en-US" dirty="0" smtClean="0"/>
              <a:t>Montesquieu</a:t>
            </a:r>
          </a:p>
          <a:p>
            <a:pPr lvl="1"/>
            <a:r>
              <a:rPr lang="en-US" dirty="0" smtClean="0"/>
              <a:t>Rousseau </a:t>
            </a:r>
          </a:p>
          <a:p>
            <a:pPr lvl="1"/>
            <a:r>
              <a:rPr lang="en-US" dirty="0" smtClean="0"/>
              <a:t>Voltaire </a:t>
            </a:r>
          </a:p>
          <a:p>
            <a:r>
              <a:rPr lang="en-US" dirty="0" smtClean="0"/>
              <a:t>American colonists brought with them knowledge of Enlightenment theories and these theories impacted our government. </a:t>
            </a:r>
          </a:p>
        </p:txBody>
      </p:sp>
    </p:spTree>
    <p:extLst>
      <p:ext uri="{BB962C8B-B14F-4D97-AF65-F5344CB8AC3E}">
        <p14:creationId xmlns:p14="http://schemas.microsoft.com/office/powerpoint/2010/main" val="12035887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Articles of confederation</a:t>
            </a:r>
            <a:endParaRPr lang="en-US" dirty="0"/>
          </a:p>
        </p:txBody>
      </p:sp>
      <p:sp>
        <p:nvSpPr>
          <p:cNvPr id="3" name="Content Placeholder 2"/>
          <p:cNvSpPr>
            <a:spLocks noGrp="1"/>
          </p:cNvSpPr>
          <p:nvPr>
            <p:ph idx="1"/>
          </p:nvPr>
        </p:nvSpPr>
        <p:spPr>
          <a:xfrm>
            <a:off x="457200" y="1752600"/>
            <a:ext cx="8229600" cy="4766733"/>
          </a:xfrm>
        </p:spPr>
        <p:txBody>
          <a:bodyPr>
            <a:normAutofit lnSpcReduction="10000"/>
          </a:bodyPr>
          <a:lstStyle/>
          <a:p>
            <a:r>
              <a:rPr lang="en-US" dirty="0" smtClean="0"/>
              <a:t>In 1777 the Continental Congress adopted a plan of government, The </a:t>
            </a:r>
            <a:r>
              <a:rPr lang="en-US" b="1" dirty="0" smtClean="0"/>
              <a:t>Articles of Confederation</a:t>
            </a:r>
            <a:r>
              <a:rPr lang="en-US" dirty="0" smtClean="0"/>
              <a:t>.</a:t>
            </a:r>
          </a:p>
          <a:p>
            <a:r>
              <a:rPr lang="en-US" dirty="0" smtClean="0"/>
              <a:t>The Articles were ratified in 1781 by all 13 states.</a:t>
            </a:r>
          </a:p>
          <a:p>
            <a:r>
              <a:rPr lang="en-US" dirty="0"/>
              <a:t>The American Revolution ended in 1783. With the Treaty of </a:t>
            </a:r>
            <a:r>
              <a:rPr lang="en-US" dirty="0" smtClean="0"/>
              <a:t>Paris and </a:t>
            </a:r>
            <a:r>
              <a:rPr lang="en-US" dirty="0"/>
              <a:t>Great Britain </a:t>
            </a:r>
            <a:r>
              <a:rPr lang="en-US" dirty="0" smtClean="0"/>
              <a:t>recognizing </a:t>
            </a:r>
            <a:r>
              <a:rPr lang="en-US" dirty="0"/>
              <a:t>the independence of the United States</a:t>
            </a:r>
            <a:r>
              <a:rPr lang="en-US" dirty="0" smtClean="0"/>
              <a:t>.</a:t>
            </a:r>
          </a:p>
          <a:p>
            <a:r>
              <a:rPr lang="en-US" dirty="0" smtClean="0"/>
              <a:t>The states were now a confederation called the United States of America. </a:t>
            </a:r>
            <a:endParaRPr lang="en-US" dirty="0"/>
          </a:p>
          <a:p>
            <a:r>
              <a:rPr lang="en-US" dirty="0" smtClean="0"/>
              <a:t>The </a:t>
            </a:r>
            <a:r>
              <a:rPr lang="en-US" dirty="0"/>
              <a:t>central government had very limited powers due to the states’ fear of a strong central government. </a:t>
            </a:r>
            <a:endParaRPr lang="en-US" dirty="0" smtClean="0"/>
          </a:p>
          <a:p>
            <a:pPr lvl="1"/>
            <a:r>
              <a:rPr lang="en-US" dirty="0" smtClean="0"/>
              <a:t>Federalism – division of power between federal government and the states.</a:t>
            </a:r>
            <a:endParaRPr lang="en-US" dirty="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2998865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Weaknesses of Articles</a:t>
            </a:r>
            <a:endParaRPr lang="en-US" dirty="0"/>
          </a:p>
        </p:txBody>
      </p:sp>
      <p:sp>
        <p:nvSpPr>
          <p:cNvPr id="3" name="Content Placeholder 2"/>
          <p:cNvSpPr>
            <a:spLocks noGrp="1"/>
          </p:cNvSpPr>
          <p:nvPr>
            <p:ph idx="1"/>
          </p:nvPr>
        </p:nvSpPr>
        <p:spPr>
          <a:xfrm>
            <a:off x="457200" y="1752600"/>
            <a:ext cx="8229600" cy="4953000"/>
          </a:xfrm>
        </p:spPr>
        <p:txBody>
          <a:bodyPr>
            <a:normAutofit/>
          </a:bodyPr>
          <a:lstStyle/>
          <a:p>
            <a:r>
              <a:rPr lang="en-US" dirty="0" smtClean="0"/>
              <a:t>Lack of Power and Money</a:t>
            </a:r>
          </a:p>
          <a:p>
            <a:pPr lvl="1"/>
            <a:r>
              <a:rPr lang="en-US" dirty="0" smtClean="0"/>
              <a:t>Congress had no power to collect taxes</a:t>
            </a:r>
          </a:p>
          <a:p>
            <a:pPr lvl="1"/>
            <a:r>
              <a:rPr lang="en-US" dirty="0" smtClean="0"/>
              <a:t>Congress had no power to regulate trade</a:t>
            </a:r>
          </a:p>
          <a:p>
            <a:pPr lvl="1"/>
            <a:r>
              <a:rPr lang="en-US" dirty="0" smtClean="0"/>
              <a:t>Congress had no power to enforce its laws</a:t>
            </a:r>
          </a:p>
          <a:p>
            <a:r>
              <a:rPr lang="en-US" dirty="0" smtClean="0"/>
              <a:t>Lack of Central Powers</a:t>
            </a:r>
          </a:p>
          <a:p>
            <a:pPr lvl="1"/>
            <a:r>
              <a:rPr lang="en-US" dirty="0" smtClean="0"/>
              <a:t>Only one branch of government</a:t>
            </a:r>
          </a:p>
          <a:p>
            <a:pPr lvl="1"/>
            <a:r>
              <a:rPr lang="en-US" dirty="0" smtClean="0"/>
              <a:t>No single leader of group directed government policy</a:t>
            </a:r>
          </a:p>
          <a:p>
            <a:pPr lvl="1"/>
            <a:r>
              <a:rPr lang="en-US" dirty="0" smtClean="0"/>
              <a:t>No national court system existed</a:t>
            </a:r>
          </a:p>
          <a:p>
            <a:r>
              <a:rPr lang="en-US" dirty="0" smtClean="0"/>
              <a:t>Rules too Rigid</a:t>
            </a:r>
          </a:p>
          <a:p>
            <a:pPr lvl="1"/>
            <a:r>
              <a:rPr lang="en-US" dirty="0" smtClean="0"/>
              <a:t>Congress could not pass laws without the approval of nine states</a:t>
            </a:r>
          </a:p>
          <a:p>
            <a:pPr lvl="1"/>
            <a:r>
              <a:rPr lang="en-US" dirty="0" smtClean="0"/>
              <a:t>The Articles could not be changed without the agreement of all 13 states.</a:t>
            </a:r>
          </a:p>
          <a:p>
            <a:pPr marL="114300" indent="0">
              <a:buNone/>
            </a:pPr>
            <a:endParaRPr lang="en-US" dirty="0"/>
          </a:p>
        </p:txBody>
      </p:sp>
    </p:spTree>
    <p:extLst>
      <p:ext uri="{BB962C8B-B14F-4D97-AF65-F5344CB8AC3E}">
        <p14:creationId xmlns:p14="http://schemas.microsoft.com/office/powerpoint/2010/main" val="15855784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 of articles</a:t>
            </a:r>
            <a:endParaRPr lang="en-US" dirty="0"/>
          </a:p>
        </p:txBody>
      </p:sp>
      <p:sp>
        <p:nvSpPr>
          <p:cNvPr id="3" name="Content Placeholder 2"/>
          <p:cNvSpPr>
            <a:spLocks noGrp="1"/>
          </p:cNvSpPr>
          <p:nvPr>
            <p:ph idx="1"/>
          </p:nvPr>
        </p:nvSpPr>
        <p:spPr>
          <a:xfrm>
            <a:off x="457200" y="1752600"/>
            <a:ext cx="8229600" cy="4648200"/>
          </a:xfrm>
        </p:spPr>
        <p:txBody>
          <a:bodyPr/>
          <a:lstStyle/>
          <a:p>
            <a:r>
              <a:rPr lang="en-US" dirty="0" smtClean="0"/>
              <a:t>Economic Disorganization</a:t>
            </a:r>
          </a:p>
          <a:p>
            <a:pPr lvl="1"/>
            <a:r>
              <a:rPr lang="en-US" dirty="0" smtClean="0"/>
              <a:t>Congress could not regulate trade</a:t>
            </a:r>
          </a:p>
          <a:p>
            <a:pPr lvl="1"/>
            <a:r>
              <a:rPr lang="en-US" dirty="0" smtClean="0"/>
              <a:t>No uniform system of currency</a:t>
            </a:r>
          </a:p>
          <a:p>
            <a:pPr lvl="1"/>
            <a:r>
              <a:rPr lang="en-US" dirty="0" smtClean="0"/>
              <a:t>No power of taxation</a:t>
            </a:r>
          </a:p>
          <a:p>
            <a:r>
              <a:rPr lang="en-US" dirty="0" smtClean="0"/>
              <a:t>Lack of central leadership</a:t>
            </a:r>
          </a:p>
          <a:p>
            <a:pPr lvl="1"/>
            <a:r>
              <a:rPr lang="en-US" dirty="0" smtClean="0"/>
              <a:t>No independence judiciary</a:t>
            </a:r>
          </a:p>
          <a:p>
            <a:pPr lvl="1"/>
            <a:r>
              <a:rPr lang="en-US" dirty="0" smtClean="0"/>
              <a:t>No foreign affairs head </a:t>
            </a:r>
          </a:p>
          <a:p>
            <a:pPr lvl="1"/>
            <a:r>
              <a:rPr lang="en-US" dirty="0" smtClean="0"/>
              <a:t>Inability to deal with external and internal threats </a:t>
            </a:r>
          </a:p>
          <a:p>
            <a:r>
              <a:rPr lang="en-US" dirty="0" smtClean="0"/>
              <a:t>Legislative inefficiencies </a:t>
            </a:r>
          </a:p>
          <a:p>
            <a:pPr lvl="1"/>
            <a:r>
              <a:rPr lang="en-US" dirty="0" smtClean="0"/>
              <a:t>Each state had one vote</a:t>
            </a:r>
          </a:p>
          <a:p>
            <a:pPr lvl="1"/>
            <a:r>
              <a:rPr lang="en-US" dirty="0" smtClean="0"/>
              <a:t>Difficulty passing laws – needed consent of 9 states</a:t>
            </a:r>
          </a:p>
          <a:p>
            <a:pPr lvl="1"/>
            <a:r>
              <a:rPr lang="en-US" dirty="0" smtClean="0"/>
              <a:t>Impractical amendment process – needed </a:t>
            </a:r>
            <a:r>
              <a:rPr lang="en-US" smtClean="0"/>
              <a:t>13 states</a:t>
            </a:r>
            <a:endParaRPr lang="en-US" dirty="0"/>
          </a:p>
        </p:txBody>
      </p:sp>
    </p:spTree>
    <p:extLst>
      <p:ext uri="{BB962C8B-B14F-4D97-AF65-F5344CB8AC3E}">
        <p14:creationId xmlns:p14="http://schemas.microsoft.com/office/powerpoint/2010/main" val="6395206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eaknessesOfTheArticlesOfConfederation.jpg"/>
          <p:cNvPicPr>
            <a:picLocks noGrp="1" noChangeAspect="1"/>
          </p:cNvPicPr>
          <p:nvPr>
            <p:ph idx="1"/>
          </p:nvPr>
        </p:nvPicPr>
        <p:blipFill>
          <a:blip r:embed="rId2">
            <a:extLst>
              <a:ext uri="{28A0092B-C50C-407E-A947-70E740481C1C}">
                <a14:useLocalDpi xmlns:a14="http://schemas.microsoft.com/office/drawing/2010/main" val="0"/>
              </a:ext>
            </a:extLst>
          </a:blip>
          <a:srcRect l="-23777" r="-23777"/>
          <a:stretch>
            <a:fillRect/>
          </a:stretch>
        </p:blipFill>
        <p:spPr>
          <a:xfrm>
            <a:off x="457200" y="322263"/>
            <a:ext cx="8229600" cy="6332537"/>
          </a:xfrm>
        </p:spPr>
      </p:pic>
    </p:spTree>
    <p:extLst>
      <p:ext uri="{BB962C8B-B14F-4D97-AF65-F5344CB8AC3E}">
        <p14:creationId xmlns:p14="http://schemas.microsoft.com/office/powerpoint/2010/main" val="40194623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Shays’ Rebellion</a:t>
            </a:r>
            <a:endParaRPr lang="en-US" dirty="0"/>
          </a:p>
        </p:txBody>
      </p:sp>
      <p:sp>
        <p:nvSpPr>
          <p:cNvPr id="3" name="Content Placeholder 2"/>
          <p:cNvSpPr>
            <a:spLocks noGrp="1"/>
          </p:cNvSpPr>
          <p:nvPr>
            <p:ph idx="1"/>
          </p:nvPr>
        </p:nvSpPr>
        <p:spPr>
          <a:xfrm>
            <a:off x="457200" y="1752600"/>
            <a:ext cx="8229600" cy="4749800"/>
          </a:xfrm>
        </p:spPr>
        <p:txBody>
          <a:bodyPr>
            <a:normAutofit fontScale="92500"/>
          </a:bodyPr>
          <a:lstStyle/>
          <a:p>
            <a:r>
              <a:rPr lang="en-US" dirty="0" smtClean="0"/>
              <a:t>Shay’s Rebellion was an armed uprising in Massachusetts led by farmers in 1786 against the treatment of debtors. </a:t>
            </a:r>
          </a:p>
          <a:p>
            <a:r>
              <a:rPr lang="en-US" dirty="0" smtClean="0"/>
              <a:t>As a result of inability to pay taxes and debts, many farmers had their land seized and some were thrown in jail </a:t>
            </a:r>
          </a:p>
          <a:p>
            <a:r>
              <a:rPr lang="en-US" dirty="0" smtClean="0"/>
              <a:t>The </a:t>
            </a:r>
            <a:r>
              <a:rPr lang="en-US" dirty="0"/>
              <a:t>farmers in western Massachusetts organized their resistance in ways similar to the American Revolutionary struggle</a:t>
            </a:r>
            <a:r>
              <a:rPr lang="en-US" dirty="0" smtClean="0"/>
              <a:t>. They </a:t>
            </a:r>
            <a:r>
              <a:rPr lang="en-US" dirty="0"/>
              <a:t>called special meetings of the people to protest conditions and agree on a coordinated protest. </a:t>
            </a:r>
            <a:endParaRPr lang="en-US" dirty="0" smtClean="0"/>
          </a:p>
          <a:p>
            <a:pPr lvl="1"/>
            <a:r>
              <a:rPr lang="en-US" dirty="0" smtClean="0"/>
              <a:t>This </a:t>
            </a:r>
            <a:r>
              <a:rPr lang="en-US" dirty="0"/>
              <a:t>led the rebels to close courts by force in the fall of 1786 and to liberate imprisoned debtors from jail.</a:t>
            </a:r>
            <a:endParaRPr lang="en-US" dirty="0" smtClean="0"/>
          </a:p>
          <a:p>
            <a:pPr lvl="1"/>
            <a:r>
              <a:rPr lang="en-US" dirty="0" smtClean="0"/>
              <a:t>They came under the leadership of Daniel Shays.</a:t>
            </a:r>
          </a:p>
          <a:p>
            <a:endParaRPr lang="en-US" dirty="0" smtClean="0"/>
          </a:p>
          <a:p>
            <a:endParaRPr lang="en-US" dirty="0"/>
          </a:p>
        </p:txBody>
      </p:sp>
    </p:spTree>
    <p:extLst>
      <p:ext uri="{BB962C8B-B14F-4D97-AF65-F5344CB8AC3E}">
        <p14:creationId xmlns:p14="http://schemas.microsoft.com/office/powerpoint/2010/main" val="17825301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Shays’ rebellion</a:t>
            </a:r>
            <a:endParaRPr lang="en-US" dirty="0"/>
          </a:p>
        </p:txBody>
      </p:sp>
      <p:sp>
        <p:nvSpPr>
          <p:cNvPr id="3" name="Content Placeholder 2"/>
          <p:cNvSpPr>
            <a:spLocks noGrp="1"/>
          </p:cNvSpPr>
          <p:nvPr>
            <p:ph idx="1"/>
          </p:nvPr>
        </p:nvSpPr>
        <p:spPr>
          <a:xfrm>
            <a:off x="457200" y="1752600"/>
            <a:ext cx="8229600" cy="4715933"/>
          </a:xfrm>
        </p:spPr>
        <p:txBody>
          <a:bodyPr/>
          <a:lstStyle/>
          <a:p>
            <a:r>
              <a:rPr lang="en-US" dirty="0" smtClean="0"/>
              <a:t>Protests were able to shut down courts and legislative action was unsuccessful and stopping protests.</a:t>
            </a:r>
          </a:p>
          <a:p>
            <a:r>
              <a:rPr lang="en-US" dirty="0" smtClean="0"/>
              <a:t>Since the federal government was unable to recruit soldiers for the army, Massachusetts created a privately funded army that was able to quash the rebellion.</a:t>
            </a:r>
          </a:p>
          <a:p>
            <a:r>
              <a:rPr lang="en-US" dirty="0" smtClean="0"/>
              <a:t>Shays’ Rebellion served as an indicator of the weakness of the Articles of Confederation and the need to have a stronger federal government.</a:t>
            </a:r>
          </a:p>
          <a:p>
            <a:endParaRPr lang="en-US" dirty="0" smtClean="0"/>
          </a:p>
          <a:p>
            <a:endParaRPr lang="en-US" dirty="0"/>
          </a:p>
        </p:txBody>
      </p:sp>
    </p:spTree>
    <p:extLst>
      <p:ext uri="{BB962C8B-B14F-4D97-AF65-F5344CB8AC3E}">
        <p14:creationId xmlns:p14="http://schemas.microsoft.com/office/powerpoint/2010/main" val="8155202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912428"/>
          </a:xfrm>
        </p:spPr>
        <p:txBody>
          <a:bodyPr/>
          <a:lstStyle/>
          <a:p>
            <a:r>
              <a:rPr lang="en-US" dirty="0" smtClean="0"/>
              <a:t>True or false: </a:t>
            </a:r>
            <a:r>
              <a:rPr lang="en-US" dirty="0" err="1" smtClean="0"/>
              <a:t>aoc</a:t>
            </a:r>
            <a:endParaRPr lang="en-US" dirty="0"/>
          </a:p>
        </p:txBody>
      </p:sp>
      <p:sp>
        <p:nvSpPr>
          <p:cNvPr id="3" name="Content Placeholder 2"/>
          <p:cNvSpPr>
            <a:spLocks noGrp="1"/>
          </p:cNvSpPr>
          <p:nvPr>
            <p:ph idx="1"/>
          </p:nvPr>
        </p:nvSpPr>
        <p:spPr>
          <a:xfrm>
            <a:off x="457200" y="1608663"/>
            <a:ext cx="8229600" cy="4771496"/>
          </a:xfrm>
        </p:spPr>
        <p:txBody>
          <a:bodyPr>
            <a:normAutofit fontScale="92500"/>
          </a:bodyPr>
          <a:lstStyle/>
          <a:p>
            <a:r>
              <a:rPr lang="en-US" dirty="0" smtClean="0"/>
              <a:t>1. The </a:t>
            </a:r>
            <a:r>
              <a:rPr lang="en-US" dirty="0"/>
              <a:t>Articles of Confederation created a President to lead the country</a:t>
            </a:r>
            <a:r>
              <a:rPr lang="en-US" dirty="0" smtClean="0"/>
              <a:t>.</a:t>
            </a:r>
            <a:endParaRPr lang="en-US" dirty="0"/>
          </a:p>
          <a:p>
            <a:r>
              <a:rPr lang="en-US" dirty="0"/>
              <a:t>2. States were still independent under the Articles. </a:t>
            </a:r>
          </a:p>
          <a:p>
            <a:r>
              <a:rPr lang="en-US" dirty="0"/>
              <a:t>3. The Articles were easy to change. </a:t>
            </a:r>
          </a:p>
          <a:p>
            <a:r>
              <a:rPr lang="en-US" dirty="0"/>
              <a:t>4. Under the Articles of Confederation, the more people a state had, the more votes it got in Congress. </a:t>
            </a:r>
          </a:p>
          <a:p>
            <a:r>
              <a:rPr lang="en-US" dirty="0"/>
              <a:t>5. The Congress created by the Articles did not have the power to collect taxes. </a:t>
            </a:r>
          </a:p>
          <a:p>
            <a:r>
              <a:rPr lang="en-US" dirty="0"/>
              <a:t>6. Under the Articles, states had to obey the laws Congress passed. </a:t>
            </a:r>
          </a:p>
          <a:p>
            <a:r>
              <a:rPr lang="en-US" dirty="0"/>
              <a:t>7</a:t>
            </a:r>
            <a:r>
              <a:rPr lang="en-US" dirty="0" smtClean="0"/>
              <a:t>. The </a:t>
            </a:r>
            <a:r>
              <a:rPr lang="en-US" dirty="0"/>
              <a:t>Articles of Confederation created the first American government</a:t>
            </a:r>
          </a:p>
        </p:txBody>
      </p:sp>
    </p:spTree>
    <p:extLst>
      <p:ext uri="{BB962C8B-B14F-4D97-AF65-F5344CB8AC3E}">
        <p14:creationId xmlns:p14="http://schemas.microsoft.com/office/powerpoint/2010/main" val="1073945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Thomas Hobbes </a:t>
            </a:r>
            <a:endParaRPr lang="en-US" dirty="0"/>
          </a:p>
        </p:txBody>
      </p:sp>
      <p:sp>
        <p:nvSpPr>
          <p:cNvPr id="3" name="Content Placeholder 2"/>
          <p:cNvSpPr>
            <a:spLocks noGrp="1"/>
          </p:cNvSpPr>
          <p:nvPr>
            <p:ph idx="1"/>
          </p:nvPr>
        </p:nvSpPr>
        <p:spPr/>
        <p:txBody>
          <a:bodyPr/>
          <a:lstStyle/>
          <a:p>
            <a:r>
              <a:rPr lang="en-US" dirty="0" smtClean="0"/>
              <a:t>“During the time men live without a common power to keep them all in awe, they are in that conditions called war; and such as war, as if of every man, against every man.”</a:t>
            </a:r>
            <a:endParaRPr lang="en-US" dirty="0"/>
          </a:p>
        </p:txBody>
      </p:sp>
    </p:spTree>
    <p:extLst>
      <p:ext uri="{BB962C8B-B14F-4D97-AF65-F5344CB8AC3E}">
        <p14:creationId xmlns:p14="http://schemas.microsoft.com/office/powerpoint/2010/main" val="891431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Thomas </a:t>
            </a:r>
            <a:r>
              <a:rPr lang="en-US" dirty="0" err="1" smtClean="0"/>
              <a:t>hobbes</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t>Hobbes believed that in nature people were cruel, greedy, and selfish. They would fight, rob, and oppress one another.</a:t>
            </a:r>
          </a:p>
          <a:p>
            <a:r>
              <a:rPr lang="en-US" dirty="0" smtClean="0"/>
              <a:t>To escape this people would enter into a </a:t>
            </a:r>
            <a:r>
              <a:rPr lang="en-US" b="1" dirty="0" smtClean="0"/>
              <a:t>social contract</a:t>
            </a:r>
            <a:r>
              <a:rPr lang="en-US" dirty="0" smtClean="0"/>
              <a:t>, they would agree to give up their freedom in return for the safety and order of an organized society.</a:t>
            </a:r>
          </a:p>
          <a:p>
            <a:r>
              <a:rPr lang="en-US" dirty="0" smtClean="0"/>
              <a:t>Hobbes believed that a powerful government like an absolute monarchy was best for society – it would impose order and compel obedience. It would also be able to suppress rebellion.</a:t>
            </a:r>
          </a:p>
          <a:p>
            <a:r>
              <a:rPr lang="en-US" dirty="0" smtClean="0"/>
              <a:t>Wrote </a:t>
            </a:r>
            <a:r>
              <a:rPr lang="en-US" u="sng" dirty="0" smtClean="0"/>
              <a:t>Leviathan</a:t>
            </a:r>
            <a:endParaRPr lang="en-US" u="sng" dirty="0"/>
          </a:p>
        </p:txBody>
      </p:sp>
    </p:spTree>
    <p:extLst>
      <p:ext uri="{BB962C8B-B14F-4D97-AF65-F5344CB8AC3E}">
        <p14:creationId xmlns:p14="http://schemas.microsoft.com/office/powerpoint/2010/main" val="2263362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Locke</a:t>
            </a:r>
            <a:endParaRPr lang="en-US" dirty="0"/>
          </a:p>
        </p:txBody>
      </p:sp>
      <p:sp>
        <p:nvSpPr>
          <p:cNvPr id="3" name="Content Placeholder 2"/>
          <p:cNvSpPr>
            <a:spLocks noGrp="1"/>
          </p:cNvSpPr>
          <p:nvPr>
            <p:ph idx="1"/>
          </p:nvPr>
        </p:nvSpPr>
        <p:spPr/>
        <p:txBody>
          <a:bodyPr/>
          <a:lstStyle/>
          <a:p>
            <a:r>
              <a:rPr lang="en-US" dirty="0" smtClean="0"/>
              <a:t>“The </a:t>
            </a:r>
            <a:r>
              <a:rPr lang="en-US" dirty="0"/>
              <a:t>state of nature has a law of nature to govern it, which obliges every one: and reason, which is that law, teaches all mankind, who will but consult it, that being all equal and independent, no one ought to harm another in his life, health, liberty, or possessions..</a:t>
            </a:r>
            <a:r>
              <a:rPr lang="en-US" dirty="0" smtClean="0"/>
              <a:t>.”</a:t>
            </a:r>
          </a:p>
          <a:p>
            <a:r>
              <a:rPr lang="en-US" dirty="0" smtClean="0"/>
              <a:t>“Men </a:t>
            </a:r>
            <a:r>
              <a:rPr lang="en-US" dirty="0"/>
              <a:t>being, as has been said, by nature, all free, equal, and independent, no one can be put out of this estate, and subjected to the political power of another, without his own consent</a:t>
            </a:r>
            <a:r>
              <a:rPr lang="en-US" dirty="0" smtClean="0"/>
              <a:t>.”</a:t>
            </a:r>
            <a:endParaRPr lang="en-US" dirty="0"/>
          </a:p>
        </p:txBody>
      </p:sp>
    </p:spTree>
    <p:extLst>
      <p:ext uri="{BB962C8B-B14F-4D97-AF65-F5344CB8AC3E}">
        <p14:creationId xmlns:p14="http://schemas.microsoft.com/office/powerpoint/2010/main" val="2091401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a:t>
            </a:r>
            <a:r>
              <a:rPr lang="en-US" dirty="0" err="1" smtClean="0"/>
              <a:t>locke</a:t>
            </a:r>
            <a:r>
              <a:rPr lang="en-US" dirty="0" smtClean="0"/>
              <a:t> </a:t>
            </a:r>
            <a:endParaRPr lang="en-US" dirty="0"/>
          </a:p>
        </p:txBody>
      </p:sp>
      <p:sp>
        <p:nvSpPr>
          <p:cNvPr id="3" name="Content Placeholder 2"/>
          <p:cNvSpPr>
            <a:spLocks noGrp="1"/>
          </p:cNvSpPr>
          <p:nvPr>
            <p:ph idx="1"/>
          </p:nvPr>
        </p:nvSpPr>
        <p:spPr>
          <a:xfrm>
            <a:off x="457200" y="1752600"/>
            <a:ext cx="8229600" cy="4749800"/>
          </a:xfrm>
        </p:spPr>
        <p:txBody>
          <a:bodyPr>
            <a:normAutofit lnSpcReduction="10000"/>
          </a:bodyPr>
          <a:lstStyle/>
          <a:p>
            <a:r>
              <a:rPr lang="en-US" dirty="0" smtClean="0"/>
              <a:t>Believed in natural laws and </a:t>
            </a:r>
            <a:r>
              <a:rPr lang="en-US" b="1" dirty="0" smtClean="0"/>
              <a:t>natural rights</a:t>
            </a:r>
            <a:r>
              <a:rPr lang="en-US" dirty="0" smtClean="0"/>
              <a:t>.</a:t>
            </a:r>
          </a:p>
          <a:p>
            <a:pPr lvl="1"/>
            <a:r>
              <a:rPr lang="en-US" dirty="0" smtClean="0"/>
              <a:t>We are born with rights because they are a part of nature, of our very existence – they come from god.</a:t>
            </a:r>
          </a:p>
          <a:p>
            <a:pPr lvl="1"/>
            <a:r>
              <a:rPr lang="en-US" dirty="0" smtClean="0"/>
              <a:t>At birth people have the right to life, liberty, and property. </a:t>
            </a:r>
          </a:p>
          <a:p>
            <a:r>
              <a:rPr lang="en-US" dirty="0" smtClean="0"/>
              <a:t>Most famous works are the </a:t>
            </a:r>
            <a:r>
              <a:rPr lang="en-US" u="sng" dirty="0" smtClean="0"/>
              <a:t>Two Treatises on Government</a:t>
            </a:r>
            <a:r>
              <a:rPr lang="en-US" dirty="0" smtClean="0"/>
              <a:t>. </a:t>
            </a:r>
          </a:p>
          <a:p>
            <a:r>
              <a:rPr lang="en-US" dirty="0" smtClean="0"/>
              <a:t>Governments have an obligation to protect the natural rights of the people they govern. If the government fails, the people have the right to overthrow that government.</a:t>
            </a:r>
          </a:p>
          <a:p>
            <a:r>
              <a:rPr lang="en-US" dirty="0" smtClean="0"/>
              <a:t>Best form of government is one which is accepted by all of the people and has </a:t>
            </a:r>
            <a:r>
              <a:rPr lang="en-US" b="1" dirty="0" smtClean="0"/>
              <a:t>limited power</a:t>
            </a:r>
            <a:r>
              <a:rPr lang="en-US" dirty="0" smtClean="0"/>
              <a:t>. </a:t>
            </a:r>
          </a:p>
          <a:p>
            <a:r>
              <a:rPr lang="en-US" dirty="0" smtClean="0"/>
              <a:t>Consent of the governed </a:t>
            </a:r>
            <a:endParaRPr lang="en-US" dirty="0"/>
          </a:p>
        </p:txBody>
      </p:sp>
    </p:spTree>
    <p:extLst>
      <p:ext uri="{BB962C8B-B14F-4D97-AF65-F5344CB8AC3E}">
        <p14:creationId xmlns:p14="http://schemas.microsoft.com/office/powerpoint/2010/main" val="1892736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Jean </a:t>
            </a:r>
            <a:r>
              <a:rPr lang="en-US" dirty="0" err="1" smtClean="0"/>
              <a:t>jacques</a:t>
            </a:r>
            <a:r>
              <a:rPr lang="en-US" dirty="0" smtClean="0"/>
              <a:t> </a:t>
            </a:r>
            <a:r>
              <a:rPr lang="en-US" dirty="0" err="1" smtClean="0"/>
              <a:t>rousseau</a:t>
            </a:r>
            <a:endParaRPr lang="en-US" dirty="0"/>
          </a:p>
        </p:txBody>
      </p:sp>
      <p:sp>
        <p:nvSpPr>
          <p:cNvPr id="3" name="Content Placeholder 2"/>
          <p:cNvSpPr>
            <a:spLocks noGrp="1"/>
          </p:cNvSpPr>
          <p:nvPr>
            <p:ph idx="1"/>
          </p:nvPr>
        </p:nvSpPr>
        <p:spPr>
          <a:xfrm>
            <a:off x="457200" y="1752600"/>
            <a:ext cx="8229600" cy="4800600"/>
          </a:xfrm>
        </p:spPr>
        <p:txBody>
          <a:bodyPr>
            <a:normAutofit/>
          </a:bodyPr>
          <a:lstStyle/>
          <a:p>
            <a:r>
              <a:rPr lang="en-US" dirty="0" smtClean="0"/>
              <a:t>Everything </a:t>
            </a:r>
            <a:r>
              <a:rPr lang="en-US" dirty="0"/>
              <a:t>is good as it comes from the hands of the Maker of the world, but degenerates once it gets into the hands of man” </a:t>
            </a:r>
            <a:endParaRPr lang="en-US" dirty="0" smtClean="0"/>
          </a:p>
          <a:p>
            <a:r>
              <a:rPr lang="en-US" dirty="0" smtClean="0"/>
              <a:t>“Man </a:t>
            </a:r>
            <a:r>
              <a:rPr lang="en-US" dirty="0"/>
              <a:t>is born free, and everywhere he is in chains. Those who think themselves the masters of others are indeed greater slaves than </a:t>
            </a:r>
            <a:r>
              <a:rPr lang="en-US" dirty="0" smtClean="0"/>
              <a:t>they.”</a:t>
            </a:r>
          </a:p>
          <a:p>
            <a:r>
              <a:rPr lang="en-US" dirty="0"/>
              <a:t>“The social pact, far from destroying natural equality, substitutes, on the contrary, a moral and lawful equality for whatever physical inequality that nature may have imposed on mankind; so that however unequal in strength and intelligence, men become equal by covenant and by right.” </a:t>
            </a:r>
          </a:p>
        </p:txBody>
      </p:sp>
    </p:spTree>
    <p:extLst>
      <p:ext uri="{BB962C8B-B14F-4D97-AF65-F5344CB8AC3E}">
        <p14:creationId xmlns:p14="http://schemas.microsoft.com/office/powerpoint/2010/main" val="947230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Jean </a:t>
            </a:r>
            <a:r>
              <a:rPr lang="en-US" dirty="0" err="1" smtClean="0"/>
              <a:t>jacques</a:t>
            </a:r>
            <a:r>
              <a:rPr lang="en-US" dirty="0" smtClean="0"/>
              <a:t> </a:t>
            </a:r>
            <a:r>
              <a:rPr lang="en-US" dirty="0" err="1" smtClean="0"/>
              <a:t>rousseau</a:t>
            </a:r>
            <a:r>
              <a:rPr lang="en-US" dirty="0" smtClean="0"/>
              <a:t> </a:t>
            </a:r>
            <a:endParaRPr lang="en-US" dirty="0"/>
          </a:p>
        </p:txBody>
      </p:sp>
      <p:sp>
        <p:nvSpPr>
          <p:cNvPr id="3" name="Content Placeholder 2"/>
          <p:cNvSpPr>
            <a:spLocks noGrp="1"/>
          </p:cNvSpPr>
          <p:nvPr>
            <p:ph idx="1"/>
          </p:nvPr>
        </p:nvSpPr>
        <p:spPr/>
        <p:txBody>
          <a:bodyPr/>
          <a:lstStyle/>
          <a:p>
            <a:r>
              <a:rPr lang="en-US" dirty="0" smtClean="0"/>
              <a:t>Believed people are basically good but become corrupted by society.</a:t>
            </a:r>
          </a:p>
          <a:p>
            <a:r>
              <a:rPr lang="en-US" dirty="0" smtClean="0"/>
              <a:t>For Rousseau, the </a:t>
            </a:r>
            <a:r>
              <a:rPr lang="en-US" b="1" dirty="0" smtClean="0"/>
              <a:t>social contract </a:t>
            </a:r>
            <a:r>
              <a:rPr lang="en-US" dirty="0" smtClean="0"/>
              <a:t>was the path to freedom, people should do what is best for their community.</a:t>
            </a:r>
          </a:p>
          <a:p>
            <a:r>
              <a:rPr lang="en-US" dirty="0" smtClean="0"/>
              <a:t>The </a:t>
            </a:r>
            <a:r>
              <a:rPr lang="en-US" b="1" dirty="0" smtClean="0"/>
              <a:t>general will </a:t>
            </a:r>
            <a:r>
              <a:rPr lang="en-US" dirty="0" smtClean="0"/>
              <a:t>of the people as a whole should direct the state toward the common good. Hence, the good of the community is more important than individual interests. </a:t>
            </a:r>
          </a:p>
          <a:p>
            <a:r>
              <a:rPr lang="en-US" dirty="0" smtClean="0"/>
              <a:t>Wrote </a:t>
            </a:r>
            <a:r>
              <a:rPr lang="en-US" u="sng" dirty="0" smtClean="0"/>
              <a:t>The Social Contract</a:t>
            </a:r>
            <a:r>
              <a:rPr lang="en-US" dirty="0" smtClean="0"/>
              <a:t>. </a:t>
            </a:r>
          </a:p>
        </p:txBody>
      </p:sp>
    </p:spTree>
    <p:extLst>
      <p:ext uri="{BB962C8B-B14F-4D97-AF65-F5344CB8AC3E}">
        <p14:creationId xmlns:p14="http://schemas.microsoft.com/office/powerpoint/2010/main" val="2168906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11990</TotalTime>
  <Words>2601</Words>
  <Application>Microsoft Office PowerPoint</Application>
  <PresentationFormat>On-screen Show (4:3)</PresentationFormat>
  <Paragraphs>250</Paragraphs>
  <Slides>36</Slides>
  <Notes>3</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Apothecary</vt:lpstr>
      <vt:lpstr>Origins </vt:lpstr>
      <vt:lpstr>Bellringer</vt:lpstr>
      <vt:lpstr>Enlightenment </vt:lpstr>
      <vt:lpstr>Thomas Hobbes </vt:lpstr>
      <vt:lpstr>Thomas hobbes </vt:lpstr>
      <vt:lpstr>John Locke</vt:lpstr>
      <vt:lpstr>John locke </vt:lpstr>
      <vt:lpstr>Jean jacques rousseau</vt:lpstr>
      <vt:lpstr>Jean jacques rousseau </vt:lpstr>
      <vt:lpstr>Montesquieu</vt:lpstr>
      <vt:lpstr>montesQuieu</vt:lpstr>
      <vt:lpstr>Voltaire </vt:lpstr>
      <vt:lpstr>Voltaire </vt:lpstr>
      <vt:lpstr>Enlightenment thinkers</vt:lpstr>
      <vt:lpstr>Revolution</vt:lpstr>
      <vt:lpstr>Revolution Assignment</vt:lpstr>
      <vt:lpstr>Topics</vt:lpstr>
      <vt:lpstr>Causes of the American Revolution </vt:lpstr>
      <vt:lpstr>Causes of revolution </vt:lpstr>
      <vt:lpstr>Causes of Revolution</vt:lpstr>
      <vt:lpstr>Causes of revolution</vt:lpstr>
      <vt:lpstr>Causes of revolution</vt:lpstr>
      <vt:lpstr>Committees of Correspondence</vt:lpstr>
      <vt:lpstr>First continental Congress</vt:lpstr>
      <vt:lpstr>Second continental congress</vt:lpstr>
      <vt:lpstr>North Carolina</vt:lpstr>
      <vt:lpstr>Declaration of independence</vt:lpstr>
      <vt:lpstr>Bellringer 2/4</vt:lpstr>
      <vt:lpstr>PowerPoint Presentation</vt:lpstr>
      <vt:lpstr>Articles of confederation</vt:lpstr>
      <vt:lpstr>Weaknesses of Articles</vt:lpstr>
      <vt:lpstr>Weakness of articles</vt:lpstr>
      <vt:lpstr>PowerPoint Presentation</vt:lpstr>
      <vt:lpstr>Shays’ Rebellion</vt:lpstr>
      <vt:lpstr>Shays’ rebellion</vt:lpstr>
      <vt:lpstr>True or false: aoc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Origins</dc:title>
  <dc:creator>April Baxter</dc:creator>
  <cp:lastModifiedBy>Ryan Fuller</cp:lastModifiedBy>
  <cp:revision>197</cp:revision>
  <cp:lastPrinted>2014-02-03T00:26:22Z</cp:lastPrinted>
  <dcterms:created xsi:type="dcterms:W3CDTF">2013-09-02T14:22:14Z</dcterms:created>
  <dcterms:modified xsi:type="dcterms:W3CDTF">2014-09-04T16:23:52Z</dcterms:modified>
</cp:coreProperties>
</file>