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handoutMasterIdLst>
    <p:handoutMasterId r:id="rId55"/>
  </p:handoutMasterIdLst>
  <p:sldIdLst>
    <p:sldId id="256" r:id="rId2"/>
    <p:sldId id="307" r:id="rId3"/>
    <p:sldId id="258" r:id="rId4"/>
    <p:sldId id="259" r:id="rId5"/>
    <p:sldId id="304" r:id="rId6"/>
    <p:sldId id="265" r:id="rId7"/>
    <p:sldId id="305" r:id="rId8"/>
    <p:sldId id="261" r:id="rId9"/>
    <p:sldId id="260" r:id="rId10"/>
    <p:sldId id="281" r:id="rId11"/>
    <p:sldId id="257" r:id="rId12"/>
    <p:sldId id="262" r:id="rId13"/>
    <p:sldId id="263" r:id="rId14"/>
    <p:sldId id="308" r:id="rId15"/>
    <p:sldId id="320" r:id="rId16"/>
    <p:sldId id="264" r:id="rId17"/>
    <p:sldId id="321" r:id="rId18"/>
    <p:sldId id="268" r:id="rId19"/>
    <p:sldId id="282" r:id="rId20"/>
    <p:sldId id="283" r:id="rId21"/>
    <p:sldId id="322" r:id="rId22"/>
    <p:sldId id="275" r:id="rId23"/>
    <p:sldId id="278" r:id="rId24"/>
    <p:sldId id="284" r:id="rId25"/>
    <p:sldId id="285" r:id="rId26"/>
    <p:sldId id="287" r:id="rId27"/>
    <p:sldId id="323" r:id="rId28"/>
    <p:sldId id="288" r:id="rId29"/>
    <p:sldId id="289" r:id="rId30"/>
    <p:sldId id="290" r:id="rId31"/>
    <p:sldId id="291" r:id="rId32"/>
    <p:sldId id="316" r:id="rId33"/>
    <p:sldId id="317" r:id="rId34"/>
    <p:sldId id="319" r:id="rId35"/>
    <p:sldId id="318" r:id="rId36"/>
    <p:sldId id="295" r:id="rId37"/>
    <p:sldId id="292" r:id="rId38"/>
    <p:sldId id="309" r:id="rId39"/>
    <p:sldId id="297" r:id="rId40"/>
    <p:sldId id="296" r:id="rId41"/>
    <p:sldId id="311" r:id="rId42"/>
    <p:sldId id="294" r:id="rId43"/>
    <p:sldId id="310" r:id="rId44"/>
    <p:sldId id="301" r:id="rId45"/>
    <p:sldId id="298" r:id="rId46"/>
    <p:sldId id="299" r:id="rId47"/>
    <p:sldId id="302" r:id="rId48"/>
    <p:sldId id="312" r:id="rId49"/>
    <p:sldId id="313" r:id="rId50"/>
    <p:sldId id="300" r:id="rId51"/>
    <p:sldId id="314" r:id="rId52"/>
    <p:sldId id="30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0" d="100"/>
          <a:sy n="70" d="100"/>
        </p:scale>
        <p:origin x="-1338" y="-1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6" d="100"/>
          <a:sy n="56" d="100"/>
        </p:scale>
        <p:origin x="-181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A5CBEF-9EF8-1947-B9F5-750EE169256A}" type="datetimeFigureOut">
              <a:rPr lang="en-US" smtClean="0"/>
              <a:t>2/9/2017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C1D9F1-BB87-234B-B9C6-85E75A771379}" type="slidenum">
              <a:rPr lang="en-US" smtClean="0"/>
              <a:t>‹#›</a:t>
            </a:fld>
            <a:endParaRPr lang="en-US"/>
          </a:p>
        </p:txBody>
      </p:sp>
    </p:spTree>
    <p:extLst>
      <p:ext uri="{BB962C8B-B14F-4D97-AF65-F5344CB8AC3E}">
        <p14:creationId xmlns:p14="http://schemas.microsoft.com/office/powerpoint/2010/main" val="1311623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F68F06-F4C0-4999-9E73-E7021322EC76}" type="datetimeFigureOut">
              <a:rPr lang="en-US" smtClean="0"/>
              <a:t>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13627B-E374-442E-8996-F347C623B8A4}" type="slidenum">
              <a:rPr lang="en-US" smtClean="0"/>
              <a:t>‹#›</a:t>
            </a:fld>
            <a:endParaRPr lang="en-US"/>
          </a:p>
        </p:txBody>
      </p:sp>
    </p:spTree>
    <p:extLst>
      <p:ext uri="{BB962C8B-B14F-4D97-AF65-F5344CB8AC3E}">
        <p14:creationId xmlns:p14="http://schemas.microsoft.com/office/powerpoint/2010/main" val="542101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3627B-E374-442E-8996-F347C623B8A4}" type="slidenum">
              <a:rPr lang="en-US" smtClean="0"/>
              <a:t>1</a:t>
            </a:fld>
            <a:endParaRPr lang="en-US"/>
          </a:p>
        </p:txBody>
      </p:sp>
    </p:spTree>
    <p:extLst>
      <p:ext uri="{BB962C8B-B14F-4D97-AF65-F5344CB8AC3E}">
        <p14:creationId xmlns:p14="http://schemas.microsoft.com/office/powerpoint/2010/main" val="2510234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0B3D9C1-0CC2-B44A-9B9C-44B235C80B63}"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32C53596-88ED-B648-B132-EDA23AAF5DB9}"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B3D9C1-0CC2-B44A-9B9C-44B235C80B63}"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53596-88ED-B648-B132-EDA23AAF5DB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B3D9C1-0CC2-B44A-9B9C-44B235C80B63}"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53596-88ED-B648-B132-EDA23AAF5DB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B3D9C1-0CC2-B44A-9B9C-44B235C80B63}"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53596-88ED-B648-B132-EDA23AAF5DB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0B3D9C1-0CC2-B44A-9B9C-44B235C80B63}" type="datetimeFigureOut">
              <a:rPr lang="en-US" smtClean="0"/>
              <a:t>2/9/2017</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53596-88ED-B648-B132-EDA23AAF5DB9}"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B3D9C1-0CC2-B44A-9B9C-44B235C80B63}"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53596-88ED-B648-B132-EDA23AAF5DB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0B3D9C1-0CC2-B44A-9B9C-44B235C80B63}" type="datetimeFigureOut">
              <a:rPr lang="en-US" smtClean="0"/>
              <a:t>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53596-88ED-B648-B132-EDA23AAF5DB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B3D9C1-0CC2-B44A-9B9C-44B235C80B63}" type="datetimeFigureOut">
              <a:rPr lang="en-US" smtClean="0"/>
              <a:t>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53596-88ED-B648-B132-EDA23AAF5DB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0B3D9C1-0CC2-B44A-9B9C-44B235C80B63}" type="datetimeFigureOut">
              <a:rPr lang="en-US" smtClean="0"/>
              <a:t>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C53596-88ED-B648-B132-EDA23AAF5DB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B3D9C1-0CC2-B44A-9B9C-44B235C80B63}"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53596-88ED-B648-B132-EDA23AAF5DB9}"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5" name="Date Placeholder 4"/>
          <p:cNvSpPr>
            <a:spLocks noGrp="1"/>
          </p:cNvSpPr>
          <p:nvPr>
            <p:ph type="dt" sz="half" idx="10"/>
          </p:nvPr>
        </p:nvSpPr>
        <p:spPr/>
        <p:txBody>
          <a:bodyPr/>
          <a:lstStyle/>
          <a:p>
            <a:fld id="{90B3D9C1-0CC2-B44A-9B9C-44B235C80B63}" type="datetimeFigureOut">
              <a:rPr lang="en-US" smtClean="0"/>
              <a:t>2/9/2017</a:t>
            </a:fld>
            <a:endParaRPr lang="en-US"/>
          </a:p>
        </p:txBody>
      </p:sp>
      <p:sp>
        <p:nvSpPr>
          <p:cNvPr id="7" name="Slide Number Placeholder 6"/>
          <p:cNvSpPr>
            <a:spLocks noGrp="1"/>
          </p:cNvSpPr>
          <p:nvPr>
            <p:ph type="sldNum" sz="quarter" idx="12"/>
          </p:nvPr>
        </p:nvSpPr>
        <p:spPr/>
        <p:txBody>
          <a:bodyPr/>
          <a:lstStyle/>
          <a:p>
            <a:fld id="{32C53596-88ED-B648-B132-EDA23AAF5DB9}"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90B3D9C1-0CC2-B44A-9B9C-44B235C80B63}" type="datetimeFigureOut">
              <a:rPr lang="en-US" smtClean="0"/>
              <a:t>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32C53596-88ED-B648-B132-EDA23AAF5DB9}"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r>
              <a:rPr lang="en-US" dirty="0" smtClean="0"/>
              <a:t>Origins </a:t>
            </a:r>
            <a:endParaRPr lang="en-US" dirty="0"/>
          </a:p>
        </p:txBody>
      </p:sp>
    </p:spTree>
    <p:extLst>
      <p:ext uri="{BB962C8B-B14F-4D97-AF65-F5344CB8AC3E}">
        <p14:creationId xmlns:p14="http://schemas.microsoft.com/office/powerpoint/2010/main" val="2850382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a primary source</a:t>
            </a:r>
            <a:endParaRPr lang="en-US" dirty="0"/>
          </a:p>
        </p:txBody>
      </p:sp>
      <p:sp>
        <p:nvSpPr>
          <p:cNvPr id="3" name="Content Placeholder 2"/>
          <p:cNvSpPr>
            <a:spLocks noGrp="1"/>
          </p:cNvSpPr>
          <p:nvPr>
            <p:ph idx="1"/>
          </p:nvPr>
        </p:nvSpPr>
        <p:spPr/>
        <p:txBody>
          <a:bodyPr/>
          <a:lstStyle/>
          <a:p>
            <a:r>
              <a:rPr lang="en-US" dirty="0" smtClean="0"/>
              <a:t>Follow the same procedure we used in class to analyze the Magna </a:t>
            </a:r>
            <a:r>
              <a:rPr lang="en-US" dirty="0" err="1" smtClean="0"/>
              <a:t>Carta</a:t>
            </a:r>
            <a:r>
              <a:rPr lang="en-US" dirty="0" smtClean="0"/>
              <a:t> and analyze the English Bill of Rights. </a:t>
            </a:r>
          </a:p>
          <a:p>
            <a:endParaRPr lang="en-US" dirty="0" smtClean="0"/>
          </a:p>
          <a:p>
            <a:r>
              <a:rPr lang="en-US" dirty="0" smtClean="0"/>
              <a:t>Writing Prompt: How was the government of the United States influenced by the Magna </a:t>
            </a:r>
            <a:r>
              <a:rPr lang="en-US" dirty="0" err="1" smtClean="0"/>
              <a:t>Carta</a:t>
            </a:r>
            <a:r>
              <a:rPr lang="en-US" dirty="0" smtClean="0"/>
              <a:t> and English Bill of Rights? Provide at least two examples</a:t>
            </a:r>
          </a:p>
          <a:p>
            <a:r>
              <a:rPr lang="en-US" dirty="0" smtClean="0"/>
              <a:t>Your writing MUST contain a topic sentence, at least two supporting details, and a </a:t>
            </a:r>
            <a:r>
              <a:rPr lang="en-US" smtClean="0"/>
              <a:t>concluding sentence.</a:t>
            </a:r>
            <a:endParaRPr lang="en-US" dirty="0"/>
          </a:p>
        </p:txBody>
      </p:sp>
    </p:spTree>
    <p:extLst>
      <p:ext uri="{BB962C8B-B14F-4D97-AF65-F5344CB8AC3E}">
        <p14:creationId xmlns:p14="http://schemas.microsoft.com/office/powerpoint/2010/main" val="2825918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Bellringer</a:t>
            </a:r>
            <a:endParaRPr lang="en-US" dirty="0"/>
          </a:p>
        </p:txBody>
      </p:sp>
      <p:sp>
        <p:nvSpPr>
          <p:cNvPr id="3" name="Content Placeholder 2"/>
          <p:cNvSpPr>
            <a:spLocks noGrp="1"/>
          </p:cNvSpPr>
          <p:nvPr>
            <p:ph idx="1"/>
          </p:nvPr>
        </p:nvSpPr>
        <p:spPr/>
        <p:txBody>
          <a:bodyPr>
            <a:normAutofit/>
          </a:bodyPr>
          <a:lstStyle/>
          <a:p>
            <a:r>
              <a:rPr lang="en-US" sz="3600" dirty="0" smtClean="0"/>
              <a:t>Do people have a responsibility to follow their government? Why or why not?</a:t>
            </a:r>
            <a:endParaRPr lang="en-US" sz="3600" dirty="0"/>
          </a:p>
        </p:txBody>
      </p:sp>
    </p:spTree>
    <p:extLst>
      <p:ext uri="{BB962C8B-B14F-4D97-AF65-F5344CB8AC3E}">
        <p14:creationId xmlns:p14="http://schemas.microsoft.com/office/powerpoint/2010/main" val="3654443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Enlightenment </a:t>
            </a:r>
            <a:endParaRPr lang="en-US" dirty="0"/>
          </a:p>
        </p:txBody>
      </p:sp>
      <p:sp>
        <p:nvSpPr>
          <p:cNvPr id="3" name="Content Placeholder 2"/>
          <p:cNvSpPr>
            <a:spLocks noGrp="1"/>
          </p:cNvSpPr>
          <p:nvPr>
            <p:ph idx="1"/>
          </p:nvPr>
        </p:nvSpPr>
        <p:spPr>
          <a:xfrm>
            <a:off x="457200" y="1752600"/>
            <a:ext cx="8229600" cy="4732867"/>
          </a:xfrm>
        </p:spPr>
        <p:txBody>
          <a:bodyPr>
            <a:normAutofit/>
          </a:bodyPr>
          <a:lstStyle/>
          <a:p>
            <a:r>
              <a:rPr lang="en-US" dirty="0" smtClean="0"/>
              <a:t>Age of Reason – Period in the 1600-1700s in Europe of new and old ideas.</a:t>
            </a:r>
          </a:p>
          <a:p>
            <a:r>
              <a:rPr lang="en-US" dirty="0" smtClean="0"/>
              <a:t>Main Philosophers</a:t>
            </a:r>
          </a:p>
          <a:p>
            <a:pPr lvl="1"/>
            <a:r>
              <a:rPr lang="en-US" dirty="0" smtClean="0"/>
              <a:t>John Locke </a:t>
            </a:r>
          </a:p>
          <a:p>
            <a:pPr lvl="1"/>
            <a:r>
              <a:rPr lang="en-US" dirty="0" smtClean="0"/>
              <a:t>Thomas Hobbes</a:t>
            </a:r>
          </a:p>
          <a:p>
            <a:pPr lvl="1"/>
            <a:r>
              <a:rPr lang="en-US" dirty="0" smtClean="0"/>
              <a:t>Montesquieu</a:t>
            </a:r>
          </a:p>
          <a:p>
            <a:pPr lvl="1"/>
            <a:r>
              <a:rPr lang="en-US" dirty="0" smtClean="0"/>
              <a:t>Rousseau </a:t>
            </a:r>
          </a:p>
          <a:p>
            <a:pPr lvl="1"/>
            <a:r>
              <a:rPr lang="en-US" dirty="0" smtClean="0"/>
              <a:t>Voltaire </a:t>
            </a:r>
          </a:p>
          <a:p>
            <a:r>
              <a:rPr lang="en-US" dirty="0" smtClean="0"/>
              <a:t>American colonists brought with them knowledge of Enlightenment theories and these theories impacted our government. </a:t>
            </a:r>
          </a:p>
        </p:txBody>
      </p:sp>
      <p:pic>
        <p:nvPicPr>
          <p:cNvPr id="1026" name="Picture 2" descr="http://cdn.history.com/sites/2/2014/01/englightenment-hero-H.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637" y="2590798"/>
            <a:ext cx="5439742" cy="177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88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Enlightenment thinkers</a:t>
            </a:r>
            <a:endParaRPr lang="en-US" dirty="0"/>
          </a:p>
        </p:txBody>
      </p:sp>
      <p:sp>
        <p:nvSpPr>
          <p:cNvPr id="3" name="Content Placeholder 2"/>
          <p:cNvSpPr>
            <a:spLocks noGrp="1"/>
          </p:cNvSpPr>
          <p:nvPr>
            <p:ph idx="1"/>
          </p:nvPr>
        </p:nvSpPr>
        <p:spPr>
          <a:xfrm>
            <a:off x="457200" y="1752600"/>
            <a:ext cx="8229600" cy="4682067"/>
          </a:xfrm>
        </p:spPr>
        <p:txBody>
          <a:bodyPr>
            <a:normAutofit fontScale="85000" lnSpcReduction="10000"/>
          </a:bodyPr>
          <a:lstStyle/>
          <a:p>
            <a:r>
              <a:rPr lang="en-US" dirty="0" smtClean="0"/>
              <a:t>John Locke</a:t>
            </a:r>
          </a:p>
          <a:p>
            <a:pPr lvl="1"/>
            <a:r>
              <a:rPr lang="en-US" dirty="0" smtClean="0"/>
              <a:t>Natural rights: life, liberty, ownership of property</a:t>
            </a:r>
          </a:p>
          <a:p>
            <a:pPr lvl="1"/>
            <a:r>
              <a:rPr lang="en-US" dirty="0" smtClean="0"/>
              <a:t>Social contract: between government and citizens; government protects rights and if government fails, people replace it.</a:t>
            </a:r>
          </a:p>
          <a:p>
            <a:pPr lvl="1"/>
            <a:r>
              <a:rPr lang="en-US" dirty="0" smtClean="0"/>
              <a:t>Consent of the governed</a:t>
            </a:r>
          </a:p>
          <a:p>
            <a:r>
              <a:rPr lang="en-US" dirty="0" smtClean="0"/>
              <a:t>Thomas Hobbes</a:t>
            </a:r>
          </a:p>
          <a:p>
            <a:pPr lvl="1"/>
            <a:r>
              <a:rPr lang="en-US" dirty="0" smtClean="0"/>
              <a:t>Believed absolute monarchy was the best form of government</a:t>
            </a:r>
          </a:p>
          <a:p>
            <a:pPr lvl="1"/>
            <a:r>
              <a:rPr lang="en-US" dirty="0" smtClean="0"/>
              <a:t>Social contract: gave up rights for protection</a:t>
            </a:r>
          </a:p>
          <a:p>
            <a:r>
              <a:rPr lang="en-US" dirty="0" smtClean="0"/>
              <a:t>Montesquieu</a:t>
            </a:r>
          </a:p>
          <a:p>
            <a:pPr lvl="1"/>
            <a:r>
              <a:rPr lang="en-US" dirty="0" smtClean="0"/>
              <a:t>Government divided into 3 branches </a:t>
            </a:r>
          </a:p>
          <a:p>
            <a:pPr lvl="1"/>
            <a:r>
              <a:rPr lang="en-US" dirty="0" smtClean="0"/>
              <a:t>Checks and balances</a:t>
            </a:r>
          </a:p>
          <a:p>
            <a:r>
              <a:rPr lang="en-US" dirty="0" smtClean="0"/>
              <a:t>Rousseau </a:t>
            </a:r>
          </a:p>
          <a:p>
            <a:pPr lvl="1"/>
            <a:r>
              <a:rPr lang="en-US" dirty="0" smtClean="0"/>
              <a:t>Equality of citizens </a:t>
            </a:r>
          </a:p>
          <a:p>
            <a:r>
              <a:rPr lang="en-US" dirty="0" smtClean="0"/>
              <a:t>Voltaire </a:t>
            </a:r>
            <a:endParaRPr lang="en-US" dirty="0"/>
          </a:p>
          <a:p>
            <a:pPr lvl="1"/>
            <a:r>
              <a:rPr lang="en-US" dirty="0" smtClean="0"/>
              <a:t>Separation of church and state</a:t>
            </a:r>
            <a:endParaRPr lang="en-US" dirty="0"/>
          </a:p>
          <a:p>
            <a:pPr lvl="1"/>
            <a:endParaRPr lang="en-US" dirty="0" smtClean="0"/>
          </a:p>
          <a:p>
            <a:pPr marL="114300" indent="0">
              <a:buNone/>
            </a:pPr>
            <a:endParaRPr lang="en-US" dirty="0"/>
          </a:p>
        </p:txBody>
      </p:sp>
      <p:pic>
        <p:nvPicPr>
          <p:cNvPr id="8194" name="Picture 2" descr="Image result for enlightenment think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044840"/>
            <a:ext cx="3276599" cy="281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377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www.mrnailling.com/uploads/1/3/1/8/13183009/7676256_or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408372"/>
            <a:ext cx="7391400" cy="644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60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Writing prompt</a:t>
            </a:r>
            <a:endParaRPr lang="en-US" dirty="0"/>
          </a:p>
        </p:txBody>
      </p:sp>
      <p:sp>
        <p:nvSpPr>
          <p:cNvPr id="3" name="Content Placeholder 2"/>
          <p:cNvSpPr>
            <a:spLocks noGrp="1"/>
          </p:cNvSpPr>
          <p:nvPr>
            <p:ph idx="1"/>
          </p:nvPr>
        </p:nvSpPr>
        <p:spPr/>
        <p:txBody>
          <a:bodyPr/>
          <a:lstStyle/>
          <a:p>
            <a:r>
              <a:rPr lang="en-US" dirty="0" smtClean="0"/>
              <a:t>Which Enlightenment philosopher had the greatest impact on the United States government? </a:t>
            </a:r>
            <a:r>
              <a:rPr lang="en-US" smtClean="0"/>
              <a:t>Provide specific examples</a:t>
            </a:r>
            <a:endParaRPr lang="en-US" dirty="0"/>
          </a:p>
        </p:txBody>
      </p:sp>
    </p:spTree>
    <p:extLst>
      <p:ext uri="{BB962C8B-B14F-4D97-AF65-F5344CB8AC3E}">
        <p14:creationId xmlns:p14="http://schemas.microsoft.com/office/powerpoint/2010/main" val="2962002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prompt</a:t>
            </a:r>
            <a:endParaRPr lang="en-US" dirty="0"/>
          </a:p>
        </p:txBody>
      </p:sp>
      <p:sp>
        <p:nvSpPr>
          <p:cNvPr id="3" name="Content Placeholder 2"/>
          <p:cNvSpPr>
            <a:spLocks noGrp="1"/>
          </p:cNvSpPr>
          <p:nvPr>
            <p:ph idx="1"/>
          </p:nvPr>
        </p:nvSpPr>
        <p:spPr/>
        <p:txBody>
          <a:bodyPr/>
          <a:lstStyle/>
          <a:p>
            <a:r>
              <a:rPr lang="en-US" dirty="0" smtClean="0"/>
              <a:t>Select one of the following fundamental principles of American government. </a:t>
            </a:r>
          </a:p>
          <a:p>
            <a:pPr lvl="1"/>
            <a:r>
              <a:rPr lang="en-US" dirty="0" smtClean="0"/>
              <a:t>Rule of Law </a:t>
            </a:r>
          </a:p>
          <a:p>
            <a:pPr lvl="1"/>
            <a:r>
              <a:rPr lang="en-US" dirty="0" smtClean="0"/>
              <a:t>Consent of the governed </a:t>
            </a:r>
          </a:p>
          <a:p>
            <a:pPr lvl="1"/>
            <a:r>
              <a:rPr lang="en-US" dirty="0" smtClean="0"/>
              <a:t>Inalienable rights</a:t>
            </a:r>
          </a:p>
          <a:p>
            <a:r>
              <a:rPr lang="en-US" dirty="0" smtClean="0"/>
              <a:t>Describe how this principle is reflected in our government and where the idea originates. </a:t>
            </a:r>
            <a:endParaRPr lang="en-US" dirty="0"/>
          </a:p>
        </p:txBody>
      </p:sp>
    </p:spTree>
    <p:extLst>
      <p:ext uri="{BB962C8B-B14F-4D97-AF65-F5344CB8AC3E}">
        <p14:creationId xmlns:p14="http://schemas.microsoft.com/office/powerpoint/2010/main" val="2389436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Bellwork</a:t>
            </a:r>
            <a:endParaRPr lang="en-US" dirty="0"/>
          </a:p>
        </p:txBody>
      </p:sp>
      <p:sp>
        <p:nvSpPr>
          <p:cNvPr id="3" name="Content Placeholder 2"/>
          <p:cNvSpPr>
            <a:spLocks noGrp="1"/>
          </p:cNvSpPr>
          <p:nvPr>
            <p:ph idx="1"/>
          </p:nvPr>
        </p:nvSpPr>
        <p:spPr/>
        <p:txBody>
          <a:bodyPr/>
          <a:lstStyle/>
          <a:p>
            <a:r>
              <a:rPr lang="en-US" dirty="0" smtClean="0"/>
              <a:t>How did the Enlightenment influence the American Revolution?</a:t>
            </a:r>
            <a:endParaRPr lang="en-US" dirty="0"/>
          </a:p>
        </p:txBody>
      </p:sp>
    </p:spTree>
    <p:extLst>
      <p:ext uri="{BB962C8B-B14F-4D97-AF65-F5344CB8AC3E}">
        <p14:creationId xmlns:p14="http://schemas.microsoft.com/office/powerpoint/2010/main" val="15560133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American Revolution and Declaration</a:t>
            </a:r>
            <a:endParaRPr lang="en-US" dirty="0"/>
          </a:p>
        </p:txBody>
      </p:sp>
      <p:sp>
        <p:nvSpPr>
          <p:cNvPr id="3" name="Title 2"/>
          <p:cNvSpPr>
            <a:spLocks noGrp="1"/>
          </p:cNvSpPr>
          <p:nvPr>
            <p:ph type="ctrTitle"/>
          </p:nvPr>
        </p:nvSpPr>
        <p:spPr/>
        <p:txBody>
          <a:bodyPr/>
          <a:lstStyle/>
          <a:p>
            <a:r>
              <a:rPr lang="en-US" dirty="0" smtClean="0"/>
              <a:t>Revolution</a:t>
            </a:r>
            <a:endParaRPr lang="en-US" dirty="0"/>
          </a:p>
        </p:txBody>
      </p:sp>
    </p:spTree>
    <p:extLst>
      <p:ext uri="{BB962C8B-B14F-4D97-AF65-F5344CB8AC3E}">
        <p14:creationId xmlns:p14="http://schemas.microsoft.com/office/powerpoint/2010/main" val="2992958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Revolution Assignment</a:t>
            </a:r>
            <a:endParaRPr lang="en-US" dirty="0"/>
          </a:p>
        </p:txBody>
      </p:sp>
      <p:sp>
        <p:nvSpPr>
          <p:cNvPr id="3" name="Content Placeholder 2"/>
          <p:cNvSpPr>
            <a:spLocks noGrp="1"/>
          </p:cNvSpPr>
          <p:nvPr>
            <p:ph idx="1"/>
          </p:nvPr>
        </p:nvSpPr>
        <p:spPr/>
        <p:txBody>
          <a:bodyPr/>
          <a:lstStyle/>
          <a:p>
            <a:endParaRPr lang="en-US" dirty="0" smtClean="0"/>
          </a:p>
          <a:p>
            <a:r>
              <a:rPr lang="en-US" dirty="0" smtClean="0"/>
              <a:t>With your partner, </a:t>
            </a:r>
            <a:r>
              <a:rPr lang="en-US" dirty="0"/>
              <a:t>you will be assigned an event from the American </a:t>
            </a:r>
            <a:r>
              <a:rPr lang="en-US" dirty="0" smtClean="0"/>
              <a:t>Revolution.</a:t>
            </a:r>
          </a:p>
          <a:p>
            <a:r>
              <a:rPr lang="en-US" dirty="0" smtClean="0"/>
              <a:t>Together</a:t>
            </a:r>
            <a:r>
              <a:rPr lang="en-US" dirty="0"/>
              <a:t>, you will figure out the </a:t>
            </a:r>
            <a:r>
              <a:rPr lang="en-US" b="1" dirty="0"/>
              <a:t>Who, What, When, Where, and Why</a:t>
            </a:r>
            <a:r>
              <a:rPr lang="en-US" dirty="0"/>
              <a:t> of your specific </a:t>
            </a:r>
            <a:r>
              <a:rPr lang="en-US" dirty="0" smtClean="0"/>
              <a:t>event.</a:t>
            </a:r>
          </a:p>
          <a:p>
            <a:r>
              <a:rPr lang="en-US" dirty="0" smtClean="0"/>
              <a:t>At </a:t>
            </a:r>
            <a:r>
              <a:rPr lang="en-US" dirty="0"/>
              <a:t>the end, we will combine what we found to make a timeline of the events leading up to the American Revolution.</a:t>
            </a:r>
          </a:p>
          <a:p>
            <a:endParaRPr lang="en-US" dirty="0"/>
          </a:p>
        </p:txBody>
      </p:sp>
    </p:spTree>
    <p:extLst>
      <p:ext uri="{BB962C8B-B14F-4D97-AF65-F5344CB8AC3E}">
        <p14:creationId xmlns:p14="http://schemas.microsoft.com/office/powerpoint/2010/main" val="2587485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Bellringer</a:t>
            </a:r>
            <a:endParaRPr lang="en-US" dirty="0"/>
          </a:p>
        </p:txBody>
      </p:sp>
      <p:sp>
        <p:nvSpPr>
          <p:cNvPr id="3" name="Content Placeholder 2"/>
          <p:cNvSpPr>
            <a:spLocks noGrp="1"/>
          </p:cNvSpPr>
          <p:nvPr>
            <p:ph idx="1"/>
          </p:nvPr>
        </p:nvSpPr>
        <p:spPr/>
        <p:txBody>
          <a:bodyPr>
            <a:normAutofit/>
          </a:bodyPr>
          <a:lstStyle/>
          <a:p>
            <a:r>
              <a:rPr lang="en-US" sz="2800" dirty="0" smtClean="0"/>
              <a:t>Where do you think our ideas about government came from?</a:t>
            </a:r>
            <a:endParaRPr lang="en-US" sz="2800" dirty="0"/>
          </a:p>
        </p:txBody>
      </p:sp>
    </p:spTree>
    <p:extLst>
      <p:ext uri="{BB962C8B-B14F-4D97-AF65-F5344CB8AC3E}">
        <p14:creationId xmlns:p14="http://schemas.microsoft.com/office/powerpoint/2010/main" val="1837075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a:t>1 – Stamp Act</a:t>
            </a:r>
          </a:p>
          <a:p>
            <a:r>
              <a:rPr lang="en-US" dirty="0"/>
              <a:t>2 – </a:t>
            </a:r>
            <a:r>
              <a:rPr lang="en-US" i="1" dirty="0"/>
              <a:t>Common Sense</a:t>
            </a:r>
            <a:endParaRPr lang="en-US" dirty="0"/>
          </a:p>
          <a:p>
            <a:r>
              <a:rPr lang="en-US" dirty="0"/>
              <a:t>3 – Boston Tea Party</a:t>
            </a:r>
          </a:p>
          <a:p>
            <a:r>
              <a:rPr lang="en-US" dirty="0"/>
              <a:t>4 – Battle of Lexington &amp; Concord</a:t>
            </a:r>
          </a:p>
          <a:p>
            <a:r>
              <a:rPr lang="en-US" dirty="0"/>
              <a:t>5 – French &amp; Indian War</a:t>
            </a:r>
          </a:p>
          <a:p>
            <a:r>
              <a:rPr lang="en-US" dirty="0"/>
              <a:t>6 – Boston Massacre</a:t>
            </a:r>
          </a:p>
          <a:p>
            <a:r>
              <a:rPr lang="en-US" dirty="0"/>
              <a:t>7 – Intolerable/Coercive Acts</a:t>
            </a:r>
          </a:p>
          <a:p>
            <a:endParaRPr lang="en-US" dirty="0"/>
          </a:p>
        </p:txBody>
      </p:sp>
      <p:sp>
        <p:nvSpPr>
          <p:cNvPr id="4" name="Content Placeholder 3"/>
          <p:cNvSpPr>
            <a:spLocks noGrp="1"/>
          </p:cNvSpPr>
          <p:nvPr>
            <p:ph sz="half" idx="2"/>
          </p:nvPr>
        </p:nvSpPr>
        <p:spPr>
          <a:xfrm>
            <a:off x="4648200" y="1719071"/>
            <a:ext cx="4038600" cy="4749462"/>
          </a:xfrm>
        </p:spPr>
        <p:txBody>
          <a:bodyPr>
            <a:normAutofit fontScale="92500" lnSpcReduction="20000"/>
          </a:bodyPr>
          <a:lstStyle/>
          <a:p>
            <a:r>
              <a:rPr lang="en-US" dirty="0"/>
              <a:t>8 – Tea Act</a:t>
            </a:r>
          </a:p>
          <a:p>
            <a:r>
              <a:rPr lang="en-US" dirty="0"/>
              <a:t>9 – Quartering Act</a:t>
            </a:r>
          </a:p>
          <a:p>
            <a:r>
              <a:rPr lang="en-US" dirty="0"/>
              <a:t>10 – Navigation Acts</a:t>
            </a:r>
          </a:p>
          <a:p>
            <a:r>
              <a:rPr lang="en-US" dirty="0"/>
              <a:t>11 – Glorious Revolution</a:t>
            </a:r>
          </a:p>
          <a:p>
            <a:r>
              <a:rPr lang="en-US" dirty="0"/>
              <a:t>12 – Townshend Acts</a:t>
            </a:r>
          </a:p>
          <a:p>
            <a:r>
              <a:rPr lang="en-US" dirty="0"/>
              <a:t>13 – Currency Act</a:t>
            </a:r>
          </a:p>
          <a:p>
            <a:r>
              <a:rPr lang="en-US" dirty="0"/>
              <a:t>14 – Sugar Act</a:t>
            </a:r>
          </a:p>
          <a:p>
            <a:r>
              <a:rPr lang="en-US" dirty="0"/>
              <a:t>15 – </a:t>
            </a:r>
            <a:r>
              <a:rPr lang="en-US" dirty="0" smtClean="0"/>
              <a:t>Salutary Neglect</a:t>
            </a:r>
          </a:p>
          <a:p>
            <a:r>
              <a:rPr lang="en-US" dirty="0" smtClean="0"/>
              <a:t>16 - The </a:t>
            </a:r>
            <a:r>
              <a:rPr lang="en-US" dirty="0"/>
              <a:t>Great Awakening</a:t>
            </a:r>
          </a:p>
          <a:p>
            <a:endParaRPr lang="en-US" dirty="0"/>
          </a:p>
        </p:txBody>
      </p:sp>
    </p:spTree>
    <p:extLst>
      <p:ext uri="{BB962C8B-B14F-4D97-AF65-F5344CB8AC3E}">
        <p14:creationId xmlns:p14="http://schemas.microsoft.com/office/powerpoint/2010/main" val="2814289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Bellwork</a:t>
            </a:r>
            <a:endParaRPr lang="en-US" dirty="0"/>
          </a:p>
        </p:txBody>
      </p:sp>
      <p:sp>
        <p:nvSpPr>
          <p:cNvPr id="9" name="Content Placeholder 8"/>
          <p:cNvSpPr>
            <a:spLocks noGrp="1"/>
          </p:cNvSpPr>
          <p:nvPr>
            <p:ph idx="1"/>
          </p:nvPr>
        </p:nvSpPr>
        <p:spPr/>
        <p:txBody>
          <a:bodyPr/>
          <a:lstStyle/>
          <a:p>
            <a:r>
              <a:rPr lang="en-US" dirty="0" smtClean="0"/>
              <a:t>What is the purpose of the Declaration of Independence? </a:t>
            </a:r>
          </a:p>
          <a:p>
            <a:r>
              <a:rPr lang="en-US" dirty="0" smtClean="0"/>
              <a:t>(Do not write to declare independence)</a:t>
            </a:r>
            <a:endParaRPr lang="en-US" dirty="0"/>
          </a:p>
        </p:txBody>
      </p:sp>
    </p:spTree>
    <p:extLst>
      <p:ext uri="{BB962C8B-B14F-4D97-AF65-F5344CB8AC3E}">
        <p14:creationId xmlns:p14="http://schemas.microsoft.com/office/powerpoint/2010/main" val="1315238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continental Congress</a:t>
            </a:r>
            <a:endParaRPr lang="en-US" dirty="0"/>
          </a:p>
        </p:txBody>
      </p:sp>
      <p:sp>
        <p:nvSpPr>
          <p:cNvPr id="3" name="Content Placeholder 2"/>
          <p:cNvSpPr>
            <a:spLocks noGrp="1"/>
          </p:cNvSpPr>
          <p:nvPr>
            <p:ph idx="1"/>
          </p:nvPr>
        </p:nvSpPr>
        <p:spPr>
          <a:xfrm>
            <a:off x="426128" y="1774824"/>
            <a:ext cx="7715250" cy="4625975"/>
          </a:xfrm>
        </p:spPr>
        <p:txBody>
          <a:bodyPr>
            <a:normAutofit fontScale="92500" lnSpcReduction="10000"/>
          </a:bodyPr>
          <a:lstStyle/>
          <a:p>
            <a:r>
              <a:rPr lang="en-US" dirty="0" smtClean="0"/>
              <a:t>Organized in September 1774 to determine how to respond to the crisis in Massachusetts and other abuses by British authorities.</a:t>
            </a:r>
          </a:p>
          <a:p>
            <a:r>
              <a:rPr lang="en-US" dirty="0" smtClean="0"/>
              <a:t>Delegates recommended continued boycott of British goods and warn colonial militias. </a:t>
            </a:r>
            <a:endParaRPr lang="en-US" dirty="0"/>
          </a:p>
          <a:p>
            <a:r>
              <a:rPr lang="en-US" dirty="0" smtClean="0"/>
              <a:t>Assembled a list of 10 resolutions to present to King George III stating what the Congress considered to be the colonists’ rights. </a:t>
            </a:r>
          </a:p>
          <a:p>
            <a:r>
              <a:rPr lang="en-US" dirty="0" smtClean="0"/>
              <a:t>Agreed to meet in May 1775 if the king did not acknowledge these rights.</a:t>
            </a:r>
          </a:p>
          <a:p>
            <a:r>
              <a:rPr lang="en-US" dirty="0" smtClean="0"/>
              <a:t>King refused to consider the colonists’ demands and ordered troops to prepare to seize the colonists’ weapons.</a:t>
            </a:r>
          </a:p>
          <a:p>
            <a:endParaRPr lang="en-US" dirty="0"/>
          </a:p>
        </p:txBody>
      </p:sp>
      <p:pic>
        <p:nvPicPr>
          <p:cNvPr id="9218" name="Picture 2" descr="Image result for first continental cong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267" y="2159000"/>
            <a:ext cx="1718733" cy="128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626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continental congress</a:t>
            </a:r>
            <a:endParaRPr lang="en-US" dirty="0"/>
          </a:p>
        </p:txBody>
      </p:sp>
      <p:sp>
        <p:nvSpPr>
          <p:cNvPr id="3" name="Content Placeholder 2"/>
          <p:cNvSpPr>
            <a:spLocks noGrp="1"/>
          </p:cNvSpPr>
          <p:nvPr>
            <p:ph idx="1"/>
          </p:nvPr>
        </p:nvSpPr>
        <p:spPr/>
        <p:txBody>
          <a:bodyPr/>
          <a:lstStyle/>
          <a:p>
            <a:r>
              <a:rPr lang="en-US" dirty="0" smtClean="0"/>
              <a:t>Met in May 1775 in Philadelphia </a:t>
            </a:r>
          </a:p>
          <a:p>
            <a:r>
              <a:rPr lang="en-US" dirty="0" smtClean="0"/>
              <a:t>Voted to create the </a:t>
            </a:r>
            <a:r>
              <a:rPr lang="en-US" dirty="0"/>
              <a:t>C</a:t>
            </a:r>
            <a:r>
              <a:rPr lang="en-US" dirty="0" smtClean="0"/>
              <a:t>ontinental Army</a:t>
            </a:r>
          </a:p>
          <a:p>
            <a:pPr lvl="1"/>
            <a:r>
              <a:rPr lang="en-US" dirty="0" smtClean="0"/>
              <a:t>George Washington was appointed commanding general</a:t>
            </a:r>
          </a:p>
          <a:p>
            <a:r>
              <a:rPr lang="en-US" dirty="0" smtClean="0"/>
              <a:t>Approved the Declaration of Causes outlining the reasons for taking up arms against Britain. </a:t>
            </a:r>
          </a:p>
          <a:p>
            <a:r>
              <a:rPr lang="en-US" dirty="0" smtClean="0"/>
              <a:t>Tried to restore peace. Delegates signed the Olive Branch Petition requesting peace. King rejected the petition. </a:t>
            </a:r>
            <a:endParaRPr lang="en-US" dirty="0"/>
          </a:p>
        </p:txBody>
      </p:sp>
      <p:pic>
        <p:nvPicPr>
          <p:cNvPr id="10242" name="Picture 2" descr="Image result for second continental cong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7" y="4695824"/>
            <a:ext cx="6615113" cy="21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1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Declaration of independence</a:t>
            </a:r>
            <a:endParaRPr lang="en-US" dirty="0"/>
          </a:p>
        </p:txBody>
      </p:sp>
      <p:sp>
        <p:nvSpPr>
          <p:cNvPr id="3" name="Content Placeholder 2"/>
          <p:cNvSpPr>
            <a:spLocks noGrp="1"/>
          </p:cNvSpPr>
          <p:nvPr>
            <p:ph idx="1"/>
          </p:nvPr>
        </p:nvSpPr>
        <p:spPr>
          <a:xfrm>
            <a:off x="114300" y="1663700"/>
            <a:ext cx="8229600" cy="4373563"/>
          </a:xfrm>
        </p:spPr>
        <p:txBody>
          <a:bodyPr/>
          <a:lstStyle/>
          <a:p>
            <a:r>
              <a:rPr lang="en-US" dirty="0" smtClean="0"/>
              <a:t>The Congress, acting as government for the colonies, appointed a committee to write a document that would announce the independence of the United States.</a:t>
            </a:r>
          </a:p>
          <a:p>
            <a:r>
              <a:rPr lang="en-US" dirty="0" smtClean="0"/>
              <a:t>Based on the idea of egalitarianism </a:t>
            </a:r>
          </a:p>
          <a:p>
            <a:pPr lvl="1"/>
            <a:r>
              <a:rPr lang="en-US" dirty="0" smtClean="0"/>
              <a:t>Believing in the principle that all people are equal and deserve equal rights</a:t>
            </a:r>
          </a:p>
          <a:p>
            <a:r>
              <a:rPr lang="en-US" dirty="0" smtClean="0"/>
              <a:t>Jefferson wrote the first draft of the Declaration </a:t>
            </a:r>
          </a:p>
          <a:p>
            <a:pPr lvl="1"/>
            <a:r>
              <a:rPr lang="en-US" dirty="0" smtClean="0"/>
              <a:t>John Adams and Benjamin Franklin were a part of the committee that drafted the Declaration. </a:t>
            </a:r>
          </a:p>
          <a:p>
            <a:pPr lvl="1"/>
            <a:r>
              <a:rPr lang="en-US" dirty="0" smtClean="0"/>
              <a:t>It was voted on July 2 to declare independence </a:t>
            </a:r>
          </a:p>
          <a:p>
            <a:pPr lvl="1"/>
            <a:endParaRPr lang="en-US" dirty="0" smtClean="0"/>
          </a:p>
        </p:txBody>
      </p:sp>
      <p:sp>
        <p:nvSpPr>
          <p:cNvPr id="4" name="AutoShape 2" descr="Image result for declaration of independ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declaration of independ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0" name="Picture 6" descr="http://cdn.history.com/sites/2/2014/01/drafting-decla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671" y="4698999"/>
            <a:ext cx="1612329" cy="215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330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Declaration of independence</a:t>
            </a:r>
            <a:endParaRPr lang="en-US" dirty="0"/>
          </a:p>
        </p:txBody>
      </p:sp>
      <p:sp>
        <p:nvSpPr>
          <p:cNvPr id="3" name="Content Placeholder 2"/>
          <p:cNvSpPr>
            <a:spLocks noGrp="1"/>
          </p:cNvSpPr>
          <p:nvPr>
            <p:ph idx="1"/>
          </p:nvPr>
        </p:nvSpPr>
        <p:spPr>
          <a:xfrm>
            <a:off x="457200" y="1752600"/>
            <a:ext cx="8229600" cy="5105400"/>
          </a:xfrm>
        </p:spPr>
        <p:txBody>
          <a:bodyPr>
            <a:normAutofit/>
          </a:bodyPr>
          <a:lstStyle/>
          <a:p>
            <a:r>
              <a:rPr lang="en-US" dirty="0" smtClean="0"/>
              <a:t>First Part - </a:t>
            </a:r>
            <a:r>
              <a:rPr lang="en-US" sz="2400" dirty="0" smtClean="0"/>
              <a:t>Preamble and philosophy</a:t>
            </a:r>
          </a:p>
          <a:p>
            <a:pPr lvl="1"/>
            <a:r>
              <a:rPr lang="en-US" sz="2400" dirty="0" smtClean="0"/>
              <a:t>What is the goal of the writers?</a:t>
            </a:r>
          </a:p>
          <a:p>
            <a:pPr lvl="1"/>
            <a:r>
              <a:rPr lang="en-US" sz="2400" dirty="0" smtClean="0"/>
              <a:t>Why are they writing this document?</a:t>
            </a:r>
          </a:p>
          <a:p>
            <a:pPr lvl="1"/>
            <a:r>
              <a:rPr lang="en-US" sz="2400" dirty="0" smtClean="0"/>
              <a:t>What rights do they have?</a:t>
            </a:r>
          </a:p>
          <a:p>
            <a:pPr lvl="1"/>
            <a:r>
              <a:rPr lang="en-US" sz="2400" dirty="0" smtClean="0"/>
              <a:t>What is the purpose of government?</a:t>
            </a:r>
          </a:p>
          <a:p>
            <a:r>
              <a:rPr lang="en-US" dirty="0" smtClean="0"/>
              <a:t>Second Part - </a:t>
            </a:r>
            <a:r>
              <a:rPr lang="en-US" sz="2400" dirty="0" smtClean="0"/>
              <a:t>List of grievances </a:t>
            </a:r>
          </a:p>
          <a:p>
            <a:r>
              <a:rPr lang="en-US" dirty="0" smtClean="0"/>
              <a:t>Third Part - </a:t>
            </a:r>
            <a:r>
              <a:rPr lang="en-US" sz="2400" dirty="0" smtClean="0"/>
              <a:t>Declaration of war; statement of independence </a:t>
            </a:r>
          </a:p>
          <a:p>
            <a:pPr lvl="1"/>
            <a:r>
              <a:rPr lang="en-US" sz="2000" dirty="0" smtClean="0"/>
              <a:t>How did colonists try to address grievances earlier?</a:t>
            </a:r>
          </a:p>
          <a:p>
            <a:pPr lvl="1"/>
            <a:r>
              <a:rPr lang="en-US" dirty="0" smtClean="0"/>
              <a:t>What words actually declare independence?</a:t>
            </a:r>
          </a:p>
          <a:p>
            <a:pPr lvl="1"/>
            <a:r>
              <a:rPr lang="en-US" sz="2000" dirty="0" smtClean="0"/>
              <a:t>What rights to they now have?</a:t>
            </a:r>
          </a:p>
          <a:p>
            <a:pPr marL="411480" lvl="1" indent="0">
              <a:buNone/>
            </a:pPr>
            <a:endParaRPr lang="en-US" sz="2000" dirty="0" smtClean="0"/>
          </a:p>
          <a:p>
            <a:pPr lvl="1"/>
            <a:endParaRPr lang="en-US" sz="2000" dirty="0" smtClean="0"/>
          </a:p>
        </p:txBody>
      </p:sp>
      <p:pic>
        <p:nvPicPr>
          <p:cNvPr id="12290" name="Picture 2" descr="https://www.monticello.org/sites/default/files/uploaded-content-images/Declaration_Engrav_Pg1of1_doctored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257" y="1447799"/>
            <a:ext cx="2439743"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870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independence </a:t>
            </a:r>
            <a:endParaRPr lang="en-US" dirty="0"/>
          </a:p>
        </p:txBody>
      </p:sp>
      <p:sp>
        <p:nvSpPr>
          <p:cNvPr id="3" name="Content Placeholder 2"/>
          <p:cNvSpPr>
            <a:spLocks noGrp="1"/>
          </p:cNvSpPr>
          <p:nvPr>
            <p:ph idx="1"/>
          </p:nvPr>
        </p:nvSpPr>
        <p:spPr>
          <a:xfrm>
            <a:off x="457200" y="1752600"/>
            <a:ext cx="8229600" cy="4902200"/>
          </a:xfrm>
        </p:spPr>
        <p:txBody>
          <a:bodyPr/>
          <a:lstStyle/>
          <a:p>
            <a:r>
              <a:rPr lang="en-US" dirty="0" smtClean="0"/>
              <a:t>The states existed as 13 </a:t>
            </a:r>
            <a:r>
              <a:rPr lang="en-US" dirty="0"/>
              <a:t>independent states with 13 different </a:t>
            </a:r>
            <a:r>
              <a:rPr lang="en-US" dirty="0" smtClean="0"/>
              <a:t>governments.</a:t>
            </a:r>
          </a:p>
          <a:p>
            <a:r>
              <a:rPr lang="en-US" dirty="0" smtClean="0"/>
              <a:t>Very </a:t>
            </a:r>
            <a:r>
              <a:rPr lang="en-US" dirty="0"/>
              <a:t>loose association of the 13 states; no written national government </a:t>
            </a:r>
            <a:r>
              <a:rPr lang="en-US" dirty="0" smtClean="0"/>
              <a:t>structure</a:t>
            </a:r>
          </a:p>
          <a:p>
            <a:r>
              <a:rPr lang="en-US" dirty="0"/>
              <a:t>E</a:t>
            </a:r>
            <a:r>
              <a:rPr lang="en-US" dirty="0" smtClean="0"/>
              <a:t>very </a:t>
            </a:r>
            <a:r>
              <a:rPr lang="en-US" dirty="0"/>
              <a:t>state wrote its own </a:t>
            </a:r>
            <a:r>
              <a:rPr lang="en-US" b="1" i="1" dirty="0"/>
              <a:t>constitution </a:t>
            </a:r>
            <a:r>
              <a:rPr lang="en-US" dirty="0"/>
              <a:t>(government institutions and limits</a:t>
            </a:r>
            <a:r>
              <a:rPr lang="en-US" dirty="0" smtClean="0"/>
              <a:t>)</a:t>
            </a:r>
          </a:p>
          <a:p>
            <a:pPr lvl="1"/>
            <a:r>
              <a:rPr lang="en-US" dirty="0"/>
              <a:t>Each state had a legislature, governor, and courts.</a:t>
            </a:r>
          </a:p>
          <a:p>
            <a:pPr lvl="1"/>
            <a:r>
              <a:rPr lang="en-US" dirty="0"/>
              <a:t>Most state constitutions had a </a:t>
            </a:r>
            <a:r>
              <a:rPr lang="en-US"/>
              <a:t>bill </a:t>
            </a:r>
            <a:r>
              <a:rPr lang="en-US" smtClean="0"/>
              <a:t>of </a:t>
            </a:r>
            <a:r>
              <a:rPr lang="en-US" dirty="0"/>
              <a:t>rights</a:t>
            </a:r>
          </a:p>
          <a:p>
            <a:endParaRPr lang="en-US" dirty="0"/>
          </a:p>
        </p:txBody>
      </p:sp>
      <p:pic>
        <p:nvPicPr>
          <p:cNvPr id="13314" name="Picture 2" descr="Image result for state constit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0" y="4533899"/>
            <a:ext cx="2324100"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99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Bellwork</a:t>
            </a:r>
            <a:endParaRPr lang="en-US" dirty="0"/>
          </a:p>
        </p:txBody>
      </p:sp>
      <p:sp>
        <p:nvSpPr>
          <p:cNvPr id="3" name="Content Placeholder 2"/>
          <p:cNvSpPr>
            <a:spLocks noGrp="1"/>
          </p:cNvSpPr>
          <p:nvPr>
            <p:ph idx="1"/>
          </p:nvPr>
        </p:nvSpPr>
        <p:spPr/>
        <p:txBody>
          <a:bodyPr/>
          <a:lstStyle/>
          <a:p>
            <a:r>
              <a:rPr lang="en-US" dirty="0" smtClean="0"/>
              <a:t>What problems does the newly formed United States face after the revolution?</a:t>
            </a:r>
            <a:endParaRPr lang="en-US" dirty="0"/>
          </a:p>
        </p:txBody>
      </p:sp>
    </p:spTree>
    <p:extLst>
      <p:ext uri="{BB962C8B-B14F-4D97-AF65-F5344CB8AC3E}">
        <p14:creationId xmlns:p14="http://schemas.microsoft.com/office/powerpoint/2010/main" val="1778826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Articles of confederation</a:t>
            </a:r>
            <a:endParaRPr lang="en-US" dirty="0"/>
          </a:p>
        </p:txBody>
      </p:sp>
      <p:sp>
        <p:nvSpPr>
          <p:cNvPr id="3" name="Content Placeholder 2"/>
          <p:cNvSpPr>
            <a:spLocks noGrp="1"/>
          </p:cNvSpPr>
          <p:nvPr>
            <p:ph idx="1"/>
          </p:nvPr>
        </p:nvSpPr>
        <p:spPr/>
        <p:txBody>
          <a:bodyPr/>
          <a:lstStyle/>
          <a:p>
            <a:r>
              <a:rPr lang="en-US" dirty="0" smtClean="0"/>
              <a:t>In 1777 the Continental Congress adopted a plan of government, The Articles of Confederation.</a:t>
            </a:r>
          </a:p>
          <a:p>
            <a:r>
              <a:rPr lang="en-US" dirty="0" smtClean="0"/>
              <a:t>The Articles were approved in 1781 by all 13 states.</a:t>
            </a:r>
          </a:p>
          <a:p>
            <a:r>
              <a:rPr lang="en-US" dirty="0"/>
              <a:t>The American Revolution ended in 1783. With the Treaty of Paris of 1783, Great Britain recognized the independence of the United States</a:t>
            </a:r>
            <a:r>
              <a:rPr lang="en-US" dirty="0" smtClean="0"/>
              <a:t>.</a:t>
            </a:r>
          </a:p>
          <a:p>
            <a:r>
              <a:rPr lang="en-US" dirty="0" smtClean="0"/>
              <a:t>The states were now a confederation called the United States of America. </a:t>
            </a:r>
            <a:endParaRPr lang="en-US" dirty="0"/>
          </a:p>
          <a:p>
            <a:endParaRPr lang="en-US" dirty="0" smtClean="0"/>
          </a:p>
          <a:p>
            <a:endParaRPr lang="en-US" dirty="0" smtClean="0"/>
          </a:p>
          <a:p>
            <a:endParaRPr lang="en-US" dirty="0" smtClean="0"/>
          </a:p>
        </p:txBody>
      </p:sp>
      <p:pic>
        <p:nvPicPr>
          <p:cNvPr id="14338" name="Picture 2" descr="http://amhist.wikis.birmingham.k12.mi.us/file/view/Articles-of-Confederation_grande.jpg/450744644/Articles-of-Confederation_gran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100" y="4596666"/>
            <a:ext cx="2628900" cy="226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886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Articles of confederation</a:t>
            </a:r>
            <a:endParaRPr lang="en-US" dirty="0"/>
          </a:p>
        </p:txBody>
      </p:sp>
      <p:sp>
        <p:nvSpPr>
          <p:cNvPr id="3" name="Content Placeholder 2"/>
          <p:cNvSpPr>
            <a:spLocks noGrp="1"/>
          </p:cNvSpPr>
          <p:nvPr>
            <p:ph idx="1"/>
          </p:nvPr>
        </p:nvSpPr>
        <p:spPr/>
        <p:txBody>
          <a:bodyPr/>
          <a:lstStyle/>
          <a:p>
            <a:r>
              <a:rPr lang="en-US" dirty="0" smtClean="0"/>
              <a:t>First constitution of the United States</a:t>
            </a:r>
          </a:p>
          <a:p>
            <a:r>
              <a:rPr lang="en-US" dirty="0" smtClean="0"/>
              <a:t>The central government had very limited powers due to the states’ fear of a strong central government. </a:t>
            </a:r>
          </a:p>
          <a:p>
            <a:r>
              <a:rPr lang="en-US" dirty="0"/>
              <a:t>Set up a one house legislature with each state getting one vote</a:t>
            </a:r>
            <a:r>
              <a:rPr lang="en-US" dirty="0" smtClean="0"/>
              <a:t>.</a:t>
            </a:r>
          </a:p>
          <a:p>
            <a:pPr lvl="1"/>
            <a:r>
              <a:rPr lang="en-US" dirty="0" smtClean="0"/>
              <a:t>Congress had control over the army and authority to deal with foreign countries. </a:t>
            </a:r>
          </a:p>
          <a:p>
            <a:pPr marL="114300" indent="0">
              <a:buNone/>
            </a:pPr>
            <a:endParaRPr lang="en-US" dirty="0"/>
          </a:p>
        </p:txBody>
      </p:sp>
      <p:pic>
        <p:nvPicPr>
          <p:cNvPr id="15362" name="Picture 2" descr="Image result for articles of confed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0" y="4643437"/>
            <a:ext cx="3937000" cy="221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536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Original ideas?</a:t>
            </a:r>
            <a:endParaRPr lang="en-US" dirty="0"/>
          </a:p>
        </p:txBody>
      </p:sp>
      <p:sp>
        <p:nvSpPr>
          <p:cNvPr id="3" name="Content Placeholder 2"/>
          <p:cNvSpPr>
            <a:spLocks noGrp="1"/>
          </p:cNvSpPr>
          <p:nvPr>
            <p:ph idx="1"/>
          </p:nvPr>
        </p:nvSpPr>
        <p:spPr>
          <a:xfrm>
            <a:off x="457200" y="1587500"/>
            <a:ext cx="8229600" cy="4768614"/>
          </a:xfrm>
        </p:spPr>
        <p:txBody>
          <a:bodyPr/>
          <a:lstStyle/>
          <a:p>
            <a:r>
              <a:rPr lang="en-US" dirty="0" smtClean="0"/>
              <a:t>A nation’s political documents are often influenced by philosophical theories. New ideas or ways of thinking are often integrated into a nation’s founding and development.</a:t>
            </a:r>
          </a:p>
          <a:p>
            <a:r>
              <a:rPr lang="en-US" dirty="0" smtClean="0"/>
              <a:t>Our political documents were influenced by philosophical theories. Our political documents include: </a:t>
            </a:r>
          </a:p>
          <a:p>
            <a:pPr lvl="1"/>
            <a:r>
              <a:rPr lang="en-US" dirty="0" smtClean="0"/>
              <a:t>US Constitution</a:t>
            </a:r>
          </a:p>
          <a:p>
            <a:pPr lvl="1"/>
            <a:r>
              <a:rPr lang="en-US" dirty="0" smtClean="0"/>
              <a:t>Declaration of Independence</a:t>
            </a:r>
          </a:p>
          <a:p>
            <a:pPr lvl="1"/>
            <a:r>
              <a:rPr lang="en-US" dirty="0" smtClean="0"/>
              <a:t> Bill of rights</a:t>
            </a:r>
            <a:endParaRPr lang="en-US" dirty="0"/>
          </a:p>
        </p:txBody>
      </p:sp>
      <p:pic>
        <p:nvPicPr>
          <p:cNvPr id="2050" name="Picture 2" descr="https://gsa-cmp-fileupload.s3.amazonaws.com/Constitution_Pg1of4_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953" y="3911600"/>
            <a:ext cx="2470247" cy="298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167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of Articles</a:t>
            </a:r>
            <a:endParaRPr lang="en-US" dirty="0"/>
          </a:p>
        </p:txBody>
      </p:sp>
      <p:sp>
        <p:nvSpPr>
          <p:cNvPr id="3" name="Content Placeholder 2"/>
          <p:cNvSpPr>
            <a:spLocks noGrp="1"/>
          </p:cNvSpPr>
          <p:nvPr>
            <p:ph idx="1"/>
          </p:nvPr>
        </p:nvSpPr>
        <p:spPr>
          <a:xfrm>
            <a:off x="50800" y="1714500"/>
            <a:ext cx="8229600" cy="4953000"/>
          </a:xfrm>
        </p:spPr>
        <p:txBody>
          <a:bodyPr>
            <a:normAutofit/>
          </a:bodyPr>
          <a:lstStyle/>
          <a:p>
            <a:r>
              <a:rPr lang="en-US" dirty="0" smtClean="0"/>
              <a:t>Lacks of Power and Money</a:t>
            </a:r>
          </a:p>
          <a:p>
            <a:pPr lvl="1"/>
            <a:r>
              <a:rPr lang="en-US" dirty="0" smtClean="0"/>
              <a:t>Congress had no power to collect taxes</a:t>
            </a:r>
          </a:p>
          <a:p>
            <a:pPr lvl="1"/>
            <a:r>
              <a:rPr lang="en-US" dirty="0" smtClean="0"/>
              <a:t>Congress had no power to regulate trade</a:t>
            </a:r>
          </a:p>
          <a:p>
            <a:pPr lvl="1"/>
            <a:r>
              <a:rPr lang="en-US" dirty="0" smtClean="0"/>
              <a:t>Congress had no power to enforce its laws</a:t>
            </a:r>
          </a:p>
          <a:p>
            <a:r>
              <a:rPr lang="en-US" dirty="0" smtClean="0"/>
              <a:t>Lack of Central Powers</a:t>
            </a:r>
          </a:p>
          <a:p>
            <a:pPr lvl="1"/>
            <a:r>
              <a:rPr lang="en-US" dirty="0" smtClean="0"/>
              <a:t>No single leader of group directed government policy</a:t>
            </a:r>
          </a:p>
          <a:p>
            <a:pPr lvl="1"/>
            <a:r>
              <a:rPr lang="en-US" dirty="0" smtClean="0"/>
              <a:t>No national court system existed</a:t>
            </a:r>
          </a:p>
          <a:p>
            <a:r>
              <a:rPr lang="en-US" dirty="0" smtClean="0"/>
              <a:t>Rules too Rigid</a:t>
            </a:r>
          </a:p>
          <a:p>
            <a:pPr lvl="1"/>
            <a:r>
              <a:rPr lang="en-US" dirty="0" smtClean="0"/>
              <a:t>Congress could not pass laws without the approval of nine states</a:t>
            </a:r>
          </a:p>
          <a:p>
            <a:pPr lvl="1"/>
            <a:r>
              <a:rPr lang="en-US" dirty="0" smtClean="0"/>
              <a:t>The Articles could not be changed without the agreement of all 13 states.</a:t>
            </a:r>
          </a:p>
          <a:p>
            <a:pPr marL="114300" indent="0">
              <a:buNone/>
            </a:pPr>
            <a:endParaRPr lang="en-US" dirty="0"/>
          </a:p>
        </p:txBody>
      </p:sp>
      <p:pic>
        <p:nvPicPr>
          <p:cNvPr id="17410" name="Picture 2" descr="Image result for articles of confed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50" y="1168399"/>
            <a:ext cx="2914650"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784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28" y="474816"/>
            <a:ext cx="8260672" cy="1039427"/>
          </a:xfrm>
        </p:spPr>
        <p:txBody>
          <a:bodyPr/>
          <a:lstStyle/>
          <a:p>
            <a:r>
              <a:rPr lang="en-US" dirty="0" smtClean="0"/>
              <a:t>Problems Faced</a:t>
            </a:r>
            <a:endParaRPr lang="en-US" dirty="0"/>
          </a:p>
        </p:txBody>
      </p:sp>
      <p:sp>
        <p:nvSpPr>
          <p:cNvPr id="3" name="Content Placeholder 2"/>
          <p:cNvSpPr>
            <a:spLocks noGrp="1"/>
          </p:cNvSpPr>
          <p:nvPr>
            <p:ph idx="1"/>
          </p:nvPr>
        </p:nvSpPr>
        <p:spPr>
          <a:xfrm>
            <a:off x="457200" y="1752600"/>
            <a:ext cx="8229600" cy="4800600"/>
          </a:xfrm>
        </p:spPr>
        <p:txBody>
          <a:bodyPr>
            <a:normAutofit lnSpcReduction="10000"/>
          </a:bodyPr>
          <a:lstStyle/>
          <a:p>
            <a:r>
              <a:rPr lang="en-US" dirty="0" smtClean="0"/>
              <a:t>Quarrels over boundary lines</a:t>
            </a:r>
          </a:p>
          <a:p>
            <a:r>
              <a:rPr lang="en-US" dirty="0" smtClean="0"/>
              <a:t>Disputes over trade</a:t>
            </a:r>
          </a:p>
          <a:p>
            <a:r>
              <a:rPr lang="en-US" dirty="0" smtClean="0"/>
              <a:t>Unable to collect taxes, the Congress had to borrow money to pay for the Revolutionary War.</a:t>
            </a:r>
          </a:p>
          <a:p>
            <a:r>
              <a:rPr lang="en-US" dirty="0" smtClean="0"/>
              <a:t>State governments fell into debt.</a:t>
            </a:r>
          </a:p>
          <a:p>
            <a:pPr lvl="1"/>
            <a:r>
              <a:rPr lang="en-US" dirty="0" smtClean="0"/>
              <a:t>They taxed their citizens heavily</a:t>
            </a:r>
          </a:p>
          <a:p>
            <a:pPr lvl="1"/>
            <a:r>
              <a:rPr lang="en-US" dirty="0" smtClean="0"/>
              <a:t>Taxed goods from other states and foreign countries</a:t>
            </a:r>
          </a:p>
          <a:p>
            <a:r>
              <a:rPr lang="en-US" dirty="0" smtClean="0"/>
              <a:t>Shays’ Rebellion - 1786</a:t>
            </a:r>
          </a:p>
          <a:p>
            <a:pPr lvl="1"/>
            <a:r>
              <a:rPr lang="en-US" dirty="0" smtClean="0"/>
              <a:t>Daniel Shay, a farmer in Massachusetts, had fallen into debt due to high taxes. When the courts threatened to take his farm as payment, he felt the state had not right to punish him.</a:t>
            </a:r>
          </a:p>
          <a:p>
            <a:pPr lvl="1"/>
            <a:r>
              <a:rPr lang="en-US" dirty="0" smtClean="0"/>
              <a:t>He led and armed uprising of 1200 famers.</a:t>
            </a:r>
          </a:p>
          <a:p>
            <a:pPr lvl="1"/>
            <a:endParaRPr lang="en-US" dirty="0" smtClean="0"/>
          </a:p>
          <a:p>
            <a:endParaRPr lang="en-US" dirty="0"/>
          </a:p>
        </p:txBody>
      </p:sp>
      <p:pic>
        <p:nvPicPr>
          <p:cNvPr id="1638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08372"/>
            <a:ext cx="2590800" cy="218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37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eaknessesOfTheArticlesOfConfederation.jpg"/>
          <p:cNvPicPr>
            <a:picLocks noGrp="1" noChangeAspect="1"/>
          </p:cNvPicPr>
          <p:nvPr>
            <p:ph idx="1"/>
          </p:nvPr>
        </p:nvPicPr>
        <p:blipFill>
          <a:blip r:embed="rId2">
            <a:extLst>
              <a:ext uri="{28A0092B-C50C-407E-A947-70E740481C1C}">
                <a14:useLocalDpi xmlns:a14="http://schemas.microsoft.com/office/drawing/2010/main" val="0"/>
              </a:ext>
            </a:extLst>
          </a:blip>
          <a:srcRect l="-23777" r="-23777"/>
          <a:stretch>
            <a:fillRect/>
          </a:stretch>
        </p:blipFill>
        <p:spPr>
          <a:xfrm>
            <a:off x="156949" y="0"/>
            <a:ext cx="8912478" cy="6858000"/>
          </a:xfrm>
        </p:spPr>
      </p:pic>
    </p:spTree>
    <p:extLst>
      <p:ext uri="{BB962C8B-B14F-4D97-AF65-F5344CB8AC3E}">
        <p14:creationId xmlns:p14="http://schemas.microsoft.com/office/powerpoint/2010/main" val="6468508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Shays’ Rebellion</a:t>
            </a:r>
            <a:endParaRPr lang="en-US" dirty="0"/>
          </a:p>
        </p:txBody>
      </p:sp>
      <p:sp>
        <p:nvSpPr>
          <p:cNvPr id="3" name="Content Placeholder 2"/>
          <p:cNvSpPr>
            <a:spLocks noGrp="1"/>
          </p:cNvSpPr>
          <p:nvPr>
            <p:ph idx="1"/>
          </p:nvPr>
        </p:nvSpPr>
        <p:spPr>
          <a:xfrm>
            <a:off x="457200" y="1752600"/>
            <a:ext cx="8229600" cy="4749800"/>
          </a:xfrm>
        </p:spPr>
        <p:txBody>
          <a:bodyPr>
            <a:normAutofit fontScale="92500"/>
          </a:bodyPr>
          <a:lstStyle/>
          <a:p>
            <a:r>
              <a:rPr lang="en-US" dirty="0" smtClean="0"/>
              <a:t>Shay’s Rebellion was an armed uprising in Massachusetts led by farmers in 1786 against the treatment of debtors. </a:t>
            </a:r>
          </a:p>
          <a:p>
            <a:r>
              <a:rPr lang="en-US" dirty="0" smtClean="0"/>
              <a:t>As a result of inability to pay taxes and debts, many farmers had their land seized and some were thrown in jail </a:t>
            </a:r>
          </a:p>
          <a:p>
            <a:r>
              <a:rPr lang="en-US" dirty="0" smtClean="0"/>
              <a:t>The </a:t>
            </a:r>
            <a:r>
              <a:rPr lang="en-US" dirty="0"/>
              <a:t>farmers in western Massachusetts organized their resistance in ways similar to the American Revolutionary struggle</a:t>
            </a:r>
            <a:r>
              <a:rPr lang="en-US" dirty="0" smtClean="0"/>
              <a:t>. They </a:t>
            </a:r>
            <a:r>
              <a:rPr lang="en-US" dirty="0"/>
              <a:t>called special meetings of the people to protest conditions and agree on a coordinated protest. </a:t>
            </a:r>
            <a:endParaRPr lang="en-US" dirty="0" smtClean="0"/>
          </a:p>
          <a:p>
            <a:pPr lvl="1"/>
            <a:r>
              <a:rPr lang="en-US" dirty="0" smtClean="0"/>
              <a:t>This </a:t>
            </a:r>
            <a:r>
              <a:rPr lang="en-US" dirty="0"/>
              <a:t>led the rebels to close courts by force in the fall of 1786 and to liberate imprisoned debtors from jail.</a:t>
            </a:r>
            <a:endParaRPr lang="en-US" dirty="0" smtClean="0"/>
          </a:p>
          <a:p>
            <a:pPr lvl="1"/>
            <a:r>
              <a:rPr lang="en-US" dirty="0" smtClean="0"/>
              <a:t>They came under the leadership of Daniel Shays.</a:t>
            </a:r>
          </a:p>
          <a:p>
            <a:endParaRPr lang="en-US" dirty="0" smtClean="0"/>
          </a:p>
          <a:p>
            <a:endParaRPr lang="en-US" dirty="0"/>
          </a:p>
        </p:txBody>
      </p:sp>
    </p:spTree>
    <p:extLst>
      <p:ext uri="{BB962C8B-B14F-4D97-AF65-F5344CB8AC3E}">
        <p14:creationId xmlns:p14="http://schemas.microsoft.com/office/powerpoint/2010/main" val="17381109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shays rebell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316" y="0"/>
            <a:ext cx="7299087" cy="6844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377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Shays’ rebellion</a:t>
            </a:r>
            <a:endParaRPr lang="en-US" dirty="0"/>
          </a:p>
        </p:txBody>
      </p:sp>
      <p:sp>
        <p:nvSpPr>
          <p:cNvPr id="3" name="Content Placeholder 2"/>
          <p:cNvSpPr>
            <a:spLocks noGrp="1"/>
          </p:cNvSpPr>
          <p:nvPr>
            <p:ph idx="1"/>
          </p:nvPr>
        </p:nvSpPr>
        <p:spPr>
          <a:xfrm>
            <a:off x="457200" y="1752600"/>
            <a:ext cx="8229600" cy="4715933"/>
          </a:xfrm>
        </p:spPr>
        <p:txBody>
          <a:bodyPr/>
          <a:lstStyle/>
          <a:p>
            <a:r>
              <a:rPr lang="en-US" dirty="0" smtClean="0"/>
              <a:t>Protests were able to shut down courts and legislative action was unsuccessful and stopping protests.</a:t>
            </a:r>
          </a:p>
          <a:p>
            <a:r>
              <a:rPr lang="en-US" dirty="0" smtClean="0"/>
              <a:t>Since the federal government was unable to recruit soldiers for the army, Massachusetts created a privately funded army that was able to quash the rebellion.</a:t>
            </a:r>
          </a:p>
          <a:p>
            <a:r>
              <a:rPr lang="en-US" b="1" dirty="0" smtClean="0"/>
              <a:t>Shays’ Rebellion served as an indicator of the weakness of the Articles of Confederation and the need to have a stronger federal government</a:t>
            </a:r>
            <a:r>
              <a:rPr lang="en-US" b="1" dirty="0" smtClean="0"/>
              <a:t>.</a:t>
            </a:r>
          </a:p>
          <a:p>
            <a:endParaRPr lang="en-US" b="1" dirty="0" smtClean="0"/>
          </a:p>
          <a:p>
            <a:endParaRPr lang="en-US" dirty="0"/>
          </a:p>
        </p:txBody>
      </p:sp>
    </p:spTree>
    <p:extLst>
      <p:ext uri="{BB962C8B-B14F-4D97-AF65-F5344CB8AC3E}">
        <p14:creationId xmlns:p14="http://schemas.microsoft.com/office/powerpoint/2010/main" val="6345309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912428"/>
          </a:xfrm>
        </p:spPr>
        <p:txBody>
          <a:bodyPr/>
          <a:lstStyle/>
          <a:p>
            <a:r>
              <a:rPr lang="en-US" dirty="0" smtClean="0"/>
              <a:t>True of false: </a:t>
            </a:r>
            <a:r>
              <a:rPr lang="en-US" dirty="0" err="1" smtClean="0"/>
              <a:t>aoc</a:t>
            </a:r>
            <a:endParaRPr lang="en-US" dirty="0"/>
          </a:p>
        </p:txBody>
      </p:sp>
      <p:sp>
        <p:nvSpPr>
          <p:cNvPr id="3" name="Content Placeholder 2"/>
          <p:cNvSpPr>
            <a:spLocks noGrp="1"/>
          </p:cNvSpPr>
          <p:nvPr>
            <p:ph idx="1"/>
          </p:nvPr>
        </p:nvSpPr>
        <p:spPr>
          <a:xfrm>
            <a:off x="457200" y="1608663"/>
            <a:ext cx="8229600" cy="4771496"/>
          </a:xfrm>
        </p:spPr>
        <p:txBody>
          <a:bodyPr>
            <a:normAutofit fontScale="92500"/>
          </a:bodyPr>
          <a:lstStyle/>
          <a:p>
            <a:r>
              <a:rPr lang="en-US" dirty="0" smtClean="0"/>
              <a:t>1. The </a:t>
            </a:r>
            <a:r>
              <a:rPr lang="en-US" dirty="0"/>
              <a:t>Articles of Confederation created a President to lead the country</a:t>
            </a:r>
            <a:r>
              <a:rPr lang="en-US" dirty="0" smtClean="0"/>
              <a:t>.</a:t>
            </a:r>
            <a:endParaRPr lang="en-US" dirty="0"/>
          </a:p>
          <a:p>
            <a:r>
              <a:rPr lang="en-US" dirty="0"/>
              <a:t>2. States were still independent under the Articles. </a:t>
            </a:r>
          </a:p>
          <a:p>
            <a:r>
              <a:rPr lang="en-US" dirty="0"/>
              <a:t>3. The Articles were easy to change. </a:t>
            </a:r>
          </a:p>
          <a:p>
            <a:r>
              <a:rPr lang="en-US" dirty="0"/>
              <a:t>4. Under the Articles of Confederation, the more people a state had, the more votes it got in Congress. </a:t>
            </a:r>
          </a:p>
          <a:p>
            <a:r>
              <a:rPr lang="en-US" dirty="0"/>
              <a:t>5. The Congress created by the Articles did not have the power to collect taxes. </a:t>
            </a:r>
          </a:p>
          <a:p>
            <a:r>
              <a:rPr lang="en-US" dirty="0"/>
              <a:t>6. Under the Articles, states had to obey the laws Congress passed. </a:t>
            </a:r>
          </a:p>
          <a:p>
            <a:r>
              <a:rPr lang="en-US" dirty="0"/>
              <a:t>7</a:t>
            </a:r>
            <a:r>
              <a:rPr lang="en-US" dirty="0" smtClean="0"/>
              <a:t>. The </a:t>
            </a:r>
            <a:r>
              <a:rPr lang="en-US" dirty="0"/>
              <a:t>Articles of Confederation created the first American government</a:t>
            </a:r>
          </a:p>
        </p:txBody>
      </p:sp>
    </p:spTree>
    <p:extLst>
      <p:ext uri="{BB962C8B-B14F-4D97-AF65-F5344CB8AC3E}">
        <p14:creationId xmlns:p14="http://schemas.microsoft.com/office/powerpoint/2010/main" val="10739453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Constitutional convention</a:t>
            </a:r>
            <a:endParaRPr lang="en-US" dirty="0"/>
          </a:p>
        </p:txBody>
      </p:sp>
      <p:sp>
        <p:nvSpPr>
          <p:cNvPr id="3" name="Content Placeholder 2"/>
          <p:cNvSpPr>
            <a:spLocks noGrp="1"/>
          </p:cNvSpPr>
          <p:nvPr>
            <p:ph idx="1"/>
          </p:nvPr>
        </p:nvSpPr>
        <p:spPr>
          <a:xfrm>
            <a:off x="457200" y="1752600"/>
            <a:ext cx="8229600" cy="4732867"/>
          </a:xfrm>
        </p:spPr>
        <p:txBody>
          <a:bodyPr>
            <a:normAutofit/>
          </a:bodyPr>
          <a:lstStyle/>
          <a:p>
            <a:r>
              <a:rPr lang="en-US" dirty="0" smtClean="0"/>
              <a:t>In </a:t>
            </a:r>
            <a:r>
              <a:rPr lang="en-US" dirty="0"/>
              <a:t>1787, </a:t>
            </a:r>
            <a:r>
              <a:rPr lang="en-US" b="1" dirty="0"/>
              <a:t>12</a:t>
            </a:r>
            <a:r>
              <a:rPr lang="en-US" dirty="0"/>
              <a:t> of the states sent delegates to a meeting in Philadelphia to </a:t>
            </a:r>
            <a:r>
              <a:rPr lang="en-US" b="1" dirty="0"/>
              <a:t>revise</a:t>
            </a:r>
            <a:r>
              <a:rPr lang="en-US" dirty="0"/>
              <a:t> the Articles of </a:t>
            </a:r>
            <a:r>
              <a:rPr lang="en-US" dirty="0" smtClean="0"/>
              <a:t>Confederation</a:t>
            </a:r>
            <a:endParaRPr lang="en-US" dirty="0"/>
          </a:p>
          <a:p>
            <a:pPr lvl="1"/>
            <a:r>
              <a:rPr lang="en-US" dirty="0" smtClean="0"/>
              <a:t>Each state was asked to send a representative</a:t>
            </a:r>
          </a:p>
          <a:p>
            <a:r>
              <a:rPr lang="en-US" dirty="0" smtClean="0"/>
              <a:t>The 55 men that met were well educated </a:t>
            </a:r>
          </a:p>
          <a:p>
            <a:pPr lvl="1"/>
            <a:r>
              <a:rPr lang="en-US" dirty="0" smtClean="0"/>
              <a:t>George Washington presided over the convention.</a:t>
            </a:r>
          </a:p>
          <a:p>
            <a:r>
              <a:rPr lang="en-US" dirty="0" smtClean="0"/>
              <a:t>Participants agreed to keep discussions secret in order to be able to speak freely. </a:t>
            </a:r>
          </a:p>
          <a:p>
            <a:pPr lvl="1"/>
            <a:r>
              <a:rPr lang="en-US" dirty="0" smtClean="0"/>
              <a:t>Madison’s journals reveal the proceedings.</a:t>
            </a:r>
          </a:p>
          <a:p>
            <a:r>
              <a:rPr lang="en-US" dirty="0" smtClean="0"/>
              <a:t>They ended up discarding the Articles and writing a new constitution. </a:t>
            </a:r>
            <a:endParaRPr lang="en-US" dirty="0"/>
          </a:p>
        </p:txBody>
      </p:sp>
    </p:spTree>
    <p:extLst>
      <p:ext uri="{BB962C8B-B14F-4D97-AF65-F5344CB8AC3E}">
        <p14:creationId xmlns:p14="http://schemas.microsoft.com/office/powerpoint/2010/main" val="41085543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http://paintingandframe.com/uploadpic/others/big/constitutional_conven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162"/>
            <a:ext cx="9144000" cy="605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2812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Constitutional Convention</a:t>
            </a:r>
            <a:endParaRPr lang="en-US" dirty="0"/>
          </a:p>
        </p:txBody>
      </p:sp>
      <p:sp>
        <p:nvSpPr>
          <p:cNvPr id="3" name="Content Placeholder 2"/>
          <p:cNvSpPr>
            <a:spLocks noGrp="1"/>
          </p:cNvSpPr>
          <p:nvPr>
            <p:ph idx="1"/>
          </p:nvPr>
        </p:nvSpPr>
        <p:spPr>
          <a:xfrm>
            <a:off x="457200" y="1498600"/>
            <a:ext cx="8229600" cy="5105400"/>
          </a:xfrm>
        </p:spPr>
        <p:txBody>
          <a:bodyPr>
            <a:normAutofit/>
          </a:bodyPr>
          <a:lstStyle/>
          <a:p>
            <a:r>
              <a:rPr lang="en-US" dirty="0" smtClean="0"/>
              <a:t>Met to fix the flaws surrounding a weak central government. </a:t>
            </a:r>
          </a:p>
          <a:p>
            <a:r>
              <a:rPr lang="en-US" dirty="0" smtClean="0"/>
              <a:t>Issues include: representation, slavery, and economics</a:t>
            </a:r>
          </a:p>
          <a:p>
            <a:r>
              <a:rPr lang="en-US" dirty="0" smtClean="0"/>
              <a:t>Plans </a:t>
            </a:r>
            <a:r>
              <a:rPr lang="en-US" dirty="0"/>
              <a:t>for </a:t>
            </a:r>
            <a:r>
              <a:rPr lang="en-US" dirty="0" smtClean="0"/>
              <a:t>Representation: Virginia Plan and NJ Plan</a:t>
            </a:r>
          </a:p>
          <a:p>
            <a:r>
              <a:rPr lang="en-US" i="1" dirty="0" smtClean="0"/>
              <a:t>Virginia </a:t>
            </a:r>
            <a:r>
              <a:rPr lang="en-US" i="1" dirty="0"/>
              <a:t>Plan</a:t>
            </a:r>
            <a:r>
              <a:rPr lang="en-US" dirty="0"/>
              <a:t>: written by </a:t>
            </a:r>
            <a:r>
              <a:rPr lang="en-US" i="1" dirty="0"/>
              <a:t>James Madison</a:t>
            </a:r>
            <a:r>
              <a:rPr lang="en-US" dirty="0"/>
              <a:t> (Father of Constitution</a:t>
            </a:r>
            <a:r>
              <a:rPr lang="en-US" dirty="0" smtClean="0"/>
              <a:t>)</a:t>
            </a:r>
          </a:p>
          <a:p>
            <a:pPr lvl="1"/>
            <a:r>
              <a:rPr lang="en-US" dirty="0" smtClean="0"/>
              <a:t>3 Braches (</a:t>
            </a:r>
            <a:r>
              <a:rPr lang="en-US" dirty="0"/>
              <a:t>Legislative, Executive, Judicial</a:t>
            </a:r>
            <a:r>
              <a:rPr lang="en-US" dirty="0" smtClean="0"/>
              <a:t>)</a:t>
            </a:r>
          </a:p>
          <a:p>
            <a:pPr lvl="1"/>
            <a:r>
              <a:rPr lang="en-US" dirty="0"/>
              <a:t>B</a:t>
            </a:r>
            <a:r>
              <a:rPr lang="en-US" i="1" dirty="0" smtClean="0"/>
              <a:t>icameral </a:t>
            </a:r>
            <a:r>
              <a:rPr lang="en-US" i="1" dirty="0"/>
              <a:t>legislature</a:t>
            </a:r>
            <a:r>
              <a:rPr lang="en-US" dirty="0"/>
              <a:t> (2 houses) based on population </a:t>
            </a:r>
            <a:r>
              <a:rPr lang="en-US" dirty="0" smtClean="0"/>
              <a:t>(</a:t>
            </a:r>
            <a:r>
              <a:rPr lang="en-US" i="1" dirty="0" smtClean="0"/>
              <a:t>proportional </a:t>
            </a:r>
            <a:r>
              <a:rPr lang="en-US" i="1" dirty="0"/>
              <a:t>representation</a:t>
            </a:r>
            <a:r>
              <a:rPr lang="en-US" dirty="0"/>
              <a:t>)</a:t>
            </a:r>
          </a:p>
          <a:p>
            <a:r>
              <a:rPr lang="en-US" i="1" dirty="0"/>
              <a:t>New Jersey Plan:</a:t>
            </a:r>
            <a:r>
              <a:rPr lang="en-US" dirty="0"/>
              <a:t> </a:t>
            </a:r>
            <a:endParaRPr lang="en-US" dirty="0" smtClean="0"/>
          </a:p>
          <a:p>
            <a:pPr lvl="1"/>
            <a:r>
              <a:rPr lang="en-US" dirty="0" smtClean="0"/>
              <a:t>3 Branches</a:t>
            </a:r>
          </a:p>
          <a:p>
            <a:pPr lvl="1"/>
            <a:r>
              <a:rPr lang="en-US" dirty="0" smtClean="0"/>
              <a:t>One house; Equal </a:t>
            </a:r>
            <a:r>
              <a:rPr lang="en-US" dirty="0"/>
              <a:t>voting between </a:t>
            </a:r>
            <a:r>
              <a:rPr lang="en-US" dirty="0" smtClean="0"/>
              <a:t>states</a:t>
            </a:r>
            <a:endParaRPr lang="en-US" dirty="0"/>
          </a:p>
          <a:p>
            <a:pPr marL="114300" indent="0">
              <a:buNone/>
            </a:pPr>
            <a:endParaRPr lang="en-US" dirty="0"/>
          </a:p>
        </p:txBody>
      </p:sp>
    </p:spTree>
    <p:extLst>
      <p:ext uri="{BB962C8B-B14F-4D97-AF65-F5344CB8AC3E}">
        <p14:creationId xmlns:p14="http://schemas.microsoft.com/office/powerpoint/2010/main" val="2154787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Self-Government</a:t>
            </a:r>
            <a:endParaRPr lang="en-US" dirty="0"/>
          </a:p>
        </p:txBody>
      </p:sp>
      <p:sp>
        <p:nvSpPr>
          <p:cNvPr id="3" name="Content Placeholder 2"/>
          <p:cNvSpPr>
            <a:spLocks noGrp="1"/>
          </p:cNvSpPr>
          <p:nvPr>
            <p:ph idx="1"/>
          </p:nvPr>
        </p:nvSpPr>
        <p:spPr>
          <a:xfrm>
            <a:off x="457200" y="1752600"/>
            <a:ext cx="8229600" cy="4817533"/>
          </a:xfrm>
        </p:spPr>
        <p:txBody>
          <a:bodyPr>
            <a:normAutofit fontScale="92500" lnSpcReduction="20000"/>
          </a:bodyPr>
          <a:lstStyle/>
          <a:p>
            <a:r>
              <a:rPr lang="en-US" dirty="0" smtClean="0"/>
              <a:t>The colonies rebelled and declared independence from Britain in 1776. However, the colonies had been practicing limited forms of self government since the 1600s. </a:t>
            </a:r>
          </a:p>
          <a:p>
            <a:r>
              <a:rPr lang="en-US" dirty="0" smtClean="0"/>
              <a:t>Each </a:t>
            </a:r>
            <a:r>
              <a:rPr lang="en-US" dirty="0"/>
              <a:t>of the thirteen colonies had a charter, or written agreement between the colony and the king of England or Parliament. </a:t>
            </a:r>
            <a:endParaRPr lang="en-US" dirty="0" smtClean="0"/>
          </a:p>
          <a:p>
            <a:pPr lvl="1"/>
            <a:r>
              <a:rPr lang="en-US" dirty="0" smtClean="0"/>
              <a:t>Charters </a:t>
            </a:r>
            <a:r>
              <a:rPr lang="en-US" dirty="0"/>
              <a:t>of royal colonies provided for direct rule by the king</a:t>
            </a:r>
            <a:endParaRPr lang="en-US" dirty="0" smtClean="0"/>
          </a:p>
          <a:p>
            <a:r>
              <a:rPr lang="en-US" b="1" dirty="0" smtClean="0"/>
              <a:t>Self-government:</a:t>
            </a:r>
            <a:r>
              <a:rPr lang="en-US" dirty="0" smtClean="0"/>
              <a:t> government </a:t>
            </a:r>
            <a:r>
              <a:rPr lang="en-US" dirty="0"/>
              <a:t>under the control and direction of the inhabitants of a political unit rather than by an outside </a:t>
            </a:r>
            <a:r>
              <a:rPr lang="en-US" dirty="0" smtClean="0"/>
              <a:t>authority (Merriam-Webster)</a:t>
            </a:r>
          </a:p>
          <a:p>
            <a:r>
              <a:rPr lang="en-US" dirty="0" smtClean="0"/>
              <a:t>The concept of self-government means that </a:t>
            </a:r>
            <a:r>
              <a:rPr lang="en-US" b="1" dirty="0" smtClean="0"/>
              <a:t>people</a:t>
            </a:r>
            <a:r>
              <a:rPr lang="en-US" dirty="0" smtClean="0"/>
              <a:t> are able to exercise the necessary functions of government without intervention from any authority which they can not alter.</a:t>
            </a:r>
          </a:p>
        </p:txBody>
      </p:sp>
    </p:spTree>
    <p:extLst>
      <p:ext uri="{BB962C8B-B14F-4D97-AF65-F5344CB8AC3E}">
        <p14:creationId xmlns:p14="http://schemas.microsoft.com/office/powerpoint/2010/main" val="8953702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Compromises</a:t>
            </a:r>
            <a:endParaRPr lang="en-US" dirty="0"/>
          </a:p>
        </p:txBody>
      </p:sp>
      <p:sp>
        <p:nvSpPr>
          <p:cNvPr id="3" name="Content Placeholder 2"/>
          <p:cNvSpPr>
            <a:spLocks noGrp="1"/>
          </p:cNvSpPr>
          <p:nvPr>
            <p:ph idx="1"/>
          </p:nvPr>
        </p:nvSpPr>
        <p:spPr>
          <a:xfrm>
            <a:off x="457200" y="1752600"/>
            <a:ext cx="8229600" cy="5105400"/>
          </a:xfrm>
        </p:spPr>
        <p:txBody>
          <a:bodyPr>
            <a:normAutofit/>
          </a:bodyPr>
          <a:lstStyle/>
          <a:p>
            <a:r>
              <a:rPr lang="en-US" dirty="0" smtClean="0"/>
              <a:t>Great Compromise: Connecticut Plan</a:t>
            </a:r>
          </a:p>
          <a:p>
            <a:pPr lvl="1"/>
            <a:r>
              <a:rPr lang="en-US" dirty="0" smtClean="0"/>
              <a:t>bicameral </a:t>
            </a:r>
            <a:r>
              <a:rPr lang="en-US" dirty="0"/>
              <a:t>legislature with one house based on population and the other based on state </a:t>
            </a:r>
            <a:r>
              <a:rPr lang="en-US" dirty="0" smtClean="0"/>
              <a:t>equality</a:t>
            </a:r>
          </a:p>
          <a:p>
            <a:pPr lvl="1"/>
            <a:r>
              <a:rPr lang="en-US" dirty="0" smtClean="0"/>
              <a:t>House </a:t>
            </a:r>
            <a:r>
              <a:rPr lang="en-US" dirty="0"/>
              <a:t>of Representatives and the </a:t>
            </a:r>
            <a:r>
              <a:rPr lang="en-US" dirty="0" smtClean="0"/>
              <a:t>Senate</a:t>
            </a:r>
          </a:p>
          <a:p>
            <a:r>
              <a:rPr lang="en-US" dirty="0" smtClean="0"/>
              <a:t>3</a:t>
            </a:r>
            <a:r>
              <a:rPr lang="en-US" dirty="0"/>
              <a:t>/5 Compromise</a:t>
            </a:r>
            <a:r>
              <a:rPr lang="en-US" b="1" i="1" dirty="0"/>
              <a:t>:</a:t>
            </a:r>
            <a:r>
              <a:rPr lang="en-US" dirty="0"/>
              <a:t> for every 5 slaves a state had, 3 people added to population </a:t>
            </a:r>
            <a:r>
              <a:rPr lang="en-US" dirty="0" smtClean="0"/>
              <a:t>count</a:t>
            </a:r>
          </a:p>
          <a:p>
            <a:pPr lvl="1"/>
            <a:r>
              <a:rPr lang="en-US" dirty="0"/>
              <a:t>B</a:t>
            </a:r>
            <a:r>
              <a:rPr lang="en-US" dirty="0" smtClean="0"/>
              <a:t>enefited </a:t>
            </a:r>
            <a:r>
              <a:rPr lang="en-US" dirty="0"/>
              <a:t>southern region the most with representation in the House of </a:t>
            </a:r>
            <a:r>
              <a:rPr lang="en-US" dirty="0" smtClean="0"/>
              <a:t>Representatives</a:t>
            </a:r>
          </a:p>
          <a:p>
            <a:r>
              <a:rPr lang="en-US" dirty="0" smtClean="0"/>
              <a:t>Electoral College: President </a:t>
            </a:r>
            <a:r>
              <a:rPr lang="en-US" dirty="0"/>
              <a:t>not directly elected by </a:t>
            </a:r>
            <a:r>
              <a:rPr lang="en-US" dirty="0" smtClean="0"/>
              <a:t>citizens</a:t>
            </a:r>
          </a:p>
          <a:p>
            <a:pPr lvl="1"/>
            <a:r>
              <a:rPr lang="en-US" dirty="0" smtClean="0"/>
              <a:t>Done </a:t>
            </a:r>
            <a:r>
              <a:rPr lang="en-US" dirty="0"/>
              <a:t>by delegates; each </a:t>
            </a:r>
            <a:r>
              <a:rPr lang="en-US" dirty="0" smtClean="0"/>
              <a:t>states’ </a:t>
            </a:r>
            <a:r>
              <a:rPr lang="en-US" dirty="0"/>
              <a:t>number of Electoral votes equals its US representatives + US </a:t>
            </a:r>
            <a:r>
              <a:rPr lang="en-US" dirty="0" smtClean="0"/>
              <a:t>Senators</a:t>
            </a:r>
          </a:p>
          <a:p>
            <a:pPr lvl="1"/>
            <a:r>
              <a:rPr lang="en-US" dirty="0" smtClean="0"/>
              <a:t>NC has 15</a:t>
            </a:r>
            <a:endParaRPr lang="en-US" dirty="0"/>
          </a:p>
          <a:p>
            <a:endParaRPr lang="en-US" dirty="0" smtClean="0"/>
          </a:p>
          <a:p>
            <a:pPr marL="114300" indent="0">
              <a:buNone/>
            </a:pPr>
            <a:endParaRPr lang="en-US" dirty="0"/>
          </a:p>
        </p:txBody>
      </p:sp>
    </p:spTree>
    <p:extLst>
      <p:ext uri="{BB962C8B-B14F-4D97-AF65-F5344CB8AC3E}">
        <p14:creationId xmlns:p14="http://schemas.microsoft.com/office/powerpoint/2010/main" val="40237731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Image result for 3/5 comprom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5" y="2252970"/>
            <a:ext cx="9176215" cy="334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556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government</a:t>
            </a:r>
            <a:endParaRPr lang="en-US" dirty="0"/>
          </a:p>
        </p:txBody>
      </p:sp>
      <p:sp>
        <p:nvSpPr>
          <p:cNvPr id="3" name="Content Placeholder 2"/>
          <p:cNvSpPr>
            <a:spLocks noGrp="1"/>
          </p:cNvSpPr>
          <p:nvPr>
            <p:ph idx="1"/>
          </p:nvPr>
        </p:nvSpPr>
        <p:spPr>
          <a:xfrm>
            <a:off x="457200" y="1752600"/>
            <a:ext cx="8229600" cy="4885267"/>
          </a:xfrm>
        </p:spPr>
        <p:txBody>
          <a:bodyPr>
            <a:normAutofit lnSpcReduction="10000"/>
          </a:bodyPr>
          <a:lstStyle/>
          <a:p>
            <a:r>
              <a:rPr lang="en-US" dirty="0">
                <a:latin typeface="Arial" charset="0"/>
              </a:rPr>
              <a:t>S</a:t>
            </a:r>
            <a:r>
              <a:rPr lang="en-US" dirty="0" smtClean="0">
                <a:latin typeface="Arial" charset="0"/>
              </a:rPr>
              <a:t>tronger </a:t>
            </a:r>
            <a:r>
              <a:rPr lang="en-US" dirty="0">
                <a:latin typeface="Arial" charset="0"/>
              </a:rPr>
              <a:t>central </a:t>
            </a:r>
            <a:r>
              <a:rPr lang="en-US" dirty="0" smtClean="0">
                <a:latin typeface="Arial" charset="0"/>
              </a:rPr>
              <a:t>government</a:t>
            </a:r>
          </a:p>
          <a:p>
            <a:r>
              <a:rPr lang="en-US" dirty="0" smtClean="0">
                <a:latin typeface="Arial" charset="0"/>
              </a:rPr>
              <a:t>3 Branches of government/ Separation of Powers </a:t>
            </a:r>
          </a:p>
          <a:p>
            <a:pPr lvl="1"/>
            <a:r>
              <a:rPr lang="en-US" dirty="0" smtClean="0">
                <a:latin typeface="Arial" charset="0"/>
              </a:rPr>
              <a:t>Legislative (makes laws)</a:t>
            </a:r>
          </a:p>
          <a:p>
            <a:pPr lvl="2"/>
            <a:r>
              <a:rPr lang="en-US" dirty="0" smtClean="0">
                <a:latin typeface="Arial" charset="0"/>
              </a:rPr>
              <a:t>Gained the power to tax and regulate trade</a:t>
            </a:r>
          </a:p>
          <a:p>
            <a:pPr lvl="2"/>
            <a:r>
              <a:rPr lang="en-US" dirty="0" smtClean="0">
                <a:latin typeface="Arial" charset="0"/>
              </a:rPr>
              <a:t>Necessary and Proper Clause or Elastic Clause </a:t>
            </a:r>
          </a:p>
          <a:p>
            <a:pPr lvl="1"/>
            <a:r>
              <a:rPr lang="en-US" dirty="0" smtClean="0">
                <a:latin typeface="Arial" charset="0"/>
              </a:rPr>
              <a:t>Executive (enforces laws)</a:t>
            </a:r>
          </a:p>
          <a:p>
            <a:pPr lvl="1"/>
            <a:r>
              <a:rPr lang="en-US" dirty="0" smtClean="0">
                <a:latin typeface="Arial" charset="0"/>
              </a:rPr>
              <a:t>Judiciary (interprets laws)</a:t>
            </a:r>
          </a:p>
          <a:p>
            <a:r>
              <a:rPr lang="en-US" dirty="0" smtClean="0">
                <a:latin typeface="Arial" charset="0"/>
              </a:rPr>
              <a:t>Checks and Balances </a:t>
            </a:r>
          </a:p>
          <a:p>
            <a:pPr lvl="1"/>
            <a:r>
              <a:rPr lang="en-US" dirty="0" smtClean="0">
                <a:latin typeface="Corbel" charset="0"/>
              </a:rPr>
              <a:t>Congress </a:t>
            </a:r>
            <a:r>
              <a:rPr lang="en-US" dirty="0">
                <a:latin typeface="Corbel" charset="0"/>
              </a:rPr>
              <a:t>proposes laws, but President can sign or veto law. However, 2/3 of Congress can override President</a:t>
            </a:r>
            <a:r>
              <a:rPr lang="ja-JP" altLang="en-US" dirty="0">
                <a:latin typeface="Corbel" charset="0"/>
              </a:rPr>
              <a:t>’</a:t>
            </a:r>
            <a:r>
              <a:rPr lang="en-US" dirty="0">
                <a:latin typeface="Corbel" charset="0"/>
              </a:rPr>
              <a:t>s </a:t>
            </a:r>
            <a:r>
              <a:rPr lang="en-US" dirty="0" smtClean="0">
                <a:latin typeface="Corbel" charset="0"/>
              </a:rPr>
              <a:t>veto</a:t>
            </a:r>
          </a:p>
          <a:p>
            <a:pPr lvl="1"/>
            <a:r>
              <a:rPr lang="en-US" dirty="0" smtClean="0">
                <a:latin typeface="Corbel" charset="0"/>
              </a:rPr>
              <a:t>Judicial </a:t>
            </a:r>
            <a:r>
              <a:rPr lang="en-US" dirty="0">
                <a:latin typeface="Corbel" charset="0"/>
              </a:rPr>
              <a:t>branch makes sure laws passed by Congress and enforced by President are done according to </a:t>
            </a:r>
            <a:r>
              <a:rPr lang="en-US" dirty="0" smtClean="0">
                <a:latin typeface="Corbel" charset="0"/>
              </a:rPr>
              <a:t>Constitution</a:t>
            </a:r>
          </a:p>
          <a:p>
            <a:pPr lvl="1"/>
            <a:r>
              <a:rPr lang="en-US" dirty="0" smtClean="0">
                <a:latin typeface="Corbel" charset="0"/>
              </a:rPr>
              <a:t>Federal </a:t>
            </a:r>
            <a:r>
              <a:rPr lang="en-US" dirty="0">
                <a:latin typeface="Corbel" charset="0"/>
              </a:rPr>
              <a:t>Justices are appointed by President, and are confirmed by the Senate</a:t>
            </a:r>
            <a:r>
              <a:rPr lang="en-US" dirty="0" smtClean="0">
                <a:latin typeface="Corbel" charset="0"/>
              </a:rPr>
              <a:t>. </a:t>
            </a:r>
            <a:endParaRPr lang="en-US" dirty="0">
              <a:latin typeface="Corbel" charset="0"/>
            </a:endParaRPr>
          </a:p>
          <a:p>
            <a:endParaRPr lang="en-US" dirty="0" smtClean="0">
              <a:latin typeface="Arial" charset="0"/>
            </a:endParaRPr>
          </a:p>
        </p:txBody>
      </p:sp>
    </p:spTree>
    <p:extLst>
      <p:ext uri="{BB962C8B-B14F-4D97-AF65-F5344CB8AC3E}">
        <p14:creationId xmlns:p14="http://schemas.microsoft.com/office/powerpoint/2010/main" val="3545584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Image result for constitutional comprom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78384"/>
            <a:ext cx="9172035" cy="578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Ratification </a:t>
            </a:r>
            <a:endParaRPr lang="en-US" dirty="0"/>
          </a:p>
        </p:txBody>
      </p:sp>
      <p:sp>
        <p:nvSpPr>
          <p:cNvPr id="3" name="Content Placeholder 2"/>
          <p:cNvSpPr>
            <a:spLocks noGrp="1"/>
          </p:cNvSpPr>
          <p:nvPr>
            <p:ph idx="1"/>
          </p:nvPr>
        </p:nvSpPr>
        <p:spPr/>
        <p:txBody>
          <a:bodyPr/>
          <a:lstStyle/>
          <a:p>
            <a:r>
              <a:rPr lang="en-US" dirty="0">
                <a:latin typeface="Arial" charset="0"/>
              </a:rPr>
              <a:t>On September 17, 1787 the Constitution was signed by 39 of the framers. </a:t>
            </a:r>
          </a:p>
          <a:p>
            <a:r>
              <a:rPr lang="en-US" dirty="0">
                <a:latin typeface="Arial" charset="0"/>
              </a:rPr>
              <a:t>The next step was ratification.</a:t>
            </a:r>
            <a:endParaRPr lang="en-US" dirty="0"/>
          </a:p>
          <a:p>
            <a:r>
              <a:rPr lang="en-US" dirty="0">
                <a:latin typeface="Arial" charset="0"/>
              </a:rPr>
              <a:t>Article VII: </a:t>
            </a:r>
            <a:endParaRPr lang="en-US" dirty="0" smtClean="0">
              <a:latin typeface="Arial" charset="0"/>
            </a:endParaRPr>
          </a:p>
          <a:p>
            <a:pPr lvl="1"/>
            <a:r>
              <a:rPr lang="en-US" sz="2400" dirty="0" smtClean="0">
                <a:latin typeface="Arial" charset="0"/>
              </a:rPr>
              <a:t>“</a:t>
            </a:r>
            <a:r>
              <a:rPr lang="en-US" sz="2400" dirty="0">
                <a:latin typeface="Arial" charset="0"/>
              </a:rPr>
              <a:t>The Ratification of the Conventions of nine States, shall be sufficient for the Establishment of this Constitution between the States so ratifying the Same.”</a:t>
            </a:r>
          </a:p>
          <a:p>
            <a:endParaRPr lang="en-US" dirty="0"/>
          </a:p>
        </p:txBody>
      </p:sp>
      <p:pic>
        <p:nvPicPr>
          <p:cNvPr id="20482" name="Picture 2" descr="Image result for rat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7718" y="4747970"/>
            <a:ext cx="3166281" cy="211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60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Federalists/antifederalists</a:t>
            </a:r>
            <a:endParaRPr lang="en-US" dirty="0"/>
          </a:p>
        </p:txBody>
      </p:sp>
      <p:sp>
        <p:nvSpPr>
          <p:cNvPr id="3" name="Content Placeholder 2"/>
          <p:cNvSpPr>
            <a:spLocks noGrp="1"/>
          </p:cNvSpPr>
          <p:nvPr>
            <p:ph idx="1"/>
          </p:nvPr>
        </p:nvSpPr>
        <p:spPr/>
        <p:txBody>
          <a:bodyPr/>
          <a:lstStyle/>
          <a:p>
            <a:r>
              <a:rPr lang="en-US" dirty="0" smtClean="0"/>
              <a:t>Americans reacted differently to the the Constitution. </a:t>
            </a:r>
          </a:p>
          <a:p>
            <a:r>
              <a:rPr lang="en-US" dirty="0" smtClean="0"/>
              <a:t>Constitution created a system of Federalism</a:t>
            </a:r>
          </a:p>
          <a:p>
            <a:pPr lvl="1"/>
            <a:r>
              <a:rPr lang="en-US" dirty="0" smtClean="0"/>
              <a:t>Power is divided between national government and the states</a:t>
            </a:r>
          </a:p>
          <a:p>
            <a:r>
              <a:rPr lang="en-US" dirty="0" smtClean="0"/>
              <a:t>Supporters called themselves </a:t>
            </a:r>
            <a:r>
              <a:rPr lang="en-US" b="1" dirty="0" smtClean="0"/>
              <a:t>Federalists</a:t>
            </a:r>
            <a:r>
              <a:rPr lang="en-US" dirty="0" smtClean="0"/>
              <a:t>.</a:t>
            </a:r>
          </a:p>
          <a:p>
            <a:r>
              <a:rPr lang="en-US" dirty="0" smtClean="0"/>
              <a:t>Those who opposed the Constitution were the </a:t>
            </a:r>
            <a:r>
              <a:rPr lang="en-US" b="1" dirty="0" smtClean="0"/>
              <a:t>Anti-Federalists</a:t>
            </a:r>
            <a:r>
              <a:rPr lang="en-US" dirty="0" smtClean="0"/>
              <a:t>. </a:t>
            </a:r>
            <a:endParaRPr lang="en-US" dirty="0"/>
          </a:p>
        </p:txBody>
      </p:sp>
      <p:pic>
        <p:nvPicPr>
          <p:cNvPr id="27650" name="Picture 2" descr="Image result for federalist and anti federa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9230" y="4549822"/>
            <a:ext cx="3077569" cy="230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97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Federalists </a:t>
            </a:r>
            <a:endParaRPr lang="en-US" dirty="0"/>
          </a:p>
        </p:txBody>
      </p:sp>
      <p:sp>
        <p:nvSpPr>
          <p:cNvPr id="3" name="Content Placeholder 2"/>
          <p:cNvSpPr>
            <a:spLocks noGrp="1"/>
          </p:cNvSpPr>
          <p:nvPr>
            <p:ph idx="1"/>
          </p:nvPr>
        </p:nvSpPr>
        <p:spPr>
          <a:xfrm>
            <a:off x="457200" y="1752600"/>
            <a:ext cx="8229600" cy="4902200"/>
          </a:xfrm>
        </p:spPr>
        <p:txBody>
          <a:bodyPr>
            <a:normAutofit lnSpcReduction="10000"/>
          </a:bodyPr>
          <a:lstStyle/>
          <a:p>
            <a:r>
              <a:rPr lang="en-US" dirty="0" smtClean="0"/>
              <a:t>Strong national government needed to unite the nation</a:t>
            </a:r>
          </a:p>
          <a:p>
            <a:r>
              <a:rPr lang="en-US" dirty="0" smtClean="0"/>
              <a:t>Felt </a:t>
            </a:r>
            <a:r>
              <a:rPr lang="en-US" dirty="0"/>
              <a:t>Separation of Powers/Checks and Balances would prevent government from getting </a:t>
            </a:r>
            <a:r>
              <a:rPr lang="en-US" dirty="0" smtClean="0"/>
              <a:t>tyrannical</a:t>
            </a:r>
          </a:p>
          <a:p>
            <a:r>
              <a:rPr lang="en-US" dirty="0" smtClean="0"/>
              <a:t>Believed </a:t>
            </a:r>
            <a:r>
              <a:rPr lang="en-US" dirty="0"/>
              <a:t>in a </a:t>
            </a:r>
            <a:r>
              <a:rPr lang="en-US" b="1" i="1" dirty="0"/>
              <a:t>loose interpretation</a:t>
            </a:r>
            <a:r>
              <a:rPr lang="en-US" dirty="0"/>
              <a:t> of the Constitution: national government could do what Constitution “meant</a:t>
            </a:r>
            <a:r>
              <a:rPr lang="en-US" dirty="0" smtClean="0"/>
              <a:t>”</a:t>
            </a:r>
          </a:p>
          <a:p>
            <a:r>
              <a:rPr lang="en-US" dirty="0" smtClean="0"/>
              <a:t>Wrote </a:t>
            </a:r>
            <a:r>
              <a:rPr lang="en-US" dirty="0"/>
              <a:t>the </a:t>
            </a:r>
            <a:r>
              <a:rPr lang="en-US" b="1" i="1" dirty="0"/>
              <a:t>Federalist Papers</a:t>
            </a:r>
            <a:r>
              <a:rPr lang="en-US" dirty="0"/>
              <a:t> to encourage acceptance and ratification of the Constitution </a:t>
            </a:r>
          </a:p>
          <a:p>
            <a:r>
              <a:rPr lang="en-US" dirty="0" smtClean="0"/>
              <a:t>Federalists include:</a:t>
            </a:r>
          </a:p>
          <a:p>
            <a:pPr lvl="1"/>
            <a:r>
              <a:rPr lang="en-US" dirty="0" smtClean="0"/>
              <a:t>Alexander Hamilton</a:t>
            </a:r>
          </a:p>
          <a:p>
            <a:pPr lvl="1"/>
            <a:r>
              <a:rPr lang="en-US" dirty="0" smtClean="0"/>
              <a:t>John Jay</a:t>
            </a:r>
          </a:p>
          <a:p>
            <a:pPr lvl="1"/>
            <a:r>
              <a:rPr lang="en-US" dirty="0" smtClean="0"/>
              <a:t>James Madison</a:t>
            </a:r>
          </a:p>
          <a:p>
            <a:endParaRPr lang="en-US" dirty="0"/>
          </a:p>
          <a:p>
            <a:pPr lvl="1"/>
            <a:endParaRPr lang="en-US" dirty="0" smtClean="0"/>
          </a:p>
          <a:p>
            <a:pPr lvl="1"/>
            <a:endParaRPr lang="en-US" dirty="0" smtClean="0"/>
          </a:p>
          <a:p>
            <a:pPr marL="114300" indent="0">
              <a:buNone/>
            </a:pPr>
            <a:endParaRPr lang="en-US" dirty="0"/>
          </a:p>
        </p:txBody>
      </p:sp>
      <p:pic>
        <p:nvPicPr>
          <p:cNvPr id="26626" name="Picture 2" descr="Image result for federalist and anti federa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278" y="4985398"/>
            <a:ext cx="2502279" cy="187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3115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Anti-federalists </a:t>
            </a:r>
            <a:endParaRPr lang="en-US" dirty="0"/>
          </a:p>
        </p:txBody>
      </p:sp>
      <p:sp>
        <p:nvSpPr>
          <p:cNvPr id="3" name="Content Placeholder 2"/>
          <p:cNvSpPr>
            <a:spLocks noGrp="1"/>
          </p:cNvSpPr>
          <p:nvPr>
            <p:ph idx="1"/>
          </p:nvPr>
        </p:nvSpPr>
        <p:spPr/>
        <p:txBody>
          <a:bodyPr/>
          <a:lstStyle/>
          <a:p>
            <a:r>
              <a:rPr lang="en-US" dirty="0"/>
              <a:t>Felt the Constitution gave too much power to the national government and took too much away from the </a:t>
            </a:r>
            <a:r>
              <a:rPr lang="en-US" dirty="0" smtClean="0"/>
              <a:t>states</a:t>
            </a:r>
          </a:p>
          <a:p>
            <a:r>
              <a:rPr lang="en-US" dirty="0"/>
              <a:t>Wanted more protection for states’ and people’s rights</a:t>
            </a:r>
          </a:p>
          <a:p>
            <a:r>
              <a:rPr lang="en-US" dirty="0"/>
              <a:t> </a:t>
            </a:r>
            <a:r>
              <a:rPr lang="en-US" dirty="0" smtClean="0"/>
              <a:t>Believed </a:t>
            </a:r>
            <a:r>
              <a:rPr lang="en-US" dirty="0"/>
              <a:t>in a </a:t>
            </a:r>
            <a:r>
              <a:rPr lang="en-US" b="1" i="1" dirty="0"/>
              <a:t>strict interpretation </a:t>
            </a:r>
            <a:r>
              <a:rPr lang="en-US" dirty="0"/>
              <a:t>of the Constitution: government can only do what Constitution </a:t>
            </a:r>
            <a:r>
              <a:rPr lang="en-US" dirty="0" smtClean="0"/>
              <a:t>says.</a:t>
            </a:r>
          </a:p>
          <a:p>
            <a:r>
              <a:rPr lang="en-US" dirty="0" smtClean="0"/>
              <a:t>Anti-Federalists include:</a:t>
            </a:r>
          </a:p>
          <a:p>
            <a:pPr lvl="1"/>
            <a:r>
              <a:rPr lang="en-US" dirty="0" smtClean="0"/>
              <a:t>Samuel Adams</a:t>
            </a:r>
          </a:p>
          <a:p>
            <a:pPr lvl="1"/>
            <a:r>
              <a:rPr lang="en-US" dirty="0" smtClean="0"/>
              <a:t>James Monroe</a:t>
            </a:r>
            <a:endParaRPr lang="en-US" dirty="0"/>
          </a:p>
          <a:p>
            <a:endParaRPr lang="en-US" dirty="0"/>
          </a:p>
        </p:txBody>
      </p:sp>
      <p:pic>
        <p:nvPicPr>
          <p:cNvPr id="28674" name="Picture 2" descr="Image result for anti federa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801" y="4547523"/>
            <a:ext cx="3051649" cy="230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483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Image result for federalist and anti federa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799"/>
            <a:ext cx="9601200" cy="417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42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 y="1078125"/>
            <a:ext cx="9142625" cy="479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489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Government</a:t>
            </a:r>
            <a:endParaRPr lang="en-US" dirty="0"/>
          </a:p>
        </p:txBody>
      </p:sp>
      <p:sp>
        <p:nvSpPr>
          <p:cNvPr id="3" name="Content Placeholder 2"/>
          <p:cNvSpPr>
            <a:spLocks noGrp="1"/>
          </p:cNvSpPr>
          <p:nvPr>
            <p:ph idx="1"/>
          </p:nvPr>
        </p:nvSpPr>
        <p:spPr/>
        <p:txBody>
          <a:bodyPr/>
          <a:lstStyle/>
          <a:p>
            <a:r>
              <a:rPr lang="en-US" dirty="0" smtClean="0"/>
              <a:t>Early examples of self government include Greece and Rome.</a:t>
            </a:r>
          </a:p>
          <a:p>
            <a:r>
              <a:rPr lang="en-US" dirty="0" smtClean="0"/>
              <a:t>Ancient Greece</a:t>
            </a:r>
          </a:p>
          <a:p>
            <a:pPr lvl="1"/>
            <a:r>
              <a:rPr lang="en-US" dirty="0" smtClean="0"/>
              <a:t>Assembly</a:t>
            </a:r>
          </a:p>
          <a:p>
            <a:pPr lvl="1"/>
            <a:r>
              <a:rPr lang="en-US" dirty="0" smtClean="0"/>
              <a:t>Council of 500</a:t>
            </a:r>
          </a:p>
          <a:p>
            <a:pPr lvl="1"/>
            <a:r>
              <a:rPr lang="en-US" dirty="0" smtClean="0"/>
              <a:t>Courts</a:t>
            </a:r>
          </a:p>
          <a:p>
            <a:r>
              <a:rPr lang="en-US" dirty="0" smtClean="0"/>
              <a:t>Roman Republic</a:t>
            </a:r>
          </a:p>
          <a:p>
            <a:pPr lvl="1"/>
            <a:r>
              <a:rPr lang="en-US" dirty="0" smtClean="0"/>
              <a:t>Senate</a:t>
            </a:r>
          </a:p>
          <a:p>
            <a:pPr lvl="1"/>
            <a:r>
              <a:rPr lang="en-US" dirty="0" smtClean="0"/>
              <a:t>Popular Assembly </a:t>
            </a:r>
          </a:p>
          <a:p>
            <a:pPr lvl="1"/>
            <a:r>
              <a:rPr lang="en-US" dirty="0" smtClean="0"/>
              <a:t>Magistrate </a:t>
            </a:r>
            <a:endParaRPr lang="en-US" dirty="0"/>
          </a:p>
        </p:txBody>
      </p:sp>
      <p:pic>
        <p:nvPicPr>
          <p:cNvPr id="3074" name="Picture 2" descr="http://greece.mrdonn.org/greece_welcom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320829"/>
            <a:ext cx="4140200" cy="448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92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Ratification</a:t>
            </a:r>
            <a:endParaRPr lang="en-US" dirty="0"/>
          </a:p>
        </p:txBody>
      </p:sp>
      <p:sp>
        <p:nvSpPr>
          <p:cNvPr id="3" name="Content Placeholder 2"/>
          <p:cNvSpPr>
            <a:spLocks noGrp="1"/>
          </p:cNvSpPr>
          <p:nvPr>
            <p:ph idx="1"/>
          </p:nvPr>
        </p:nvSpPr>
        <p:spPr/>
        <p:txBody>
          <a:bodyPr/>
          <a:lstStyle/>
          <a:p>
            <a:r>
              <a:rPr lang="en-US" dirty="0" smtClean="0"/>
              <a:t>The Federalists eventually agreed with the Anti-Federalists that a bill of rights was a good idea. </a:t>
            </a:r>
          </a:p>
          <a:p>
            <a:r>
              <a:rPr lang="en-US" dirty="0" smtClean="0"/>
              <a:t>They promised that if the Constitution was adopted, the new government would add a bill of rights.</a:t>
            </a:r>
          </a:p>
          <a:p>
            <a:r>
              <a:rPr lang="en-US" dirty="0" smtClean="0"/>
              <a:t>On June 21, 1788, New Hampshire became the ninth state do vote for ratification and the Constitution took effect in 1789. </a:t>
            </a:r>
          </a:p>
          <a:p>
            <a:endParaRPr lang="en-US" dirty="0"/>
          </a:p>
        </p:txBody>
      </p:sp>
    </p:spTree>
    <p:extLst>
      <p:ext uri="{BB962C8B-B14F-4D97-AF65-F5344CB8AC3E}">
        <p14:creationId xmlns:p14="http://schemas.microsoft.com/office/powerpoint/2010/main" val="16375396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Image result for federalist and anti federa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813" y="0"/>
            <a:ext cx="6881551" cy="668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328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Modern controversies </a:t>
            </a:r>
            <a:endParaRPr lang="en-US"/>
          </a:p>
        </p:txBody>
      </p:sp>
      <p:sp>
        <p:nvSpPr>
          <p:cNvPr id="3" name="Content Placeholder 2"/>
          <p:cNvSpPr>
            <a:spLocks noGrp="1"/>
          </p:cNvSpPr>
          <p:nvPr>
            <p:ph idx="1"/>
          </p:nvPr>
        </p:nvSpPr>
        <p:spPr/>
        <p:txBody>
          <a:bodyPr>
            <a:normAutofit/>
          </a:bodyPr>
          <a:lstStyle/>
          <a:p>
            <a:r>
              <a:rPr lang="en-US" dirty="0" smtClean="0"/>
              <a:t>Redistricting</a:t>
            </a:r>
            <a:r>
              <a:rPr lang="en-US" dirty="0"/>
              <a:t>/ </a:t>
            </a:r>
            <a:r>
              <a:rPr lang="en-US" dirty="0" smtClean="0"/>
              <a:t>Gerrymandering</a:t>
            </a:r>
          </a:p>
          <a:p>
            <a:r>
              <a:rPr lang="en-US" dirty="0" smtClean="0"/>
              <a:t>Majority </a:t>
            </a:r>
            <a:r>
              <a:rPr lang="en-US" dirty="0"/>
              <a:t>Rules v. Minority </a:t>
            </a:r>
            <a:r>
              <a:rPr lang="en-US" dirty="0" smtClean="0"/>
              <a:t>Rights</a:t>
            </a:r>
          </a:p>
          <a:p>
            <a:r>
              <a:rPr lang="en-US" dirty="0" smtClean="0"/>
              <a:t>Same </a:t>
            </a:r>
            <a:r>
              <a:rPr lang="en-US" smtClean="0"/>
              <a:t>sex marriage</a:t>
            </a:r>
            <a:endParaRPr lang="en-US" dirty="0" smtClean="0"/>
          </a:p>
          <a:p>
            <a:r>
              <a:rPr lang="en-US" dirty="0" smtClean="0"/>
              <a:t>Health Care</a:t>
            </a:r>
            <a:endParaRPr lang="en-US" dirty="0"/>
          </a:p>
          <a:p>
            <a:r>
              <a:rPr lang="en-US" dirty="0" smtClean="0"/>
              <a:t>Security v</a:t>
            </a:r>
            <a:r>
              <a:rPr lang="en-US" dirty="0"/>
              <a:t>. Civil Liberties</a:t>
            </a:r>
          </a:p>
          <a:p>
            <a:r>
              <a:rPr lang="en-US" dirty="0" smtClean="0"/>
              <a:t>Right </a:t>
            </a:r>
            <a:r>
              <a:rPr lang="en-US" dirty="0"/>
              <a:t>to bear Arms v. Gun Control</a:t>
            </a:r>
          </a:p>
          <a:p>
            <a:r>
              <a:rPr lang="en-US" dirty="0" smtClean="0"/>
              <a:t>Strict </a:t>
            </a:r>
            <a:r>
              <a:rPr lang="en-US" dirty="0"/>
              <a:t>versus loose constructionist views of interpreting the Constitution</a:t>
            </a:r>
          </a:p>
          <a:p>
            <a:endParaRPr lang="en-US" dirty="0"/>
          </a:p>
        </p:txBody>
      </p:sp>
    </p:spTree>
    <p:extLst>
      <p:ext uri="{BB962C8B-B14F-4D97-AF65-F5344CB8AC3E}">
        <p14:creationId xmlns:p14="http://schemas.microsoft.com/office/powerpoint/2010/main" val="3955542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government in colonies</a:t>
            </a:r>
            <a:endParaRPr lang="en-US" dirty="0"/>
          </a:p>
        </p:txBody>
      </p:sp>
      <p:sp>
        <p:nvSpPr>
          <p:cNvPr id="3" name="Content Placeholder 2"/>
          <p:cNvSpPr>
            <a:spLocks noGrp="1"/>
          </p:cNvSpPr>
          <p:nvPr>
            <p:ph idx="1"/>
          </p:nvPr>
        </p:nvSpPr>
        <p:spPr>
          <a:xfrm>
            <a:off x="457200" y="1752600"/>
            <a:ext cx="8229600" cy="4783667"/>
          </a:xfrm>
        </p:spPr>
        <p:txBody>
          <a:bodyPr>
            <a:normAutofit/>
          </a:bodyPr>
          <a:lstStyle/>
          <a:p>
            <a:r>
              <a:rPr lang="en-US" b="1" dirty="0" smtClean="0"/>
              <a:t>House of Burgesses</a:t>
            </a:r>
            <a:r>
              <a:rPr lang="en-US" dirty="0" smtClean="0"/>
              <a:t>: First elected body of representatives in the New World; 1619</a:t>
            </a:r>
          </a:p>
          <a:p>
            <a:r>
              <a:rPr lang="en-US" b="1" dirty="0" smtClean="0"/>
              <a:t>Mayflower Compact</a:t>
            </a:r>
            <a:r>
              <a:rPr lang="en-US" dirty="0" smtClean="0"/>
              <a:t>: First agreement for self-government; 1620</a:t>
            </a:r>
          </a:p>
          <a:p>
            <a:pPr lvl="1"/>
            <a:r>
              <a:rPr lang="en-US" dirty="0"/>
              <a:t>S</a:t>
            </a:r>
            <a:r>
              <a:rPr lang="en-US" dirty="0" smtClean="0"/>
              <a:t>et </a:t>
            </a:r>
            <a:r>
              <a:rPr lang="en-US" dirty="0"/>
              <a:t>a powerful precedent of making their own rules that later reflected itself in the town meetings that were held across colonial New England.</a:t>
            </a:r>
            <a:endParaRPr lang="en-US" dirty="0" smtClean="0"/>
          </a:p>
          <a:p>
            <a:r>
              <a:rPr lang="en-US" b="1" dirty="0" smtClean="0"/>
              <a:t>Fundamental Orders of Connecticut</a:t>
            </a:r>
            <a:r>
              <a:rPr lang="en-US" dirty="0" smtClean="0"/>
              <a:t>: First constitution in the New World; 1636</a:t>
            </a:r>
          </a:p>
          <a:p>
            <a:pPr lvl="1"/>
            <a:r>
              <a:rPr lang="en-US" dirty="0" smtClean="0"/>
              <a:t>Government is based in the rights of an individual </a:t>
            </a:r>
          </a:p>
          <a:p>
            <a:r>
              <a:rPr lang="en-US" b="1" dirty="0" smtClean="0"/>
              <a:t>Albany Plan of Union</a:t>
            </a:r>
            <a:r>
              <a:rPr lang="en-US" dirty="0" smtClean="0"/>
              <a:t>: Proposal by Benjamin Franklin to organize the colonies into one government; 1754</a:t>
            </a:r>
          </a:p>
          <a:p>
            <a:endParaRPr lang="en-US" dirty="0" smtClean="0"/>
          </a:p>
          <a:p>
            <a:endParaRPr lang="en-US" dirty="0"/>
          </a:p>
        </p:txBody>
      </p:sp>
    </p:spTree>
    <p:extLst>
      <p:ext uri="{BB962C8B-B14F-4D97-AF65-F5344CB8AC3E}">
        <p14:creationId xmlns:p14="http://schemas.microsoft.com/office/powerpoint/2010/main" val="840870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influence</a:t>
            </a:r>
            <a:endParaRPr lang="en-US" dirty="0"/>
          </a:p>
        </p:txBody>
      </p:sp>
      <p:sp>
        <p:nvSpPr>
          <p:cNvPr id="3" name="Content Placeholder 2"/>
          <p:cNvSpPr>
            <a:spLocks noGrp="1"/>
          </p:cNvSpPr>
          <p:nvPr>
            <p:ph idx="1"/>
          </p:nvPr>
        </p:nvSpPr>
        <p:spPr/>
        <p:txBody>
          <a:bodyPr/>
          <a:lstStyle/>
          <a:p>
            <a:r>
              <a:rPr lang="en-US" dirty="0" smtClean="0"/>
              <a:t>Britain also served as a role model for certain aspects of American government. </a:t>
            </a:r>
          </a:p>
          <a:p>
            <a:r>
              <a:rPr lang="en-US" dirty="0" smtClean="0"/>
              <a:t>There is an unwritten British constitution that consists of common law, acts of parliament, and political customs and traditions.</a:t>
            </a:r>
          </a:p>
          <a:p>
            <a:r>
              <a:rPr lang="en-US" dirty="0" smtClean="0"/>
              <a:t>There are are also British documents that were influential in the development of the British constitution.</a:t>
            </a:r>
          </a:p>
          <a:p>
            <a:pPr lvl="1"/>
            <a:r>
              <a:rPr lang="en-US" dirty="0" smtClean="0"/>
              <a:t>Magna </a:t>
            </a:r>
            <a:r>
              <a:rPr lang="en-US" dirty="0" err="1" smtClean="0"/>
              <a:t>Carta</a:t>
            </a:r>
            <a:endParaRPr lang="en-US" dirty="0" smtClean="0"/>
          </a:p>
          <a:p>
            <a:pPr lvl="1"/>
            <a:r>
              <a:rPr lang="en-US" dirty="0" smtClean="0"/>
              <a:t>English Bill of Rights</a:t>
            </a:r>
          </a:p>
          <a:p>
            <a:pPr lvl="1"/>
            <a:r>
              <a:rPr lang="en-US" dirty="0" smtClean="0"/>
              <a:t>Declaration of the Rights of Man</a:t>
            </a:r>
            <a:endParaRPr lang="en-US" dirty="0"/>
          </a:p>
        </p:txBody>
      </p:sp>
      <p:pic>
        <p:nvPicPr>
          <p:cNvPr id="4098" name="Picture 2" descr="Image result for magna car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497390"/>
            <a:ext cx="3809999" cy="2360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65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influence</a:t>
            </a:r>
            <a:endParaRPr lang="en-US" dirty="0"/>
          </a:p>
        </p:txBody>
      </p:sp>
      <p:sp>
        <p:nvSpPr>
          <p:cNvPr id="3" name="Content Placeholder 2"/>
          <p:cNvSpPr>
            <a:spLocks noGrp="1"/>
          </p:cNvSpPr>
          <p:nvPr>
            <p:ph idx="1"/>
          </p:nvPr>
        </p:nvSpPr>
        <p:spPr>
          <a:xfrm>
            <a:off x="457200" y="1591734"/>
            <a:ext cx="8229600" cy="5080000"/>
          </a:xfrm>
        </p:spPr>
        <p:txBody>
          <a:bodyPr>
            <a:noAutofit/>
          </a:bodyPr>
          <a:lstStyle/>
          <a:p>
            <a:r>
              <a:rPr lang="en-US" sz="2000" b="1" dirty="0" smtClean="0"/>
              <a:t>Parliament</a:t>
            </a:r>
            <a:r>
              <a:rPr lang="en-US" sz="2000" dirty="0" smtClean="0"/>
              <a:t>: </a:t>
            </a:r>
            <a:r>
              <a:rPr lang="en-US" sz="2000" dirty="0" smtClean="0">
                <a:solidFill>
                  <a:schemeClr val="tx1"/>
                </a:solidFill>
              </a:rPr>
              <a:t>The </a:t>
            </a:r>
            <a:r>
              <a:rPr lang="en-US" sz="2000" dirty="0">
                <a:solidFill>
                  <a:schemeClr val="tx1"/>
                </a:solidFill>
              </a:rPr>
              <a:t>king who followed John to the throne, met regularly with a group of nobles and Church officials to seek their advice.  This group became known as </a:t>
            </a:r>
            <a:r>
              <a:rPr lang="en-US" sz="2000" dirty="0" smtClean="0">
                <a:solidFill>
                  <a:schemeClr val="tx1"/>
                </a:solidFill>
              </a:rPr>
              <a:t>Parliament</a:t>
            </a:r>
          </a:p>
          <a:p>
            <a:pPr lvl="1"/>
            <a:r>
              <a:rPr lang="en-US" sz="1800" dirty="0" smtClean="0"/>
              <a:t>The lawmaking body of Great Britain.</a:t>
            </a:r>
          </a:p>
          <a:p>
            <a:pPr lvl="1"/>
            <a:r>
              <a:rPr lang="en-US" sz="1800" dirty="0" smtClean="0"/>
              <a:t>Bicameral: House of Lords and House of Commons </a:t>
            </a:r>
          </a:p>
          <a:p>
            <a:pPr lvl="1"/>
            <a:r>
              <a:rPr lang="en-US" sz="1800" dirty="0" smtClean="0"/>
              <a:t>Head of government is Prime Minister, usually chosen from the political party that holds the most seats in the House of Commons. </a:t>
            </a:r>
          </a:p>
          <a:p>
            <a:r>
              <a:rPr lang="en-US" sz="2000" b="1" dirty="0" smtClean="0"/>
              <a:t>Common law</a:t>
            </a:r>
            <a:r>
              <a:rPr lang="en-US" sz="2000" dirty="0" smtClean="0"/>
              <a:t>: the </a:t>
            </a:r>
            <a:r>
              <a:rPr lang="en-US" sz="2000" dirty="0"/>
              <a:t>body of law developed in England primarily from judicial decisions based on custom and precedent, unwritten in statute or code, and constituting the basis of the English legal system </a:t>
            </a:r>
            <a:endParaRPr lang="en-US" sz="2000" dirty="0" smtClean="0"/>
          </a:p>
          <a:p>
            <a:pPr lvl="1"/>
            <a:r>
              <a:rPr lang="en-US" sz="1800" dirty="0" smtClean="0"/>
              <a:t>Different than statutory law </a:t>
            </a:r>
            <a:endParaRPr lang="en-US" sz="1800" dirty="0"/>
          </a:p>
        </p:txBody>
      </p:sp>
      <p:pic>
        <p:nvPicPr>
          <p:cNvPr id="5122" name="Picture 2" descr="Image result for common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4878793"/>
            <a:ext cx="3822700" cy="197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748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influence</a:t>
            </a:r>
            <a:endParaRPr lang="en-US" dirty="0"/>
          </a:p>
        </p:txBody>
      </p:sp>
      <p:sp>
        <p:nvSpPr>
          <p:cNvPr id="3" name="Content Placeholder 2"/>
          <p:cNvSpPr>
            <a:spLocks noGrp="1"/>
          </p:cNvSpPr>
          <p:nvPr>
            <p:ph idx="1"/>
          </p:nvPr>
        </p:nvSpPr>
        <p:spPr>
          <a:xfrm>
            <a:off x="-25400" y="1595967"/>
            <a:ext cx="8229600" cy="5249333"/>
          </a:xfrm>
        </p:spPr>
        <p:txBody>
          <a:bodyPr>
            <a:normAutofit/>
          </a:bodyPr>
          <a:lstStyle/>
          <a:p>
            <a:r>
              <a:rPr lang="en-US" b="1" dirty="0" smtClean="0"/>
              <a:t>Magna </a:t>
            </a:r>
            <a:r>
              <a:rPr lang="en-US" b="1" dirty="0" err="1" smtClean="0"/>
              <a:t>Carta</a:t>
            </a:r>
            <a:r>
              <a:rPr lang="en-US" dirty="0" smtClean="0"/>
              <a:t>: </a:t>
            </a:r>
            <a:r>
              <a:rPr lang="en-US" dirty="0"/>
              <a:t>A</a:t>
            </a:r>
            <a:r>
              <a:rPr lang="en-US" dirty="0" smtClean="0"/>
              <a:t> </a:t>
            </a:r>
            <a:r>
              <a:rPr lang="en-US" dirty="0"/>
              <a:t>document delineating a series of laws establishing </a:t>
            </a:r>
            <a:r>
              <a:rPr lang="en-US" dirty="0" smtClean="0"/>
              <a:t>liberties </a:t>
            </a:r>
            <a:r>
              <a:rPr lang="en-US" dirty="0"/>
              <a:t>which limited the absolute authority of the King of England and became the basis for the rights of English citizens.</a:t>
            </a:r>
            <a:endParaRPr lang="en-US" dirty="0" smtClean="0"/>
          </a:p>
          <a:p>
            <a:pPr lvl="1"/>
            <a:r>
              <a:rPr lang="en-US" dirty="0" smtClean="0"/>
              <a:t>Signed by King John in 1215</a:t>
            </a:r>
          </a:p>
          <a:p>
            <a:pPr lvl="1"/>
            <a:r>
              <a:rPr lang="en-US" dirty="0" smtClean="0"/>
              <a:t>Abuses </a:t>
            </a:r>
            <a:r>
              <a:rPr lang="en-US" dirty="0"/>
              <a:t>by King John caused a revolt by nobles who compelled him to </a:t>
            </a:r>
            <a:r>
              <a:rPr lang="en-US" dirty="0" smtClean="0"/>
              <a:t>formally recognize </a:t>
            </a:r>
            <a:r>
              <a:rPr lang="en-US" dirty="0"/>
              <a:t>rights for both noblemen and ordinary </a:t>
            </a:r>
            <a:r>
              <a:rPr lang="en-US" dirty="0" smtClean="0"/>
              <a:t>Englishmen.</a:t>
            </a:r>
          </a:p>
          <a:p>
            <a:pPr lvl="1"/>
            <a:r>
              <a:rPr lang="en-US" b="1" dirty="0" smtClean="0"/>
              <a:t>Established </a:t>
            </a:r>
            <a:r>
              <a:rPr lang="en-US" b="1" dirty="0"/>
              <a:t>the principle that no one, including the king or a lawmaker, is above the law</a:t>
            </a:r>
            <a:endParaRPr lang="en-US" b="1" dirty="0" smtClean="0"/>
          </a:p>
          <a:p>
            <a:r>
              <a:rPr lang="en-US" b="1" dirty="0" smtClean="0"/>
              <a:t>English Bill of Rights</a:t>
            </a:r>
            <a:r>
              <a:rPr lang="en-US" dirty="0" smtClean="0"/>
              <a:t>: An act of Parliament </a:t>
            </a:r>
            <a:r>
              <a:rPr lang="en-US" dirty="0"/>
              <a:t>d</a:t>
            </a:r>
            <a:r>
              <a:rPr lang="en-US" dirty="0" smtClean="0"/>
              <a:t>eclaring the rights and liberties of the people</a:t>
            </a:r>
          </a:p>
          <a:p>
            <a:pPr lvl="1"/>
            <a:r>
              <a:rPr lang="en-US" sz="2000" dirty="0" smtClean="0"/>
              <a:t>The </a:t>
            </a:r>
            <a:r>
              <a:rPr lang="en-US" sz="2000" dirty="0"/>
              <a:t>Bill of Rights combined past grievances against the </a:t>
            </a:r>
            <a:r>
              <a:rPr lang="en-US" sz="2000" dirty="0" smtClean="0"/>
              <a:t>king </a:t>
            </a:r>
            <a:r>
              <a:rPr lang="en-US" sz="2000" dirty="0"/>
              <a:t>with a more general statement of basic liberties</a:t>
            </a:r>
            <a:endParaRPr lang="en-US" sz="2000" dirty="0" smtClean="0"/>
          </a:p>
        </p:txBody>
      </p:sp>
      <p:pic>
        <p:nvPicPr>
          <p:cNvPr id="6146" name="Picture 2" descr="Image result for magna car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535" y="3263900"/>
            <a:ext cx="2016822" cy="125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884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18482</TotalTime>
  <Words>2631</Words>
  <Application>Microsoft Office PowerPoint</Application>
  <PresentationFormat>On-screen Show (4:3)</PresentationFormat>
  <Paragraphs>290</Paragraphs>
  <Slides>52</Slides>
  <Notes>1</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Apothecary</vt:lpstr>
      <vt:lpstr>Origins </vt:lpstr>
      <vt:lpstr>Bellringer</vt:lpstr>
      <vt:lpstr>Original ideas?</vt:lpstr>
      <vt:lpstr>Self-Government</vt:lpstr>
      <vt:lpstr>Self Government</vt:lpstr>
      <vt:lpstr>Self government in colonies</vt:lpstr>
      <vt:lpstr>British influence</vt:lpstr>
      <vt:lpstr>British influence</vt:lpstr>
      <vt:lpstr>British influence</vt:lpstr>
      <vt:lpstr>Analyzing a primary source</vt:lpstr>
      <vt:lpstr>Bellringer</vt:lpstr>
      <vt:lpstr>Enlightenment </vt:lpstr>
      <vt:lpstr>Enlightenment thinkers</vt:lpstr>
      <vt:lpstr>PowerPoint Presentation</vt:lpstr>
      <vt:lpstr>Writing prompt</vt:lpstr>
      <vt:lpstr>Writing prompt</vt:lpstr>
      <vt:lpstr>Bellwork</vt:lpstr>
      <vt:lpstr>Revolution</vt:lpstr>
      <vt:lpstr>Revolution Assignment</vt:lpstr>
      <vt:lpstr>Topics</vt:lpstr>
      <vt:lpstr>Bellwork</vt:lpstr>
      <vt:lpstr>First continental Congress</vt:lpstr>
      <vt:lpstr>Second continental congress</vt:lpstr>
      <vt:lpstr>Declaration of independence</vt:lpstr>
      <vt:lpstr>Declaration of independence</vt:lpstr>
      <vt:lpstr>After independence </vt:lpstr>
      <vt:lpstr>Bellwork</vt:lpstr>
      <vt:lpstr>Articles of confederation</vt:lpstr>
      <vt:lpstr>Articles of confederation</vt:lpstr>
      <vt:lpstr>Weaknesses of Articles</vt:lpstr>
      <vt:lpstr>Problems Faced</vt:lpstr>
      <vt:lpstr>PowerPoint Presentation</vt:lpstr>
      <vt:lpstr>Shays’ Rebellion</vt:lpstr>
      <vt:lpstr>PowerPoint Presentation</vt:lpstr>
      <vt:lpstr>Shays’ rebellion</vt:lpstr>
      <vt:lpstr>True of false: aoc</vt:lpstr>
      <vt:lpstr>Constitutional convention</vt:lpstr>
      <vt:lpstr>PowerPoint Presentation</vt:lpstr>
      <vt:lpstr>Constitutional Convention</vt:lpstr>
      <vt:lpstr>Three Compromises</vt:lpstr>
      <vt:lpstr>PowerPoint Presentation</vt:lpstr>
      <vt:lpstr>New government</vt:lpstr>
      <vt:lpstr>PowerPoint Presentation</vt:lpstr>
      <vt:lpstr>Ratification </vt:lpstr>
      <vt:lpstr>Federalists/antifederalists</vt:lpstr>
      <vt:lpstr>Federalists </vt:lpstr>
      <vt:lpstr>Anti-federalists </vt:lpstr>
      <vt:lpstr>PowerPoint Presentation</vt:lpstr>
      <vt:lpstr>PowerPoint Presentation</vt:lpstr>
      <vt:lpstr>Ratification</vt:lpstr>
      <vt:lpstr>PowerPoint Presentation</vt:lpstr>
      <vt:lpstr>Modern controversies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Origins</dc:title>
  <dc:creator>April Baxter</dc:creator>
  <cp:lastModifiedBy>Ryan Fuller</cp:lastModifiedBy>
  <cp:revision>157</cp:revision>
  <cp:lastPrinted>2013-09-08T13:21:15Z</cp:lastPrinted>
  <dcterms:created xsi:type="dcterms:W3CDTF">2013-09-02T14:22:14Z</dcterms:created>
  <dcterms:modified xsi:type="dcterms:W3CDTF">2017-02-09T19:23:24Z</dcterms:modified>
</cp:coreProperties>
</file>