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9" r:id="rId4"/>
    <p:sldId id="258" r:id="rId5"/>
    <p:sldId id="266" r:id="rId6"/>
    <p:sldId id="272" r:id="rId7"/>
    <p:sldId id="261" r:id="rId8"/>
    <p:sldId id="262" r:id="rId9"/>
    <p:sldId id="263" r:id="rId10"/>
    <p:sldId id="273" r:id="rId11"/>
    <p:sldId id="267" r:id="rId12"/>
    <p:sldId id="264" r:id="rId13"/>
    <p:sldId id="265" r:id="rId14"/>
    <p:sldId id="274" r:id="rId15"/>
    <p:sldId id="271" r:id="rId16"/>
    <p:sldId id="27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BB64F3C-0456-B545-B4A5-918170361B49}"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9BADB-021D-4344-8240-DFEAE10CE16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64F3C-0456-B545-B4A5-918170361B49}"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9BADB-021D-4344-8240-DFEAE10CE16E}"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BB64F3C-0456-B545-B4A5-918170361B49}"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9BADB-021D-4344-8240-DFEAE10CE16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BB64F3C-0456-B545-B4A5-918170361B49}"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9BADB-021D-4344-8240-DFEAE10CE1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BB64F3C-0456-B545-B4A5-918170361B49}"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9BADB-021D-4344-8240-DFEAE10CE16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BB64F3C-0456-B545-B4A5-918170361B49}"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9BADB-021D-4344-8240-DFEAE10CE16E}"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64F3C-0456-B545-B4A5-918170361B49}"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9BADB-021D-4344-8240-DFEAE10CE16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BB64F3C-0456-B545-B4A5-918170361B49}"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9BADB-021D-4344-8240-DFEAE10CE16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BB64F3C-0456-B545-B4A5-918170361B49}" type="datetimeFigureOut">
              <a:rPr lang="en-US" smtClean="0"/>
              <a:t>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09BADB-021D-4344-8240-DFEAE10CE16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BB64F3C-0456-B545-B4A5-918170361B49}" type="datetimeFigureOut">
              <a:rPr lang="en-US" smtClean="0"/>
              <a:t>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09BADB-021D-4344-8240-DFEAE10CE1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64F3C-0456-B545-B4A5-918170361B49}" type="datetimeFigureOut">
              <a:rPr lang="en-US" smtClean="0"/>
              <a:t>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09BADB-021D-4344-8240-DFEAE10CE16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64F3C-0456-B545-B4A5-918170361B49}"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9BADB-021D-4344-8240-DFEAE10CE16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EBB64F3C-0456-B545-B4A5-918170361B49}" type="datetimeFigureOut">
              <a:rPr lang="en-US" smtClean="0"/>
              <a:t>2/17/2017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D209BADB-021D-4344-8240-DFEAE10CE16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2: The Constitution</a:t>
            </a:r>
            <a:endParaRPr lang="en-US" dirty="0"/>
          </a:p>
        </p:txBody>
      </p:sp>
      <p:sp>
        <p:nvSpPr>
          <p:cNvPr id="3" name="Subtitle 2"/>
          <p:cNvSpPr>
            <a:spLocks noGrp="1"/>
          </p:cNvSpPr>
          <p:nvPr>
            <p:ph type="subTitle" idx="1"/>
          </p:nvPr>
        </p:nvSpPr>
        <p:spPr/>
        <p:txBody>
          <a:bodyPr>
            <a:normAutofit/>
          </a:bodyPr>
          <a:lstStyle/>
          <a:p>
            <a:r>
              <a:rPr lang="en-US" sz="3200" dirty="0" smtClean="0">
                <a:solidFill>
                  <a:srgbClr val="FF0000"/>
                </a:solidFill>
              </a:rPr>
              <a:t>Bill of Rights </a:t>
            </a:r>
            <a:endParaRPr lang="en-US" sz="3200" dirty="0">
              <a:solidFill>
                <a:srgbClr val="FF0000"/>
              </a:solidFill>
            </a:endParaRPr>
          </a:p>
        </p:txBody>
      </p:sp>
    </p:spTree>
    <p:extLst>
      <p:ext uri="{BB962C8B-B14F-4D97-AF65-F5344CB8AC3E}">
        <p14:creationId xmlns:p14="http://schemas.microsoft.com/office/powerpoint/2010/main" val="1014326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Image result for fourth amend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0000"/>
            <a:ext cx="9144000" cy="6368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013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 of the Accused </a:t>
            </a:r>
            <a:endParaRPr lang="en-US" dirty="0"/>
          </a:p>
        </p:txBody>
      </p:sp>
      <p:sp>
        <p:nvSpPr>
          <p:cNvPr id="3" name="Content Placeholder 2"/>
          <p:cNvSpPr>
            <a:spLocks noGrp="1"/>
          </p:cNvSpPr>
          <p:nvPr>
            <p:ph idx="1"/>
          </p:nvPr>
        </p:nvSpPr>
        <p:spPr>
          <a:xfrm>
            <a:off x="549275" y="1600200"/>
            <a:ext cx="8042276" cy="4821767"/>
          </a:xfrm>
        </p:spPr>
        <p:txBody>
          <a:bodyPr>
            <a:normAutofit/>
          </a:bodyPr>
          <a:lstStyle/>
          <a:p>
            <a:r>
              <a:rPr lang="en-US" b="1" dirty="0" smtClean="0"/>
              <a:t>Fifth</a:t>
            </a:r>
            <a:r>
              <a:rPr lang="en-US" dirty="0" smtClean="0"/>
              <a:t> </a:t>
            </a:r>
            <a:r>
              <a:rPr lang="en-US" dirty="0"/>
              <a:t>Amendment</a:t>
            </a:r>
          </a:p>
          <a:p>
            <a:pPr lvl="1"/>
            <a:r>
              <a:rPr lang="en-US" dirty="0"/>
              <a:t>Grand jury indictment </a:t>
            </a:r>
          </a:p>
          <a:p>
            <a:pPr lvl="1"/>
            <a:r>
              <a:rPr lang="en-US" dirty="0"/>
              <a:t>Protection from self-incrimination</a:t>
            </a:r>
          </a:p>
          <a:p>
            <a:pPr lvl="1"/>
            <a:r>
              <a:rPr lang="en-US" dirty="0"/>
              <a:t>Double jeopardy</a:t>
            </a:r>
          </a:p>
          <a:p>
            <a:pPr lvl="1"/>
            <a:r>
              <a:rPr lang="en-US" b="1" dirty="0"/>
              <a:t>Due process </a:t>
            </a:r>
            <a:r>
              <a:rPr lang="en-US" dirty="0"/>
              <a:t>– no person can be denied life, liberty, or property without due process of the law</a:t>
            </a:r>
          </a:p>
          <a:p>
            <a:pPr lvl="1"/>
            <a:r>
              <a:rPr lang="en-US" dirty="0"/>
              <a:t>Government can not take private property without giving the owner fair payment </a:t>
            </a:r>
          </a:p>
          <a:p>
            <a:pPr lvl="2"/>
            <a:r>
              <a:rPr lang="en-US" dirty="0"/>
              <a:t>Government does have the right of </a:t>
            </a:r>
            <a:r>
              <a:rPr lang="en-US" b="1" dirty="0"/>
              <a:t>eminent domain </a:t>
            </a:r>
            <a:r>
              <a:rPr lang="en-US" dirty="0"/>
              <a:t>– taking private property for public use</a:t>
            </a:r>
          </a:p>
          <a:p>
            <a:endParaRPr lang="en-US" dirty="0"/>
          </a:p>
        </p:txBody>
      </p:sp>
      <p:pic>
        <p:nvPicPr>
          <p:cNvPr id="8194" name="Picture 2" descr="Image result for due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4982" y="1274618"/>
            <a:ext cx="2449018" cy="210003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eminent do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4982" y="5143688"/>
            <a:ext cx="2449017" cy="171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673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 of the Accused </a:t>
            </a:r>
            <a:endParaRPr lang="en-US" dirty="0"/>
          </a:p>
        </p:txBody>
      </p:sp>
      <p:sp>
        <p:nvSpPr>
          <p:cNvPr id="3" name="Content Placeholder 2"/>
          <p:cNvSpPr>
            <a:spLocks noGrp="1"/>
          </p:cNvSpPr>
          <p:nvPr>
            <p:ph idx="1"/>
          </p:nvPr>
        </p:nvSpPr>
        <p:spPr>
          <a:xfrm>
            <a:off x="549275" y="1600201"/>
            <a:ext cx="8042276" cy="4857544"/>
          </a:xfrm>
        </p:spPr>
        <p:txBody>
          <a:bodyPr>
            <a:normAutofit/>
          </a:bodyPr>
          <a:lstStyle/>
          <a:p>
            <a:r>
              <a:rPr lang="en-US" b="1" dirty="0" smtClean="0"/>
              <a:t>Sixth</a:t>
            </a:r>
            <a:r>
              <a:rPr lang="en-US" dirty="0" smtClean="0"/>
              <a:t> Amendment</a:t>
            </a:r>
          </a:p>
          <a:p>
            <a:pPr lvl="1"/>
            <a:r>
              <a:rPr lang="en-US" dirty="0" smtClean="0"/>
              <a:t>Right to a fair and speedy trial</a:t>
            </a:r>
          </a:p>
          <a:p>
            <a:pPr lvl="1"/>
            <a:r>
              <a:rPr lang="en-US" dirty="0" smtClean="0"/>
              <a:t>Right to an attorney</a:t>
            </a:r>
          </a:p>
          <a:p>
            <a:pPr lvl="1"/>
            <a:r>
              <a:rPr lang="en-US" dirty="0" smtClean="0"/>
              <a:t>Right to confront witnesses</a:t>
            </a:r>
          </a:p>
          <a:p>
            <a:pPr lvl="1"/>
            <a:r>
              <a:rPr lang="en-US" dirty="0" smtClean="0"/>
              <a:t>Right to jury trial in a criminal case</a:t>
            </a:r>
            <a:endParaRPr lang="en-US" dirty="0"/>
          </a:p>
          <a:p>
            <a:r>
              <a:rPr lang="en-US" b="1" dirty="0" smtClean="0"/>
              <a:t>Seventh</a:t>
            </a:r>
            <a:r>
              <a:rPr lang="en-US" dirty="0" smtClean="0"/>
              <a:t> Amendment</a:t>
            </a:r>
          </a:p>
          <a:p>
            <a:pPr lvl="1"/>
            <a:r>
              <a:rPr lang="en-US" dirty="0" smtClean="0"/>
              <a:t>Jury trial in civil cases</a:t>
            </a:r>
            <a:endParaRPr lang="en-US" dirty="0"/>
          </a:p>
          <a:p>
            <a:r>
              <a:rPr lang="en-US" b="1" dirty="0" smtClean="0"/>
              <a:t>Eighth</a:t>
            </a:r>
            <a:r>
              <a:rPr lang="en-US" dirty="0"/>
              <a:t> </a:t>
            </a:r>
            <a:r>
              <a:rPr lang="en-US" dirty="0" smtClean="0"/>
              <a:t>Amendment</a:t>
            </a:r>
          </a:p>
          <a:p>
            <a:pPr lvl="1"/>
            <a:r>
              <a:rPr lang="en-US" dirty="0" smtClean="0"/>
              <a:t>Excessive </a:t>
            </a:r>
            <a:r>
              <a:rPr lang="en-US" dirty="0"/>
              <a:t>bail shall not be required, nor excessive fines imposed, nor cruel and unusual punishments inflicted</a:t>
            </a:r>
          </a:p>
          <a:p>
            <a:endParaRPr lang="en-US" dirty="0"/>
          </a:p>
        </p:txBody>
      </p:sp>
      <p:pic>
        <p:nvPicPr>
          <p:cNvPr id="9218" name="Picture 2" descr="Image result for sixth amend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9972" y="1444531"/>
            <a:ext cx="1918566" cy="223832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sixth amend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413" y="1832577"/>
            <a:ext cx="2047949" cy="146223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eighth amend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3482" y="3948545"/>
            <a:ext cx="1698055" cy="1497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768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 of States and Citizens</a:t>
            </a:r>
            <a:endParaRPr lang="en-US" dirty="0"/>
          </a:p>
        </p:txBody>
      </p:sp>
      <p:sp>
        <p:nvSpPr>
          <p:cNvPr id="3" name="Content Placeholder 2"/>
          <p:cNvSpPr>
            <a:spLocks noGrp="1"/>
          </p:cNvSpPr>
          <p:nvPr>
            <p:ph idx="1"/>
          </p:nvPr>
        </p:nvSpPr>
        <p:spPr>
          <a:xfrm>
            <a:off x="549275" y="1444532"/>
            <a:ext cx="8042276" cy="5413468"/>
          </a:xfrm>
        </p:spPr>
        <p:txBody>
          <a:bodyPr>
            <a:normAutofit/>
          </a:bodyPr>
          <a:lstStyle/>
          <a:p>
            <a:r>
              <a:rPr lang="en-US" b="1" dirty="0" smtClean="0"/>
              <a:t>Ninth</a:t>
            </a:r>
            <a:r>
              <a:rPr lang="en-US" dirty="0" smtClean="0"/>
              <a:t> Amendment</a:t>
            </a:r>
          </a:p>
          <a:p>
            <a:pPr lvl="1"/>
            <a:r>
              <a:rPr lang="en-US" dirty="0" smtClean="0"/>
              <a:t>“The </a:t>
            </a:r>
            <a:r>
              <a:rPr lang="en-US" dirty="0"/>
              <a:t>enumeration in the Constitution, of certain rights, shall not be construed to deny or disparage others retained by the </a:t>
            </a:r>
            <a:r>
              <a:rPr lang="en-US" dirty="0" smtClean="0"/>
              <a:t>people”</a:t>
            </a:r>
          </a:p>
          <a:p>
            <a:pPr lvl="1"/>
            <a:r>
              <a:rPr lang="en-US" dirty="0" smtClean="0"/>
              <a:t>Implies that Americans enjoy basic rights not listed in the Constitution; </a:t>
            </a:r>
            <a:r>
              <a:rPr lang="en-US" b="1" dirty="0" smtClean="0"/>
              <a:t>“Power to the people</a:t>
            </a:r>
            <a:r>
              <a:rPr lang="en-US" b="1" dirty="0" smtClean="0"/>
              <a:t>”</a:t>
            </a:r>
            <a:endParaRPr lang="en-US" b="1" dirty="0" smtClean="0"/>
          </a:p>
        </p:txBody>
      </p:sp>
      <p:pic>
        <p:nvPicPr>
          <p:cNvPr id="10242" name="Picture 2" descr="Image result for ninth amend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994" y="3799623"/>
            <a:ext cx="3751406" cy="3058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114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Rights of States and Citizens</a:t>
            </a:r>
          </a:p>
        </p:txBody>
      </p:sp>
      <p:sp>
        <p:nvSpPr>
          <p:cNvPr id="3" name="Content Placeholder 2"/>
          <p:cNvSpPr>
            <a:spLocks noGrp="1"/>
          </p:cNvSpPr>
          <p:nvPr>
            <p:ph idx="1"/>
          </p:nvPr>
        </p:nvSpPr>
        <p:spPr/>
        <p:txBody>
          <a:bodyPr/>
          <a:lstStyle/>
          <a:p>
            <a:r>
              <a:rPr lang="en-US" b="1" dirty="0"/>
              <a:t>Tenth</a:t>
            </a:r>
            <a:r>
              <a:rPr lang="en-US" dirty="0"/>
              <a:t> Amendment</a:t>
            </a:r>
          </a:p>
          <a:p>
            <a:pPr lvl="1"/>
            <a:r>
              <a:rPr lang="en-US" dirty="0"/>
              <a:t>“The powers not delegated to the United States by the Constitution, nor prohibited by it to the States, are reserved to the States respectively, or to the people”</a:t>
            </a:r>
          </a:p>
          <a:p>
            <a:pPr lvl="1"/>
            <a:r>
              <a:rPr lang="en-US" dirty="0"/>
              <a:t>Powers not specifically given to the federal government nor forbidden to the states, belong to the people or the states.</a:t>
            </a:r>
          </a:p>
          <a:p>
            <a:pPr lvl="1"/>
            <a:r>
              <a:rPr lang="en-US" b="1" dirty="0"/>
              <a:t>Power to the states</a:t>
            </a:r>
          </a:p>
          <a:p>
            <a:endParaRPr lang="en-US" dirty="0"/>
          </a:p>
        </p:txBody>
      </p:sp>
      <p:pic>
        <p:nvPicPr>
          <p:cNvPr id="11266" name="Picture 2" descr="Image result for tenth amend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5684" y="3876674"/>
            <a:ext cx="4762500"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385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bill of righ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 y="205224"/>
            <a:ext cx="9119651" cy="6292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205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692728"/>
            <a:ext cx="8042276" cy="5902036"/>
          </a:xfrm>
        </p:spPr>
        <p:txBody>
          <a:bodyPr/>
          <a:lstStyle/>
          <a:p>
            <a:r>
              <a:rPr lang="en-US" b="1" dirty="0" smtClean="0"/>
              <a:t>S</a:t>
            </a:r>
            <a:r>
              <a:rPr lang="en-US" dirty="0" smtClean="0"/>
              <a:t>ince </a:t>
            </a:r>
            <a:r>
              <a:rPr lang="en-US" b="1" dirty="0" smtClean="0"/>
              <a:t>A</a:t>
            </a:r>
            <a:r>
              <a:rPr lang="en-US" dirty="0" smtClean="0"/>
              <a:t>ll </a:t>
            </a:r>
            <a:r>
              <a:rPr lang="en-US" b="1" dirty="0" smtClean="0"/>
              <a:t>Q</a:t>
            </a:r>
            <a:r>
              <a:rPr lang="en-US" dirty="0" smtClean="0"/>
              <a:t>uestions </a:t>
            </a:r>
            <a:r>
              <a:rPr lang="en-US" b="1" dirty="0" smtClean="0"/>
              <a:t>S</a:t>
            </a:r>
            <a:r>
              <a:rPr lang="en-US" dirty="0" smtClean="0"/>
              <a:t>eem </a:t>
            </a:r>
            <a:r>
              <a:rPr lang="en-US" b="1" dirty="0" smtClean="0"/>
              <a:t>D</a:t>
            </a:r>
            <a:r>
              <a:rPr lang="en-US" dirty="0" smtClean="0"/>
              <a:t>ifficult, </a:t>
            </a:r>
            <a:r>
              <a:rPr lang="en-US" b="1" dirty="0" smtClean="0"/>
              <a:t>S</a:t>
            </a:r>
            <a:r>
              <a:rPr lang="en-US" dirty="0" smtClean="0"/>
              <a:t>tudy </a:t>
            </a:r>
            <a:r>
              <a:rPr lang="en-US" b="1" dirty="0" smtClean="0"/>
              <a:t>T</a:t>
            </a:r>
            <a:r>
              <a:rPr lang="en-US" dirty="0" smtClean="0"/>
              <a:t>o </a:t>
            </a:r>
            <a:r>
              <a:rPr lang="en-US" b="1" dirty="0" smtClean="0"/>
              <a:t>B</a:t>
            </a:r>
            <a:r>
              <a:rPr lang="en-US" dirty="0" smtClean="0"/>
              <a:t>egin </a:t>
            </a:r>
            <a:r>
              <a:rPr lang="en-US" b="1" dirty="0" smtClean="0"/>
              <a:t>P</a:t>
            </a:r>
            <a:r>
              <a:rPr lang="en-US" dirty="0" smtClean="0"/>
              <a:t>assing </a:t>
            </a:r>
            <a:r>
              <a:rPr lang="en-US" b="1" dirty="0" smtClean="0"/>
              <a:t>E</a:t>
            </a:r>
            <a:r>
              <a:rPr lang="en-US" dirty="0" smtClean="0"/>
              <a:t>xams </a:t>
            </a:r>
          </a:p>
          <a:p>
            <a:pPr lvl="1"/>
            <a:r>
              <a:rPr lang="en-US" dirty="0" smtClean="0"/>
              <a:t>Free </a:t>
            </a:r>
            <a:r>
              <a:rPr lang="en-US" b="1" dirty="0" smtClean="0"/>
              <a:t>Speech</a:t>
            </a:r>
          </a:p>
          <a:p>
            <a:pPr lvl="1"/>
            <a:r>
              <a:rPr lang="en-US" dirty="0" smtClean="0"/>
              <a:t>Bear </a:t>
            </a:r>
            <a:r>
              <a:rPr lang="en-US" b="1" dirty="0" smtClean="0"/>
              <a:t>Arms</a:t>
            </a:r>
          </a:p>
          <a:p>
            <a:pPr lvl="1"/>
            <a:r>
              <a:rPr lang="en-US" b="1" dirty="0" smtClean="0"/>
              <a:t>Quartering</a:t>
            </a:r>
            <a:r>
              <a:rPr lang="en-US" dirty="0" smtClean="0"/>
              <a:t> soldiers </a:t>
            </a:r>
          </a:p>
          <a:p>
            <a:pPr lvl="1"/>
            <a:r>
              <a:rPr lang="en-US" b="1" dirty="0" smtClean="0"/>
              <a:t>Search</a:t>
            </a:r>
            <a:r>
              <a:rPr lang="en-US" dirty="0" smtClean="0"/>
              <a:t> and seizure</a:t>
            </a:r>
          </a:p>
          <a:p>
            <a:pPr lvl="1"/>
            <a:r>
              <a:rPr lang="en-US" b="1" dirty="0" smtClean="0"/>
              <a:t>Due</a:t>
            </a:r>
            <a:r>
              <a:rPr lang="en-US" dirty="0" smtClean="0"/>
              <a:t> process</a:t>
            </a:r>
          </a:p>
          <a:p>
            <a:pPr lvl="1"/>
            <a:r>
              <a:rPr lang="en-US" b="1" dirty="0" smtClean="0"/>
              <a:t>Speedy</a:t>
            </a:r>
            <a:r>
              <a:rPr lang="en-US" dirty="0" smtClean="0"/>
              <a:t> trial</a:t>
            </a:r>
          </a:p>
          <a:p>
            <a:pPr lvl="1"/>
            <a:r>
              <a:rPr lang="en-US" b="1" dirty="0" smtClean="0"/>
              <a:t>Trial</a:t>
            </a:r>
            <a:r>
              <a:rPr lang="en-US" dirty="0" smtClean="0"/>
              <a:t> by jury in civil </a:t>
            </a:r>
          </a:p>
          <a:p>
            <a:pPr lvl="1"/>
            <a:r>
              <a:rPr lang="en-US" dirty="0" smtClean="0"/>
              <a:t>Excessive </a:t>
            </a:r>
            <a:r>
              <a:rPr lang="en-US" b="1" dirty="0" smtClean="0"/>
              <a:t>bail</a:t>
            </a:r>
            <a:r>
              <a:rPr lang="en-US" dirty="0" smtClean="0"/>
              <a:t> or punishment</a:t>
            </a:r>
          </a:p>
          <a:p>
            <a:pPr lvl="1"/>
            <a:r>
              <a:rPr lang="en-US" b="1" dirty="0" smtClean="0"/>
              <a:t>Protects</a:t>
            </a:r>
            <a:r>
              <a:rPr lang="en-US" dirty="0" smtClean="0"/>
              <a:t> unwritten rights of the people</a:t>
            </a:r>
          </a:p>
          <a:p>
            <a:pPr lvl="1"/>
            <a:r>
              <a:rPr lang="en-US" b="1" dirty="0" smtClean="0"/>
              <a:t>Extra</a:t>
            </a:r>
            <a:r>
              <a:rPr lang="en-US" dirty="0" smtClean="0"/>
              <a:t> powers belong to the people</a:t>
            </a:r>
            <a:endParaRPr lang="en-US" dirty="0"/>
          </a:p>
        </p:txBody>
      </p:sp>
    </p:spTree>
    <p:extLst>
      <p:ext uri="{BB962C8B-B14F-4D97-AF65-F5344CB8AC3E}">
        <p14:creationId xmlns:p14="http://schemas.microsoft.com/office/powerpoint/2010/main" val="483986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the Constitution </a:t>
            </a:r>
            <a:endParaRPr lang="en-US" dirty="0"/>
          </a:p>
        </p:txBody>
      </p:sp>
      <p:sp>
        <p:nvSpPr>
          <p:cNvPr id="3" name="Content Placeholder 2"/>
          <p:cNvSpPr>
            <a:spLocks noGrp="1"/>
          </p:cNvSpPr>
          <p:nvPr>
            <p:ph idx="1"/>
          </p:nvPr>
        </p:nvSpPr>
        <p:spPr/>
        <p:txBody>
          <a:bodyPr/>
          <a:lstStyle/>
          <a:p>
            <a:r>
              <a:rPr lang="en-US" dirty="0" smtClean="0"/>
              <a:t>The Constitution is made up of three parts</a:t>
            </a:r>
          </a:p>
          <a:p>
            <a:pPr lvl="1"/>
            <a:r>
              <a:rPr lang="en-US" dirty="0" smtClean="0"/>
              <a:t>Preamble</a:t>
            </a:r>
          </a:p>
          <a:p>
            <a:pPr lvl="1"/>
            <a:r>
              <a:rPr lang="en-US" dirty="0" smtClean="0"/>
              <a:t>Articles</a:t>
            </a:r>
          </a:p>
          <a:p>
            <a:pPr lvl="1"/>
            <a:r>
              <a:rPr lang="en-US" dirty="0" smtClean="0"/>
              <a:t>Amendments</a:t>
            </a:r>
          </a:p>
          <a:p>
            <a:r>
              <a:rPr lang="en-US" dirty="0" smtClean="0"/>
              <a:t>There are 27 amendments </a:t>
            </a:r>
          </a:p>
          <a:p>
            <a:r>
              <a:rPr lang="en-US" dirty="0" smtClean="0"/>
              <a:t>Article V outlines the process for amending the Constitution. </a:t>
            </a:r>
          </a:p>
          <a:p>
            <a:endParaRPr lang="en-US" dirty="0"/>
          </a:p>
        </p:txBody>
      </p:sp>
    </p:spTree>
    <p:extLst>
      <p:ext uri="{BB962C8B-B14F-4D97-AF65-F5344CB8AC3E}">
        <p14:creationId xmlns:p14="http://schemas.microsoft.com/office/powerpoint/2010/main" val="3715921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04800"/>
            <a:ext cx="8042276" cy="999067"/>
          </a:xfrm>
        </p:spPr>
        <p:txBody>
          <a:bodyPr/>
          <a:lstStyle/>
          <a:p>
            <a:r>
              <a:rPr lang="en-US" dirty="0" smtClean="0"/>
              <a:t>Article V: Amendments</a:t>
            </a:r>
            <a:endParaRPr lang="en-US" dirty="0"/>
          </a:p>
        </p:txBody>
      </p:sp>
      <p:sp>
        <p:nvSpPr>
          <p:cNvPr id="3" name="Content Placeholder 2"/>
          <p:cNvSpPr>
            <a:spLocks noGrp="1"/>
          </p:cNvSpPr>
          <p:nvPr>
            <p:ph idx="1"/>
          </p:nvPr>
        </p:nvSpPr>
        <p:spPr>
          <a:xfrm>
            <a:off x="549275" y="1303867"/>
            <a:ext cx="8042276" cy="5384800"/>
          </a:xfrm>
        </p:spPr>
        <p:txBody>
          <a:bodyPr>
            <a:normAutofit lnSpcReduction="10000"/>
          </a:bodyPr>
          <a:lstStyle/>
          <a:p>
            <a:r>
              <a:rPr lang="en-US" dirty="0" smtClean="0"/>
              <a:t>An amendment may be proposed in one of 2 ways:</a:t>
            </a:r>
          </a:p>
          <a:p>
            <a:pPr lvl="1"/>
            <a:r>
              <a:rPr lang="en-US" dirty="0"/>
              <a:t>Congress can propose an amendment by 2/3 vote in both houses </a:t>
            </a:r>
          </a:p>
          <a:p>
            <a:pPr lvl="1"/>
            <a:r>
              <a:rPr lang="en-US" dirty="0"/>
              <a:t>Legislature of 2/3 of the states (34 out of 50) can ask Congress to call a national convention to propose an amendment</a:t>
            </a:r>
            <a:r>
              <a:rPr lang="en-US" dirty="0" smtClean="0"/>
              <a:t>.</a:t>
            </a:r>
          </a:p>
          <a:p>
            <a:r>
              <a:rPr lang="en-US" dirty="0" smtClean="0"/>
              <a:t>An amendment must then be ratified in one of 2 ways:</a:t>
            </a:r>
          </a:p>
          <a:p>
            <a:pPr lvl="1"/>
            <a:r>
              <a:rPr lang="en-US" dirty="0"/>
              <a:t>The proposed amendment can be sent to state legislatures for </a:t>
            </a:r>
            <a:r>
              <a:rPr lang="en-US" dirty="0" smtClean="0"/>
              <a:t>approval by ¾ of the states</a:t>
            </a:r>
            <a:endParaRPr lang="en-US" dirty="0"/>
          </a:p>
          <a:p>
            <a:pPr lvl="1"/>
            <a:r>
              <a:rPr lang="en-US" dirty="0"/>
              <a:t>Proposed amendment can be sent to state conventions for </a:t>
            </a:r>
            <a:r>
              <a:rPr lang="en-US" dirty="0" smtClean="0"/>
              <a:t>consideration</a:t>
            </a:r>
            <a:r>
              <a:rPr lang="en-US" dirty="0"/>
              <a:t> </a:t>
            </a:r>
            <a:r>
              <a:rPr lang="en-US" dirty="0" smtClean="0"/>
              <a:t>and approval by ¾ of the states</a:t>
            </a:r>
            <a:endParaRPr lang="en-US" dirty="0"/>
          </a:p>
          <a:p>
            <a:r>
              <a:rPr lang="en-US" dirty="0"/>
              <a:t>If </a:t>
            </a:r>
            <a:r>
              <a:rPr lang="en-US" dirty="0" smtClean="0"/>
              <a:t>the </a:t>
            </a:r>
            <a:r>
              <a:rPr lang="en-US" dirty="0"/>
              <a:t>people do not like the effects of an amendment, another amendment can be passed to repeal it.</a:t>
            </a:r>
          </a:p>
          <a:p>
            <a:pPr lvl="1"/>
            <a:r>
              <a:rPr lang="en-US" dirty="0"/>
              <a:t>1933: 21</a:t>
            </a:r>
            <a:r>
              <a:rPr lang="en-US" baseline="30000" dirty="0"/>
              <a:t>st</a:t>
            </a:r>
            <a:r>
              <a:rPr lang="en-US" dirty="0"/>
              <a:t> amendment was passed to repeal the 18</a:t>
            </a:r>
            <a:r>
              <a:rPr lang="en-US" baseline="30000" dirty="0"/>
              <a:t>th</a:t>
            </a:r>
            <a:r>
              <a:rPr lang="en-US" dirty="0"/>
              <a:t> </a:t>
            </a:r>
          </a:p>
          <a:p>
            <a:endParaRPr lang="en-US" dirty="0" smtClean="0"/>
          </a:p>
          <a:p>
            <a:endParaRPr lang="en-US" dirty="0"/>
          </a:p>
        </p:txBody>
      </p:sp>
    </p:spTree>
    <p:extLst>
      <p:ext uri="{BB962C8B-B14F-4D97-AF65-F5344CB8AC3E}">
        <p14:creationId xmlns:p14="http://schemas.microsoft.com/office/powerpoint/2010/main" val="2988974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I_LT_SE09-07.png"/>
          <p:cNvPicPr>
            <a:picLocks noGrp="1" noChangeAspect="1"/>
          </p:cNvPicPr>
          <p:nvPr>
            <p:ph idx="1"/>
          </p:nvPr>
        </p:nvPicPr>
        <p:blipFill>
          <a:blip r:embed="rId2">
            <a:extLst>
              <a:ext uri="{28A0092B-C50C-407E-A947-70E740481C1C}">
                <a14:useLocalDpi xmlns:a14="http://schemas.microsoft.com/office/drawing/2010/main" val="0"/>
              </a:ext>
            </a:extLst>
          </a:blip>
          <a:srcRect t="-7410" b="-7410"/>
          <a:stretch>
            <a:fillRect/>
          </a:stretch>
        </p:blipFill>
        <p:spPr>
          <a:xfrm>
            <a:off x="549275" y="519113"/>
            <a:ext cx="8042275" cy="5867400"/>
          </a:xfrm>
        </p:spPr>
      </p:pic>
    </p:spTree>
    <p:extLst>
      <p:ext uri="{BB962C8B-B14F-4D97-AF65-F5344CB8AC3E}">
        <p14:creationId xmlns:p14="http://schemas.microsoft.com/office/powerpoint/2010/main" val="2626344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of Rights</a:t>
            </a:r>
            <a:endParaRPr lang="en-US" dirty="0"/>
          </a:p>
        </p:txBody>
      </p:sp>
      <p:sp>
        <p:nvSpPr>
          <p:cNvPr id="3" name="Content Placeholder 2"/>
          <p:cNvSpPr>
            <a:spLocks noGrp="1"/>
          </p:cNvSpPr>
          <p:nvPr>
            <p:ph idx="1"/>
          </p:nvPr>
        </p:nvSpPr>
        <p:spPr>
          <a:xfrm>
            <a:off x="549275" y="1600201"/>
            <a:ext cx="8042276" cy="4839656"/>
          </a:xfrm>
        </p:spPr>
        <p:txBody>
          <a:bodyPr>
            <a:normAutofit lnSpcReduction="10000"/>
          </a:bodyPr>
          <a:lstStyle/>
          <a:p>
            <a:r>
              <a:rPr lang="en-US" dirty="0" smtClean="0"/>
              <a:t>The Bill of Rights are the first 10 amendments to the United States Constitution. They were proposed to calm any fears of the anti-federalists. </a:t>
            </a:r>
          </a:p>
          <a:p>
            <a:r>
              <a:rPr lang="en-US" dirty="0" smtClean="0"/>
              <a:t>The amendments were ratified in </a:t>
            </a:r>
            <a:r>
              <a:rPr lang="en-US" dirty="0"/>
              <a:t>1791 </a:t>
            </a:r>
            <a:endParaRPr lang="en-US" dirty="0" smtClean="0"/>
          </a:p>
          <a:p>
            <a:r>
              <a:rPr lang="en-US" dirty="0" smtClean="0"/>
              <a:t>These amendments grant personal freedoms, limit government power, and reserve some powers to the state.</a:t>
            </a:r>
          </a:p>
          <a:p>
            <a:r>
              <a:rPr lang="en-US" dirty="0" smtClean="0"/>
              <a:t>Initially the amendments only applied to the federal government, however most provisions apply to the states through incorporation by the 14</a:t>
            </a:r>
            <a:r>
              <a:rPr lang="en-US" baseline="30000" dirty="0" smtClean="0"/>
              <a:t>th</a:t>
            </a:r>
            <a:r>
              <a:rPr lang="en-US" dirty="0" smtClean="0"/>
              <a:t> amendment.</a:t>
            </a:r>
          </a:p>
          <a:p>
            <a:r>
              <a:rPr lang="en-US" dirty="0" smtClean="0"/>
              <a:t>Examine the Bill of Rights in you textbook – </a:t>
            </a:r>
            <a:r>
              <a:rPr lang="en-US" dirty="0" err="1" smtClean="0"/>
              <a:t>pg</a:t>
            </a:r>
            <a:r>
              <a:rPr lang="en-US" smtClean="0"/>
              <a:t> 70</a:t>
            </a:r>
            <a:endParaRPr lang="en-US" dirty="0" smtClean="0"/>
          </a:p>
        </p:txBody>
      </p:sp>
      <p:pic>
        <p:nvPicPr>
          <p:cNvPr id="3076" name="Picture 4" descr="Image result for bill of righ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7456" y="2369127"/>
            <a:ext cx="1296543" cy="1467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008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mage result for bill of righ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737" y="0"/>
            <a:ext cx="52993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497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Amendment</a:t>
            </a:r>
            <a:endParaRPr lang="en-US" dirty="0"/>
          </a:p>
        </p:txBody>
      </p:sp>
      <p:sp>
        <p:nvSpPr>
          <p:cNvPr id="3" name="Content Placeholder 2"/>
          <p:cNvSpPr>
            <a:spLocks noGrp="1"/>
          </p:cNvSpPr>
          <p:nvPr>
            <p:ph idx="1"/>
          </p:nvPr>
        </p:nvSpPr>
        <p:spPr>
          <a:xfrm>
            <a:off x="549275" y="1600201"/>
            <a:ext cx="8042276" cy="5037666"/>
          </a:xfrm>
        </p:spPr>
        <p:txBody>
          <a:bodyPr>
            <a:normAutofit fontScale="85000" lnSpcReduction="20000"/>
          </a:bodyPr>
          <a:lstStyle/>
          <a:p>
            <a:r>
              <a:rPr lang="en-US" dirty="0" smtClean="0"/>
              <a:t>Freedom of Religion</a:t>
            </a:r>
          </a:p>
          <a:p>
            <a:pPr lvl="1"/>
            <a:r>
              <a:rPr lang="en-US" b="1" dirty="0" smtClean="0"/>
              <a:t>Establishment clause</a:t>
            </a:r>
            <a:r>
              <a:rPr lang="en-US" dirty="0" smtClean="0"/>
              <a:t>: Congress cannot establish an official religion nor favor one religion over another</a:t>
            </a:r>
          </a:p>
          <a:p>
            <a:pPr lvl="1"/>
            <a:r>
              <a:rPr lang="en-US" b="1" dirty="0" smtClean="0"/>
              <a:t>Free exercise clause</a:t>
            </a:r>
            <a:r>
              <a:rPr lang="en-US" dirty="0" smtClean="0"/>
              <a:t>: right to practice any or no religion</a:t>
            </a:r>
          </a:p>
          <a:p>
            <a:r>
              <a:rPr lang="en-US" dirty="0" smtClean="0"/>
              <a:t>Freedom of Assembly</a:t>
            </a:r>
          </a:p>
          <a:p>
            <a:pPr lvl="1"/>
            <a:r>
              <a:rPr lang="en-US" dirty="0" smtClean="0"/>
              <a:t>Freedom to hold peaceful meetings</a:t>
            </a:r>
          </a:p>
          <a:p>
            <a:r>
              <a:rPr lang="en-US" dirty="0" smtClean="0"/>
              <a:t>Freedom of Speech</a:t>
            </a:r>
          </a:p>
          <a:p>
            <a:pPr lvl="1"/>
            <a:r>
              <a:rPr lang="en-US" dirty="0" smtClean="0"/>
              <a:t>Right to express ideas and opinions</a:t>
            </a:r>
          </a:p>
          <a:p>
            <a:pPr lvl="1"/>
            <a:r>
              <a:rPr lang="en-US" dirty="0" smtClean="0"/>
              <a:t>Time, place, and manner restrictions</a:t>
            </a:r>
          </a:p>
          <a:p>
            <a:r>
              <a:rPr lang="en-US" dirty="0" smtClean="0"/>
              <a:t>Freedom of Press</a:t>
            </a:r>
          </a:p>
          <a:p>
            <a:pPr lvl="1"/>
            <a:r>
              <a:rPr lang="en-US" dirty="0" smtClean="0"/>
              <a:t>Right to express ideas in writing</a:t>
            </a:r>
          </a:p>
          <a:p>
            <a:pPr lvl="1"/>
            <a:r>
              <a:rPr lang="en-US" dirty="0" smtClean="0"/>
              <a:t>Excludes libel</a:t>
            </a:r>
          </a:p>
          <a:p>
            <a:r>
              <a:rPr lang="en-US" dirty="0" smtClean="0"/>
              <a:t>Freedom of Petition</a:t>
            </a:r>
          </a:p>
          <a:p>
            <a:pPr lvl="1"/>
            <a:r>
              <a:rPr lang="en-US" dirty="0" smtClean="0"/>
              <a:t>The right to ask your government to address your concerns</a:t>
            </a:r>
            <a:endParaRPr lang="en-US" dirty="0"/>
          </a:p>
        </p:txBody>
      </p:sp>
      <p:pic>
        <p:nvPicPr>
          <p:cNvPr id="4098" name="Picture 2" descr="Image result for first amend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272" y="2923309"/>
            <a:ext cx="3740728" cy="280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451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second amend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7382" y="3769822"/>
            <a:ext cx="2036616" cy="10861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Protecting Citizens</a:t>
            </a:r>
            <a:endParaRPr lang="en-US" dirty="0"/>
          </a:p>
        </p:txBody>
      </p:sp>
      <p:sp>
        <p:nvSpPr>
          <p:cNvPr id="3" name="Content Placeholder 2"/>
          <p:cNvSpPr>
            <a:spLocks noGrp="1"/>
          </p:cNvSpPr>
          <p:nvPr>
            <p:ph idx="1"/>
          </p:nvPr>
        </p:nvSpPr>
        <p:spPr>
          <a:xfrm>
            <a:off x="549275" y="1600200"/>
            <a:ext cx="8042276" cy="4893321"/>
          </a:xfrm>
        </p:spPr>
        <p:txBody>
          <a:bodyPr>
            <a:normAutofit/>
          </a:bodyPr>
          <a:lstStyle/>
          <a:p>
            <a:r>
              <a:rPr lang="en-US" b="1" dirty="0" smtClean="0"/>
              <a:t>Second</a:t>
            </a:r>
            <a:r>
              <a:rPr lang="en-US" dirty="0" smtClean="0"/>
              <a:t> Amendment</a:t>
            </a:r>
          </a:p>
          <a:p>
            <a:pPr lvl="1"/>
            <a:r>
              <a:rPr lang="en-US" dirty="0" smtClean="0"/>
              <a:t>“A </a:t>
            </a:r>
            <a:r>
              <a:rPr lang="en-US" dirty="0"/>
              <a:t>well regulated Militia, being necessary to the security of a free State, the right of the people to keep and bear Arms, shall not be infringed</a:t>
            </a:r>
            <a:r>
              <a:rPr lang="en-US" dirty="0" smtClean="0"/>
              <a:t>.”</a:t>
            </a:r>
          </a:p>
          <a:p>
            <a:pPr lvl="1"/>
            <a:r>
              <a:rPr lang="en-US" dirty="0" smtClean="0"/>
              <a:t>Created to ensure that state militias would continue as an armed means of defense and to ensure that individual citizens had a right to own a firearm. </a:t>
            </a:r>
          </a:p>
          <a:p>
            <a:r>
              <a:rPr lang="en-US" b="1" dirty="0" smtClean="0"/>
              <a:t>Third</a:t>
            </a:r>
            <a:r>
              <a:rPr lang="en-US" dirty="0" smtClean="0"/>
              <a:t> Amendment </a:t>
            </a:r>
          </a:p>
          <a:p>
            <a:pPr lvl="1"/>
            <a:r>
              <a:rPr lang="en-US" dirty="0" smtClean="0"/>
              <a:t>“No </a:t>
            </a:r>
            <a:r>
              <a:rPr lang="en-US" dirty="0"/>
              <a:t>Soldier shall, in time of peace be quartered in any house, without the consent of the Owner, nor in time of war, but in a manner to be prescribed by </a:t>
            </a:r>
            <a:r>
              <a:rPr lang="en-US" dirty="0" smtClean="0"/>
              <a:t>law”</a:t>
            </a:r>
            <a:endParaRPr lang="en-US" dirty="0"/>
          </a:p>
        </p:txBody>
      </p:sp>
    </p:spTree>
    <p:extLst>
      <p:ext uri="{BB962C8B-B14F-4D97-AF65-F5344CB8AC3E}">
        <p14:creationId xmlns:p14="http://schemas.microsoft.com/office/powerpoint/2010/main" val="3352134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77" y="160338"/>
            <a:ext cx="8042276" cy="1336956"/>
          </a:xfrm>
        </p:spPr>
        <p:txBody>
          <a:bodyPr/>
          <a:lstStyle/>
          <a:p>
            <a:r>
              <a:rPr lang="en-US" dirty="0" smtClean="0"/>
              <a:t>Rights of the Accused </a:t>
            </a:r>
            <a:endParaRPr lang="en-US" dirty="0"/>
          </a:p>
        </p:txBody>
      </p:sp>
      <p:sp>
        <p:nvSpPr>
          <p:cNvPr id="3" name="Content Placeholder 2"/>
          <p:cNvSpPr>
            <a:spLocks noGrp="1"/>
          </p:cNvSpPr>
          <p:nvPr>
            <p:ph idx="1"/>
          </p:nvPr>
        </p:nvSpPr>
        <p:spPr>
          <a:xfrm>
            <a:off x="549275" y="1600201"/>
            <a:ext cx="8042276" cy="5071532"/>
          </a:xfrm>
        </p:spPr>
        <p:txBody>
          <a:bodyPr>
            <a:normAutofit/>
          </a:bodyPr>
          <a:lstStyle/>
          <a:p>
            <a:r>
              <a:rPr lang="en-US" b="1" dirty="0" smtClean="0"/>
              <a:t>Fourth</a:t>
            </a:r>
            <a:r>
              <a:rPr lang="en-US" dirty="0" smtClean="0"/>
              <a:t> </a:t>
            </a:r>
            <a:r>
              <a:rPr lang="en-US" dirty="0" smtClean="0"/>
              <a:t>Amendment</a:t>
            </a:r>
            <a:endParaRPr lang="en-US" dirty="0" smtClean="0"/>
          </a:p>
          <a:p>
            <a:pPr lvl="1"/>
            <a:r>
              <a:rPr lang="en-US" dirty="0" smtClean="0"/>
              <a:t>“The </a:t>
            </a:r>
            <a:r>
              <a:rPr lang="en-US" dirty="0"/>
              <a:t>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a:t>
            </a:r>
            <a:r>
              <a:rPr lang="en-US" dirty="0" smtClean="0"/>
              <a:t>seized”</a:t>
            </a:r>
          </a:p>
          <a:p>
            <a:pPr lvl="1"/>
            <a:r>
              <a:rPr lang="en-US" dirty="0" smtClean="0"/>
              <a:t>Protects citizens from unreasonable searches and seizures</a:t>
            </a:r>
          </a:p>
          <a:p>
            <a:pPr lvl="1"/>
            <a:r>
              <a:rPr lang="en-US" dirty="0" smtClean="0"/>
              <a:t>Generally, a search is only reasonable if there is a warrant</a:t>
            </a:r>
          </a:p>
        </p:txBody>
      </p:sp>
      <p:sp>
        <p:nvSpPr>
          <p:cNvPr id="4" name="AutoShape 2" descr="Image result for fourth amend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descr="Image result for fourth amend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054" y="285070"/>
            <a:ext cx="2247946" cy="1765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122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560</TotalTime>
  <Words>804</Words>
  <Application>Microsoft Office PowerPoint</Application>
  <PresentationFormat>On-screen Show (4:3)</PresentationFormat>
  <Paragraphs>87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Breeze</vt:lpstr>
      <vt:lpstr>Unit 2: The Constitution</vt:lpstr>
      <vt:lpstr>Parts of the Constitution </vt:lpstr>
      <vt:lpstr>Article V: Amendments</vt:lpstr>
      <vt:lpstr>PowerPoint Presentation</vt:lpstr>
      <vt:lpstr>Bill of Rights</vt:lpstr>
      <vt:lpstr>PowerPoint Presentation</vt:lpstr>
      <vt:lpstr>First Amendment</vt:lpstr>
      <vt:lpstr>Protecting Citizens</vt:lpstr>
      <vt:lpstr>Rights of the Accused </vt:lpstr>
      <vt:lpstr>PowerPoint Presentation</vt:lpstr>
      <vt:lpstr>Rights of the Accused </vt:lpstr>
      <vt:lpstr>Rights of the Accused </vt:lpstr>
      <vt:lpstr>Rights of States and Citizens</vt:lpstr>
      <vt:lpstr>Rights of States and Citizens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The Constitution</dc:title>
  <dc:creator>April Baxter</dc:creator>
  <cp:lastModifiedBy>Ryan Fuller</cp:lastModifiedBy>
  <cp:revision>27</cp:revision>
  <dcterms:created xsi:type="dcterms:W3CDTF">2014-02-16T20:30:19Z</dcterms:created>
  <dcterms:modified xsi:type="dcterms:W3CDTF">2017-02-17T15:14:05Z</dcterms:modified>
</cp:coreProperties>
</file>