
<file path=[Content_Types].xml><?xml version="1.0" encoding="utf-8"?>
<Types xmlns="http://schemas.openxmlformats.org/package/2006/content-types">
  <Default Extension="png" ContentType="image/png"/>
  <Default Extension="jpeg" ContentType="image/jpeg"/>
  <Default Extension="wmf" ContentType="image/x-wmf"/>
  <Default Extension="rels" ContentType="application/vnd.openxmlformats-package.relationships+xml"/>
  <Default Extension="xml" ContentType="application/xml"/>
  <Default Extension="gif" ContentType="image/gi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660" r:id="rId1"/>
  </p:sldMasterIdLst>
  <p:notesMasterIdLst>
    <p:notesMasterId r:id="rId55"/>
  </p:notesMasterIdLst>
  <p:handoutMasterIdLst>
    <p:handoutMasterId r:id="rId56"/>
  </p:handoutMasterIdLst>
  <p:sldIdLst>
    <p:sldId id="256" r:id="rId2"/>
    <p:sldId id="322" r:id="rId3"/>
    <p:sldId id="298" r:id="rId4"/>
    <p:sldId id="261" r:id="rId5"/>
    <p:sldId id="262" r:id="rId6"/>
    <p:sldId id="263" r:id="rId7"/>
    <p:sldId id="266" r:id="rId8"/>
    <p:sldId id="267" r:id="rId9"/>
    <p:sldId id="268" r:id="rId10"/>
    <p:sldId id="265" r:id="rId11"/>
    <p:sldId id="269" r:id="rId12"/>
    <p:sldId id="264" r:id="rId13"/>
    <p:sldId id="270" r:id="rId14"/>
    <p:sldId id="272" r:id="rId15"/>
    <p:sldId id="310" r:id="rId16"/>
    <p:sldId id="309" r:id="rId17"/>
    <p:sldId id="308" r:id="rId18"/>
    <p:sldId id="311" r:id="rId19"/>
    <p:sldId id="323" r:id="rId20"/>
    <p:sldId id="257" r:id="rId21"/>
    <p:sldId id="258" r:id="rId22"/>
    <p:sldId id="259" r:id="rId23"/>
    <p:sldId id="324" r:id="rId24"/>
    <p:sldId id="290" r:id="rId25"/>
    <p:sldId id="291" r:id="rId26"/>
    <p:sldId id="331" r:id="rId27"/>
    <p:sldId id="299" r:id="rId28"/>
    <p:sldId id="333" r:id="rId29"/>
    <p:sldId id="300" r:id="rId30"/>
    <p:sldId id="301" r:id="rId31"/>
    <p:sldId id="325" r:id="rId32"/>
    <p:sldId id="292" r:id="rId33"/>
    <p:sldId id="302" r:id="rId34"/>
    <p:sldId id="326" r:id="rId35"/>
    <p:sldId id="303" r:id="rId36"/>
    <p:sldId id="304" r:id="rId37"/>
    <p:sldId id="327" r:id="rId38"/>
    <p:sldId id="332" r:id="rId39"/>
    <p:sldId id="305" r:id="rId40"/>
    <p:sldId id="328" r:id="rId41"/>
    <p:sldId id="329" r:id="rId42"/>
    <p:sldId id="319" r:id="rId43"/>
    <p:sldId id="294" r:id="rId44"/>
    <p:sldId id="306" r:id="rId45"/>
    <p:sldId id="321" r:id="rId46"/>
    <p:sldId id="320" r:id="rId47"/>
    <p:sldId id="295" r:id="rId48"/>
    <p:sldId id="330" r:id="rId49"/>
    <p:sldId id="276" r:id="rId50"/>
    <p:sldId id="313" r:id="rId51"/>
    <p:sldId id="314" r:id="rId52"/>
    <p:sldId id="318" r:id="rId53"/>
    <p:sldId id="316" r:id="rId54"/>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prnPr prnWhat="handouts3" frameSlides="1"/>
  <p:extLst>
    <p:ext uri="{E76CE94A-603C-4142-B9EB-6D1370010A27}">
      <p14:discardImageEditData xmlns:p14="http://schemas.microsoft.com/office/powerpoint/2010/main" val="0"/>
    </p:ext>
    <p:ext uri="{D31A062A-798A-4329-ABDD-BBA856620510}">
      <p14:defaultImageDpi xmlns:p14="http://schemas.microsoft.com/office/powerpoint/2010/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4888" autoAdjust="0"/>
    <p:restoredTop sz="94660"/>
  </p:normalViewPr>
  <p:slideViewPr>
    <p:cSldViewPr snapToGrid="0" snapToObjects="1">
      <p:cViewPr>
        <p:scale>
          <a:sx n="70" d="100"/>
          <a:sy n="70" d="100"/>
        </p:scale>
        <p:origin x="-1368" y="48"/>
      </p:cViewPr>
      <p:guideLst>
        <p:guide orient="horz" pos="2160"/>
        <p:guide pos="2880"/>
      </p:guideLst>
    </p:cSldViewPr>
  </p:slideViewPr>
  <p:notesTextViewPr>
    <p:cViewPr>
      <p:scale>
        <a:sx n="100" d="100"/>
        <a:sy n="100" d="100"/>
      </p:scale>
      <p:origin x="0" y="0"/>
    </p:cViewPr>
  </p:notesText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notesMaster" Target="notesMasters/notesMaster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viewProps" Target="viewProps.xml"/><Relationship Id="rId5" Type="http://schemas.openxmlformats.org/officeDocument/2006/relationships/slide" Target="slides/slide4.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handoutMaster" Target="handoutMasters/handoutMaster1.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theme" Target="theme/theme1.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1" Type="http://schemas.openxmlformats.org/officeDocument/2006/relationships/slideMaster" Target="slideMasters/slideMaster1.xml"/><Relationship Id="rId6" Type="http://schemas.openxmlformats.org/officeDocument/2006/relationships/slide" Target="slides/slide5.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presProps" Target="presProps.xml"/><Relationship Id="rId10" Type="http://schemas.openxmlformats.org/officeDocument/2006/relationships/slide" Target="slides/slide9.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tableStyles" Target="tableStyles.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7200"/>
          </a:xfrm>
          <a:prstGeom prst="rect">
            <a:avLst/>
          </a:prstGeom>
        </p:spPr>
        <p:txBody>
          <a:bodyPr vert="horz" lIns="91440" tIns="45720" rIns="91440" bIns="45720" rtlCol="0"/>
          <a:lstStyle>
            <a:lvl1pPr algn="r">
              <a:defRPr sz="1200"/>
            </a:lvl1pPr>
          </a:lstStyle>
          <a:p>
            <a:fld id="{8F2E97D8-5D8D-2C46-9993-D9C15120E393}" type="datetimeFigureOut">
              <a:rPr lang="en-US" smtClean="0"/>
              <a:t>2/14/2017</a:t>
            </a:fld>
            <a:endParaRPr lang="en-US"/>
          </a:p>
        </p:txBody>
      </p:sp>
      <p:sp>
        <p:nvSpPr>
          <p:cNvPr id="4" name="Footer Placeholder 3"/>
          <p:cNvSpPr>
            <a:spLocks noGrp="1"/>
          </p:cNvSpPr>
          <p:nvPr>
            <p:ph type="ftr" sz="quarter" idx="2"/>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7200"/>
          </a:xfrm>
          <a:prstGeom prst="rect">
            <a:avLst/>
          </a:prstGeom>
        </p:spPr>
        <p:txBody>
          <a:bodyPr vert="horz" lIns="91440" tIns="45720" rIns="91440" bIns="45720" rtlCol="0" anchor="b"/>
          <a:lstStyle>
            <a:lvl1pPr algn="r">
              <a:defRPr sz="1200"/>
            </a:lvl1pPr>
          </a:lstStyle>
          <a:p>
            <a:fld id="{68C24A7E-914C-B54E-A268-D8B7187CE70F}" type="slidenum">
              <a:rPr lang="en-US" smtClean="0"/>
              <a:t>‹#›</a:t>
            </a:fld>
            <a:endParaRPr lang="en-US"/>
          </a:p>
        </p:txBody>
      </p:sp>
    </p:spTree>
    <p:extLst>
      <p:ext uri="{BB962C8B-B14F-4D97-AF65-F5344CB8AC3E}">
        <p14:creationId xmlns:p14="http://schemas.microsoft.com/office/powerpoint/2010/main" val="1378251223"/>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95FD8A1B-7B06-4003-86C3-5E5F664B05A1}" type="datetimeFigureOut">
              <a:rPr lang="en-US" smtClean="0"/>
              <a:t>2/14/2017</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AC5E28E0-5DD6-43B0-815B-F583138E9B42}" type="slidenum">
              <a:rPr lang="en-US" smtClean="0"/>
              <a:t>‹#›</a:t>
            </a:fld>
            <a:endParaRPr lang="en-US"/>
          </a:p>
        </p:txBody>
      </p:sp>
    </p:spTree>
    <p:extLst>
      <p:ext uri="{BB962C8B-B14F-4D97-AF65-F5344CB8AC3E}">
        <p14:creationId xmlns:p14="http://schemas.microsoft.com/office/powerpoint/2010/main" val="2781742945"/>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AC5E28E0-5DD6-43B0-815B-F583138E9B42}" type="slidenum">
              <a:rPr lang="en-US" smtClean="0"/>
              <a:t>33</a:t>
            </a:fld>
            <a:endParaRPr lang="en-US"/>
          </a:p>
        </p:txBody>
      </p:sp>
    </p:spTree>
    <p:extLst>
      <p:ext uri="{BB962C8B-B14F-4D97-AF65-F5344CB8AC3E}">
        <p14:creationId xmlns:p14="http://schemas.microsoft.com/office/powerpoint/2010/main" val="61252337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p:cNvSpPr/>
          <p:nvPr/>
        </p:nvSpPr>
        <p:spPr>
          <a:xfrm>
            <a:off x="1328166" y="1295400"/>
            <a:ext cx="6487668" cy="3152887"/>
          </a:xfrm>
          <a:prstGeom prst="rect">
            <a:avLst/>
          </a:prstGeo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p>
            <a:pPr marL="0" indent="0" algn="l" defTabSz="914400" rtl="0" eaLnBrk="1" latinLnBrk="0" hangingPunct="1">
              <a:spcBef>
                <a:spcPts val="2000"/>
              </a:spcBef>
              <a:buClr>
                <a:schemeClr val="accent1">
                  <a:lumMod val="60000"/>
                  <a:lumOff val="40000"/>
                </a:schemeClr>
              </a:buClr>
              <a:buSzPct val="110000"/>
              <a:buFont typeface="Wingdings 2" pitchFamily="18" charset="2"/>
              <a:buNone/>
            </a:pPr>
            <a:endParaRPr sz="3200" kern="1200">
              <a:solidFill>
                <a:schemeClr val="tx1">
                  <a:lumMod val="65000"/>
                  <a:lumOff val="35000"/>
                </a:schemeClr>
              </a:solidFill>
              <a:latin typeface="+mn-lt"/>
              <a:ea typeface="+mn-ea"/>
              <a:cs typeface="+mn-cs"/>
            </a:endParaRPr>
          </a:p>
        </p:txBody>
      </p:sp>
      <p:sp>
        <p:nvSpPr>
          <p:cNvPr id="2" name="Title 1"/>
          <p:cNvSpPr>
            <a:spLocks noGrp="1"/>
          </p:cNvSpPr>
          <p:nvPr>
            <p:ph type="ctrTitle"/>
          </p:nvPr>
        </p:nvSpPr>
        <p:spPr>
          <a:xfrm>
            <a:off x="1322921" y="1523999"/>
            <a:ext cx="6498158" cy="1724867"/>
          </a:xfrm>
        </p:spPr>
        <p:txBody>
          <a:bodyPr vert="horz" lIns="91440" tIns="45720" rIns="91440" bIns="45720" rtlCol="0" anchor="b" anchorCtr="0">
            <a:noAutofit/>
          </a:bodyPr>
          <a:lstStyle>
            <a:lvl1pPr marL="0" indent="0" algn="ctr" defTabSz="914400" rtl="0" eaLnBrk="1" latinLnBrk="0" hangingPunct="1">
              <a:spcBef>
                <a:spcPct val="0"/>
              </a:spcBef>
              <a:buClr>
                <a:schemeClr val="accent1">
                  <a:lumMod val="60000"/>
                  <a:lumOff val="40000"/>
                </a:schemeClr>
              </a:buClr>
              <a:buSzPct val="110000"/>
              <a:buFont typeface="Wingdings 2" pitchFamily="18" charset="2"/>
              <a:buNone/>
              <a:defRPr sz="4600" kern="1200">
                <a:solidFill>
                  <a:schemeClr val="accent1"/>
                </a:solidFill>
                <a:latin typeface="+mj-lt"/>
                <a:ea typeface="+mj-ea"/>
                <a:cs typeface="+mj-cs"/>
              </a:defRPr>
            </a:lvl1pPr>
          </a:lstStyle>
          <a:p>
            <a:r>
              <a:rPr lang="en-US" smtClean="0"/>
              <a:t>Click to edit Master title style</a:t>
            </a:r>
            <a:endParaRPr/>
          </a:p>
        </p:txBody>
      </p:sp>
      <p:sp>
        <p:nvSpPr>
          <p:cNvPr id="3" name="Subtitle 2"/>
          <p:cNvSpPr>
            <a:spLocks noGrp="1"/>
          </p:cNvSpPr>
          <p:nvPr>
            <p:ph type="subTitle" idx="1"/>
          </p:nvPr>
        </p:nvSpPr>
        <p:spPr>
          <a:xfrm>
            <a:off x="1322921" y="3299012"/>
            <a:ext cx="6498159" cy="916641"/>
          </a:xfrm>
        </p:spPr>
        <p:txBody>
          <a:bodyPr vert="horz" lIns="91440" tIns="45720" rIns="91440" bIns="45720" rtlCol="0">
            <a:normAutofit/>
          </a:bodyPr>
          <a:lstStyle>
            <a:lvl1pPr marL="0" indent="0" algn="ctr" defTabSz="914400" rtl="0" eaLnBrk="1" latinLnBrk="0" hangingPunct="1">
              <a:spcBef>
                <a:spcPts val="300"/>
              </a:spcBef>
              <a:buClr>
                <a:schemeClr val="accent1">
                  <a:lumMod val="60000"/>
                  <a:lumOff val="40000"/>
                </a:schemeClr>
              </a:buClr>
              <a:buSzPct val="110000"/>
              <a:buFont typeface="Wingdings 2" pitchFamily="18" charset="2"/>
              <a:buNone/>
              <a:defRPr sz="1800" kern="1200">
                <a:solidFill>
                  <a:schemeClr val="tx1">
                    <a:tint val="75000"/>
                  </a:schemeClr>
                </a:solidFill>
                <a:latin typeface="+mn-lt"/>
                <a:ea typeface="+mn-ea"/>
                <a:cs typeface="+mn-cs"/>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4141B77-828E-FC4F-AF78-B8AB233D2F6F}"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B5135-6A1D-3D4C-A7E6-CFB17A0ED0BA}" type="slidenum">
              <a:rPr lang="en-US" smtClean="0"/>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8" y="611872"/>
            <a:ext cx="4079545" cy="1162050"/>
          </a:xfrm>
        </p:spPr>
        <p:txBody>
          <a:bodyPr anchor="b"/>
          <a:lstStyle>
            <a:lvl1pPr algn="ctr">
              <a:defRPr sz="3600" b="0"/>
            </a:lvl1pPr>
          </a:lstStyle>
          <a:p>
            <a:r>
              <a:rPr lang="en-US" smtClean="0"/>
              <a:t>Click to edit Master title style</a:t>
            </a:r>
            <a:endParaRPr/>
          </a:p>
        </p:txBody>
      </p:sp>
      <p:sp>
        <p:nvSpPr>
          <p:cNvPr id="4" name="Text Placeholder 3"/>
          <p:cNvSpPr>
            <a:spLocks noGrp="1"/>
          </p:cNvSpPr>
          <p:nvPr>
            <p:ph type="body" sz="half" idx="2"/>
          </p:nvPr>
        </p:nvSpPr>
        <p:spPr>
          <a:xfrm>
            <a:off x="533398" y="1787856"/>
            <a:ext cx="4079545"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41B77-828E-FC4F-AF78-B8AB233D2F6F}"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B5135-6A1D-3D4C-A7E6-CFB17A0ED0BA}" type="slidenum">
              <a:rPr lang="en-US" smtClean="0"/>
              <a:t>‹#›</a:t>
            </a:fld>
            <a:endParaRPr lang="en-US"/>
          </a:p>
        </p:txBody>
      </p:sp>
      <p:sp>
        <p:nvSpPr>
          <p:cNvPr id="8" name="Picture Placeholder 2"/>
          <p:cNvSpPr>
            <a:spLocks noGrp="1"/>
          </p:cNvSpPr>
          <p:nvPr>
            <p:ph type="pic" idx="1"/>
          </p:nvPr>
        </p:nvSpPr>
        <p:spPr>
          <a:xfrm>
            <a:off x="5090617" y="359392"/>
            <a:ext cx="3657600" cy="5318077"/>
          </a:xfrm>
          <a:ln w="3175">
            <a:solidFill>
              <a:schemeClr val="bg1"/>
            </a:solidFill>
          </a:ln>
          <a:effectLst>
            <a:outerShdw blurRad="63500" sx="100500" sy="100500" algn="ctr" rotWithShape="0">
              <a:prstClr val="black">
                <a:alpha val="50000"/>
              </a:prstClr>
            </a:outerShdw>
          </a:effectLst>
        </p:spPr>
        <p:txBody>
          <a:bodyPr vert="horz" lIns="91440" tIns="45720" rIns="91440" bIns="45720" rtlCol="0">
            <a:normAutofit/>
          </a:bodyPr>
          <a:lstStyle>
            <a:lvl1pPr marL="0" indent="0" algn="l" defTabSz="914400" rtl="0" eaLnBrk="1" latinLnBrk="0" hangingPunct="1">
              <a:spcBef>
                <a:spcPts val="2000"/>
              </a:spcBef>
              <a:buClr>
                <a:schemeClr val="accent1">
                  <a:lumMod val="60000"/>
                  <a:lumOff val="40000"/>
                </a:schemeClr>
              </a:buClr>
              <a:buSzPct val="110000"/>
              <a:buFont typeface="Wingdings 2" pitchFamily="18" charset="2"/>
              <a:buNone/>
              <a:defRPr sz="3200" kern="1200">
                <a:solidFill>
                  <a:schemeClr val="tx1">
                    <a:lumMod val="65000"/>
                    <a:lumOff val="35000"/>
                  </a:schemeClr>
                </a:solidFill>
                <a:latin typeface="+mn-lt"/>
                <a:ea typeface="+mn-ea"/>
                <a:cs typeface="+mn-cs"/>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Vertical Text Placeholder 2"/>
          <p:cNvSpPr>
            <a:spLocks noGrp="1"/>
          </p:cNvSpPr>
          <p:nvPr>
            <p:ph type="body" orient="vert" idx="1"/>
          </p:nvPr>
        </p:nvSpPr>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4141B77-828E-FC4F-AF78-B8AB233D2F6F}"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B5135-6A1D-3D4C-A7E6-CFB17A0ED0BA}" type="slidenum">
              <a:rPr lang="en-US" smtClean="0"/>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369792" y="368301"/>
            <a:ext cx="1524000" cy="5575300"/>
          </a:xfrm>
        </p:spPr>
        <p:txBody>
          <a:bodyPr vert="eaVert"/>
          <a:lstStyle/>
          <a:p>
            <a:r>
              <a:rPr lang="en-US" smtClean="0"/>
              <a:t>Click to edit Master title style</a:t>
            </a:r>
            <a:endParaRPr/>
          </a:p>
        </p:txBody>
      </p:sp>
      <p:sp>
        <p:nvSpPr>
          <p:cNvPr id="3" name="Vertical Text Placeholder 2"/>
          <p:cNvSpPr>
            <a:spLocks noGrp="1"/>
          </p:cNvSpPr>
          <p:nvPr>
            <p:ph type="body" orient="vert" idx="1"/>
          </p:nvPr>
        </p:nvSpPr>
        <p:spPr>
          <a:xfrm>
            <a:off x="549274" y="368301"/>
            <a:ext cx="6689726" cy="5575300"/>
          </a:xfrm>
        </p:spPr>
        <p:txBody>
          <a:bodyPr vert="eaVert"/>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4141B77-828E-FC4F-AF78-B8AB233D2F6F}"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B5135-6A1D-3D4C-A7E6-CFB17A0ED0BA}" type="slidenum">
              <a:rPr lang="en-US" smtClean="0"/>
              <a:t>‹#›</a:t>
            </a:fld>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Content Placeholder 2"/>
          <p:cNvSpPr>
            <a:spLocks noGrp="1"/>
          </p:cNvSpPr>
          <p:nvPr>
            <p:ph idx="1"/>
          </p:nvPr>
        </p:nvSpPr>
        <p:spPr/>
        <p:txBody>
          <a:bodyPr/>
          <a:lstStyle>
            <a:lvl5pPr>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10"/>
          </p:nvPr>
        </p:nvSpPr>
        <p:spPr/>
        <p:txBody>
          <a:bodyPr/>
          <a:lstStyle/>
          <a:p>
            <a:fld id="{D4141B77-828E-FC4F-AF78-B8AB233D2F6F}"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B5135-6A1D-3D4C-A7E6-CFB17A0ED0BA}" type="slidenum">
              <a:rPr lang="en-US" smtClean="0"/>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p:cSld name="Title Slide with Picture">
    <p:spTree>
      <p:nvGrpSpPr>
        <p:cNvPr id="1" name=""/>
        <p:cNvGrpSpPr/>
        <p:nvPr/>
      </p:nvGrpSpPr>
      <p:grpSpPr>
        <a:xfrm>
          <a:off x="0" y="0"/>
          <a:ext cx="0" cy="0"/>
          <a:chOff x="0" y="0"/>
          <a:chExt cx="0" cy="0"/>
        </a:xfrm>
      </p:grpSpPr>
      <p:sp>
        <p:nvSpPr>
          <p:cNvPr id="2" name="Title 1"/>
          <p:cNvSpPr>
            <a:spLocks noGrp="1"/>
          </p:cNvSpPr>
          <p:nvPr>
            <p:ph type="ctrTitle"/>
          </p:nvPr>
        </p:nvSpPr>
        <p:spPr>
          <a:xfrm>
            <a:off x="363538" y="3352801"/>
            <a:ext cx="8416925" cy="1470025"/>
          </a:xfrm>
        </p:spPr>
        <p:txBody>
          <a:bodyPr/>
          <a:lstStyle/>
          <a:p>
            <a:r>
              <a:rPr lang="en-US" smtClean="0"/>
              <a:t>Click to edit Master title style</a:t>
            </a:r>
            <a:endParaRPr dirty="0"/>
          </a:p>
        </p:txBody>
      </p:sp>
      <p:sp>
        <p:nvSpPr>
          <p:cNvPr id="3" name="Subtitle 2"/>
          <p:cNvSpPr>
            <a:spLocks noGrp="1"/>
          </p:cNvSpPr>
          <p:nvPr>
            <p:ph type="subTitle" idx="1"/>
          </p:nvPr>
        </p:nvSpPr>
        <p:spPr>
          <a:xfrm>
            <a:off x="363538" y="4771029"/>
            <a:ext cx="8416925" cy="972671"/>
          </a:xfrm>
        </p:spPr>
        <p:txBody>
          <a:bodyPr>
            <a:normAutofit/>
          </a:bodyPr>
          <a:lstStyle>
            <a:lvl1pPr marL="0" indent="0" algn="ctr">
              <a:spcBef>
                <a:spcPts val="300"/>
              </a:spcBef>
              <a:buNone/>
              <a:defRPr sz="1800">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dirty="0"/>
          </a:p>
        </p:txBody>
      </p:sp>
      <p:sp>
        <p:nvSpPr>
          <p:cNvPr id="4" name="Date Placeholder 3"/>
          <p:cNvSpPr>
            <a:spLocks noGrp="1"/>
          </p:cNvSpPr>
          <p:nvPr>
            <p:ph type="dt" sz="half" idx="10"/>
          </p:nvPr>
        </p:nvSpPr>
        <p:spPr/>
        <p:txBody>
          <a:bodyPr/>
          <a:lstStyle/>
          <a:p>
            <a:fld id="{D4141B77-828E-FC4F-AF78-B8AB233D2F6F}"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B5135-6A1D-3D4C-A7E6-CFB17A0ED0BA}" type="slidenum">
              <a:rPr lang="en-US" smtClean="0"/>
              <a:t>‹#›</a:t>
            </a:fld>
            <a:endParaRPr lang="en-US"/>
          </a:p>
        </p:txBody>
      </p:sp>
      <p:sp>
        <p:nvSpPr>
          <p:cNvPr id="9" name="Picture Placeholder 2"/>
          <p:cNvSpPr>
            <a:spLocks noGrp="1"/>
          </p:cNvSpPr>
          <p:nvPr>
            <p:ph type="pic" idx="13"/>
          </p:nvPr>
        </p:nvSpPr>
        <p:spPr>
          <a:xfrm>
            <a:off x="370980" y="363538"/>
            <a:ext cx="8402040" cy="2836862"/>
          </a:xfrm>
          <a:ln w="3175">
            <a:solidFill>
              <a:schemeClr val="bg1"/>
            </a:solidFill>
          </a:ln>
          <a:effectLst>
            <a:outerShdw blurRad="63500" sx="100500" sy="100500" algn="ctr" rotWithShape="0">
              <a:prstClr val="black">
                <a:alpha val="50000"/>
              </a:prstClr>
            </a:outerShdw>
          </a:effectLst>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smtClean="0"/>
              <a:t>Drag picture to placeholder or click icon to add</a:t>
            </a:r>
            <a:endParaRPr/>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549275" y="2403144"/>
            <a:ext cx="8056563" cy="1362075"/>
          </a:xfrm>
        </p:spPr>
        <p:txBody>
          <a:bodyPr anchor="b" anchorCtr="0"/>
          <a:lstStyle>
            <a:lvl1pPr algn="ctr">
              <a:defRPr sz="4600" b="0" cap="none" baseline="0"/>
            </a:lvl1pPr>
          </a:lstStyle>
          <a:p>
            <a:r>
              <a:rPr lang="en-US" smtClean="0"/>
              <a:t>Click to edit Master title style</a:t>
            </a:r>
            <a:endParaRPr/>
          </a:p>
        </p:txBody>
      </p:sp>
      <p:sp>
        <p:nvSpPr>
          <p:cNvPr id="3" name="Text Placeholder 2"/>
          <p:cNvSpPr>
            <a:spLocks noGrp="1"/>
          </p:cNvSpPr>
          <p:nvPr>
            <p:ph type="body" idx="1"/>
          </p:nvPr>
        </p:nvSpPr>
        <p:spPr>
          <a:xfrm>
            <a:off x="549275" y="3736005"/>
            <a:ext cx="8056563" cy="1500187"/>
          </a:xfrm>
        </p:spPr>
        <p:txBody>
          <a:bodyPr anchor="t" anchorCtr="0">
            <a:normAutofit/>
          </a:bodyPr>
          <a:lstStyle>
            <a:lvl1pPr marL="0" indent="0" algn="ctr">
              <a:spcBef>
                <a:spcPts val="300"/>
              </a:spcBef>
              <a:buNone/>
              <a:defRPr sz="18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D4141B77-828E-FC4F-AF78-B8AB233D2F6F}" type="datetimeFigureOut">
              <a:rPr lang="en-US" smtClean="0"/>
              <a:t>2/14/2017</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74AB5135-6A1D-3D4C-A7E6-CFB17A0ED0BA}" type="slidenum">
              <a:rPr lang="en-US" smtClean="0"/>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549275" y="107576"/>
            <a:ext cx="8042276" cy="1336956"/>
          </a:xfrm>
        </p:spPr>
        <p:txBody>
          <a:bodyPr/>
          <a:lstStyle/>
          <a:p>
            <a:r>
              <a:rPr lang="en-US" smtClean="0"/>
              <a:t>Click to edit Master title style</a:t>
            </a:r>
            <a:endParaRPr/>
          </a:p>
        </p:txBody>
      </p:sp>
      <p:sp>
        <p:nvSpPr>
          <p:cNvPr id="3" name="Content Placeholder 2"/>
          <p:cNvSpPr>
            <a:spLocks noGrp="1"/>
          </p:cNvSpPr>
          <p:nvPr>
            <p:ph sz="half" idx="1"/>
          </p:nvPr>
        </p:nvSpPr>
        <p:spPr>
          <a:xfrm>
            <a:off x="549275"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Content Placeholder 3"/>
          <p:cNvSpPr>
            <a:spLocks noGrp="1"/>
          </p:cNvSpPr>
          <p:nvPr>
            <p:ph sz="half" idx="2"/>
          </p:nvPr>
        </p:nvSpPr>
        <p:spPr>
          <a:xfrm>
            <a:off x="4751071" y="1600201"/>
            <a:ext cx="3840480" cy="4343400"/>
          </a:xfrm>
        </p:spPr>
        <p:txBody>
          <a:bodyPr>
            <a:normAutofit/>
          </a:bodyPr>
          <a:lstStyle>
            <a:lvl1pPr>
              <a:spcBef>
                <a:spcPts val="1600"/>
              </a:spcBef>
              <a:defRPr sz="2000"/>
            </a:lvl1pPr>
            <a:lvl2pPr>
              <a:defRPr sz="1800"/>
            </a:lvl2pPr>
            <a:lvl3pPr>
              <a:defRPr sz="18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Date Placeholder 4"/>
          <p:cNvSpPr>
            <a:spLocks noGrp="1"/>
          </p:cNvSpPr>
          <p:nvPr>
            <p:ph type="dt" sz="half" idx="10"/>
          </p:nvPr>
        </p:nvSpPr>
        <p:spPr/>
        <p:txBody>
          <a:bodyPr/>
          <a:lstStyle/>
          <a:p>
            <a:fld id="{D4141B77-828E-FC4F-AF78-B8AB233D2F6F}"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B5135-6A1D-3D4C-A7E6-CFB17A0ED0BA}" type="slidenum">
              <a:rPr lang="en-US" smtClean="0"/>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549274" y="107576"/>
            <a:ext cx="8042276" cy="1336956"/>
          </a:xfrm>
        </p:spPr>
        <p:txBody>
          <a:bodyPr/>
          <a:lstStyle>
            <a:lvl1pPr>
              <a:defRPr/>
            </a:lvl1pPr>
          </a:lstStyle>
          <a:p>
            <a:r>
              <a:rPr lang="en-US" smtClean="0"/>
              <a:t>Click to edit Master title style</a:t>
            </a:r>
            <a:endParaRPr/>
          </a:p>
        </p:txBody>
      </p:sp>
      <p:sp>
        <p:nvSpPr>
          <p:cNvPr id="3" name="Text Placeholder 2"/>
          <p:cNvSpPr>
            <a:spLocks noGrp="1"/>
          </p:cNvSpPr>
          <p:nvPr>
            <p:ph type="body" idx="1"/>
          </p:nvPr>
        </p:nvSpPr>
        <p:spPr>
          <a:xfrm>
            <a:off x="549274"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549274"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5" name="Text Placeholder 4"/>
          <p:cNvSpPr>
            <a:spLocks noGrp="1"/>
          </p:cNvSpPr>
          <p:nvPr>
            <p:ph type="body" sz="quarter" idx="3"/>
          </p:nvPr>
        </p:nvSpPr>
        <p:spPr>
          <a:xfrm>
            <a:off x="4751070" y="1453224"/>
            <a:ext cx="3840480" cy="750887"/>
          </a:xfrm>
        </p:spPr>
        <p:txBody>
          <a:bodyPr anchor="b">
            <a:noAutofit/>
          </a:bodyPr>
          <a:lstStyle>
            <a:lvl1pPr marL="0" indent="0" algn="ctr">
              <a:spcBef>
                <a:spcPts val="0"/>
              </a:spcBef>
              <a:buNone/>
              <a:defRPr sz="2400" b="0">
                <a:solidFill>
                  <a:schemeClr val="accent1">
                    <a:lumMod val="60000"/>
                    <a:lumOff val="40000"/>
                  </a:schemeClr>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751070" y="2347415"/>
            <a:ext cx="3840480" cy="3596185"/>
          </a:xfrm>
        </p:spPr>
        <p:txBody>
          <a:bodyPr>
            <a:normAutofit/>
          </a:bodyPr>
          <a:lstStyle>
            <a:lvl1pPr>
              <a:spcBef>
                <a:spcPts val="1600"/>
              </a:spcBef>
              <a:defRPr sz="2000"/>
            </a:lvl1pPr>
            <a:lvl2pPr>
              <a:defRPr sz="1800"/>
            </a:lvl2pPr>
            <a:lvl3pPr>
              <a:defRPr sz="1800"/>
            </a:lvl3pPr>
            <a:lvl4pPr>
              <a:defRPr sz="1800"/>
            </a:lvl4pPr>
            <a:lvl5pPr>
              <a:defRPr sz="18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7" name="Date Placeholder 6"/>
          <p:cNvSpPr>
            <a:spLocks noGrp="1"/>
          </p:cNvSpPr>
          <p:nvPr>
            <p:ph type="dt" sz="half" idx="10"/>
          </p:nvPr>
        </p:nvSpPr>
        <p:spPr/>
        <p:txBody>
          <a:bodyPr/>
          <a:lstStyle/>
          <a:p>
            <a:fld id="{D4141B77-828E-FC4F-AF78-B8AB233D2F6F}" type="datetimeFigureOut">
              <a:rPr lang="en-US" smtClean="0"/>
              <a:t>2/14/2017</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74AB5135-6A1D-3D4C-A7E6-CFB17A0ED0BA}" type="slidenum">
              <a:rPr lang="en-US" smtClean="0"/>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a:p>
        </p:txBody>
      </p:sp>
      <p:sp>
        <p:nvSpPr>
          <p:cNvPr id="3" name="Date Placeholder 2"/>
          <p:cNvSpPr>
            <a:spLocks noGrp="1"/>
          </p:cNvSpPr>
          <p:nvPr>
            <p:ph type="dt" sz="half" idx="10"/>
          </p:nvPr>
        </p:nvSpPr>
        <p:spPr/>
        <p:txBody>
          <a:bodyPr/>
          <a:lstStyle/>
          <a:p>
            <a:fld id="{D4141B77-828E-FC4F-AF78-B8AB233D2F6F}" type="datetimeFigureOut">
              <a:rPr lang="en-US" smtClean="0"/>
              <a:t>2/14/2017</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74AB5135-6A1D-3D4C-A7E6-CFB17A0ED0BA}" type="slidenum">
              <a:rPr lang="en-US" smtClean="0"/>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4141B77-828E-FC4F-AF78-B8AB233D2F6F}" type="datetimeFigureOut">
              <a:rPr lang="en-US" smtClean="0"/>
              <a:t>2/14/2017</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74AB5135-6A1D-3D4C-A7E6-CFB17A0ED0BA}" type="slidenum">
              <a:rPr lang="en-US" smtClean="0"/>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533399" y="611872"/>
            <a:ext cx="3840480" cy="1162050"/>
          </a:xfrm>
        </p:spPr>
        <p:txBody>
          <a:bodyPr anchor="b"/>
          <a:lstStyle>
            <a:lvl1pPr algn="ctr">
              <a:defRPr sz="3600" b="0"/>
            </a:lvl1pPr>
          </a:lstStyle>
          <a:p>
            <a:r>
              <a:rPr lang="en-US" smtClean="0"/>
              <a:t>Click to edit Master title style</a:t>
            </a:r>
            <a:endParaRPr/>
          </a:p>
        </p:txBody>
      </p:sp>
      <p:sp>
        <p:nvSpPr>
          <p:cNvPr id="3" name="Content Placeholder 2"/>
          <p:cNvSpPr>
            <a:spLocks noGrp="1"/>
          </p:cNvSpPr>
          <p:nvPr>
            <p:ph idx="1"/>
          </p:nvPr>
        </p:nvSpPr>
        <p:spPr>
          <a:xfrm>
            <a:off x="4742824" y="368300"/>
            <a:ext cx="3840480" cy="5575300"/>
          </a:xfrm>
        </p:spPr>
        <p:txBody>
          <a:bodyPr>
            <a:normAutofit/>
          </a:bodyPr>
          <a:lstStyle>
            <a:lvl1pPr>
              <a:spcBef>
                <a:spcPts val="2000"/>
              </a:spcBef>
              <a:defRPr sz="2200"/>
            </a:lvl1pPr>
            <a:lvl2pPr>
              <a:defRPr sz="2000"/>
            </a:lvl2pPr>
            <a:lvl3pPr>
              <a:defRPr sz="1800"/>
            </a:lvl3pPr>
            <a:lvl4pPr>
              <a:defRPr sz="1800"/>
            </a:lvl4pPr>
            <a:lvl5pPr>
              <a:defRPr sz="18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Text Placeholder 3"/>
          <p:cNvSpPr>
            <a:spLocks noGrp="1"/>
          </p:cNvSpPr>
          <p:nvPr>
            <p:ph type="body" sz="half" idx="2"/>
          </p:nvPr>
        </p:nvSpPr>
        <p:spPr>
          <a:xfrm>
            <a:off x="533399" y="1787856"/>
            <a:ext cx="3840480" cy="3720152"/>
          </a:xfrm>
        </p:spPr>
        <p:txBody>
          <a:bodyPr>
            <a:normAutofit/>
          </a:bodyPr>
          <a:lstStyle>
            <a:lvl1pPr marL="0" indent="0" algn="ctr">
              <a:spcBef>
                <a:spcPts val="600"/>
              </a:spcBef>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4141B77-828E-FC4F-AF78-B8AB233D2F6F}" type="datetimeFigureOut">
              <a:rPr lang="en-US" smtClean="0"/>
              <a:t>2/14/2017</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74AB5135-6A1D-3D4C-A7E6-CFB17A0ED0BA}" type="slidenum">
              <a:rPr lang="en-US" smtClean="0"/>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2"/>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549275" y="107576"/>
            <a:ext cx="8042276" cy="1336956"/>
          </a:xfrm>
          <a:prstGeom prst="rect">
            <a:avLst/>
          </a:prstGeom>
        </p:spPr>
        <p:txBody>
          <a:bodyPr vert="horz" lIns="91440" tIns="45720" rIns="91440" bIns="45720" rtlCol="0" anchor="b" anchorCtr="0">
            <a:noAutofit/>
          </a:bodyPr>
          <a:lstStyle/>
          <a:p>
            <a:r>
              <a:rPr lang="en-US" smtClean="0"/>
              <a:t>Click to edit Master title style</a:t>
            </a:r>
            <a:endParaRPr/>
          </a:p>
        </p:txBody>
      </p:sp>
      <p:sp>
        <p:nvSpPr>
          <p:cNvPr id="3" name="Text Placeholder 2"/>
          <p:cNvSpPr>
            <a:spLocks noGrp="1"/>
          </p:cNvSpPr>
          <p:nvPr>
            <p:ph type="body" idx="1"/>
          </p:nvPr>
        </p:nvSpPr>
        <p:spPr>
          <a:xfrm>
            <a:off x="549275" y="1600201"/>
            <a:ext cx="8042276" cy="43434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dirty="0"/>
          </a:p>
        </p:txBody>
      </p:sp>
      <p:sp>
        <p:nvSpPr>
          <p:cNvPr id="4" name="Date Placeholder 3"/>
          <p:cNvSpPr>
            <a:spLocks noGrp="1"/>
          </p:cNvSpPr>
          <p:nvPr>
            <p:ph type="dt" sz="half" idx="2"/>
          </p:nvPr>
        </p:nvSpPr>
        <p:spPr>
          <a:xfrm>
            <a:off x="5629835" y="6275668"/>
            <a:ext cx="2133600" cy="365125"/>
          </a:xfrm>
          <a:prstGeom prst="rect">
            <a:avLst/>
          </a:prstGeom>
        </p:spPr>
        <p:txBody>
          <a:bodyPr vert="horz" lIns="91440" tIns="45720" rIns="91440" bIns="45720" rtlCol="0" anchor="ctr"/>
          <a:lstStyle>
            <a:lvl1pPr algn="r">
              <a:defRPr sz="1200">
                <a:solidFill>
                  <a:schemeClr val="bg1"/>
                </a:solidFill>
              </a:defRPr>
            </a:lvl1pPr>
          </a:lstStyle>
          <a:p>
            <a:fld id="{D4141B77-828E-FC4F-AF78-B8AB233D2F6F}" type="datetimeFigureOut">
              <a:rPr lang="en-US" smtClean="0"/>
              <a:t>2/14/2017</a:t>
            </a:fld>
            <a:endParaRPr lang="en-US"/>
          </a:p>
        </p:txBody>
      </p:sp>
      <p:sp>
        <p:nvSpPr>
          <p:cNvPr id="5" name="Footer Placeholder 4"/>
          <p:cNvSpPr>
            <a:spLocks noGrp="1"/>
          </p:cNvSpPr>
          <p:nvPr>
            <p:ph type="ftr" sz="quarter" idx="3"/>
          </p:nvPr>
        </p:nvSpPr>
        <p:spPr>
          <a:xfrm>
            <a:off x="264458" y="6275668"/>
            <a:ext cx="4840941" cy="365125"/>
          </a:xfrm>
          <a:prstGeom prst="rect">
            <a:avLst/>
          </a:prstGeom>
        </p:spPr>
        <p:txBody>
          <a:bodyPr vert="horz" lIns="91440" tIns="45720" rIns="91440" bIns="45720" rtlCol="0" anchor="ctr"/>
          <a:lstStyle>
            <a:lvl1pPr algn="l">
              <a:defRPr sz="1200">
                <a:solidFill>
                  <a:schemeClr val="bg1"/>
                </a:solidFill>
              </a:defRPr>
            </a:lvl1pPr>
          </a:lstStyle>
          <a:p>
            <a:endParaRPr lang="en-US"/>
          </a:p>
        </p:txBody>
      </p:sp>
      <p:sp>
        <p:nvSpPr>
          <p:cNvPr id="6" name="Slide Number Placeholder 5"/>
          <p:cNvSpPr>
            <a:spLocks noGrp="1"/>
          </p:cNvSpPr>
          <p:nvPr>
            <p:ph type="sldNum" sz="quarter" idx="4"/>
          </p:nvPr>
        </p:nvSpPr>
        <p:spPr>
          <a:xfrm>
            <a:off x="7897906" y="6275668"/>
            <a:ext cx="990600" cy="365125"/>
          </a:xfrm>
          <a:prstGeom prst="rect">
            <a:avLst/>
          </a:prstGeom>
        </p:spPr>
        <p:txBody>
          <a:bodyPr vert="horz" lIns="91440" tIns="45720" rIns="91440" bIns="45720" rtlCol="0" anchor="ctr"/>
          <a:lstStyle>
            <a:lvl1pPr algn="r">
              <a:defRPr sz="3600">
                <a:solidFill>
                  <a:schemeClr val="bg1"/>
                </a:solidFill>
              </a:defRPr>
            </a:lvl1pPr>
          </a:lstStyle>
          <a:p>
            <a:fld id="{74AB5135-6A1D-3D4C-A7E6-CFB17A0ED0BA}" type="slidenum">
              <a:rPr lang="en-US" smtClean="0"/>
              <a:t>‹#›</a:t>
            </a:fld>
            <a:endParaRPr lang="en-US"/>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xStyles>
    <p:titleStyle>
      <a:lvl1pPr algn="ctr" defTabSz="914400" rtl="0" eaLnBrk="1" latinLnBrk="0" hangingPunct="1">
        <a:spcBef>
          <a:spcPct val="0"/>
        </a:spcBef>
        <a:buNone/>
        <a:defRPr sz="4600" kern="1200">
          <a:solidFill>
            <a:schemeClr val="accent1"/>
          </a:solidFill>
          <a:latin typeface="+mj-lt"/>
          <a:ea typeface="+mj-ea"/>
          <a:cs typeface="+mj-cs"/>
        </a:defRPr>
      </a:lvl1pPr>
    </p:titleStyle>
    <p:bodyStyle>
      <a:lvl1pPr marL="349250" indent="-349250" algn="l" defTabSz="914400" rtl="0" eaLnBrk="1" latinLnBrk="0" hangingPunct="1">
        <a:spcBef>
          <a:spcPts val="2000"/>
        </a:spcBef>
        <a:buClr>
          <a:schemeClr val="accent1">
            <a:lumMod val="60000"/>
            <a:lumOff val="40000"/>
          </a:schemeClr>
        </a:buClr>
        <a:buSzPct val="110000"/>
        <a:buFont typeface="Wingdings 2" pitchFamily="18" charset="2"/>
        <a:buChar char=""/>
        <a:defRPr sz="2400" kern="1200">
          <a:solidFill>
            <a:schemeClr val="tx1">
              <a:lumMod val="65000"/>
              <a:lumOff val="35000"/>
            </a:schemeClr>
          </a:solidFill>
          <a:latin typeface="+mn-lt"/>
          <a:ea typeface="+mn-ea"/>
          <a:cs typeface="+mn-cs"/>
        </a:defRPr>
      </a:lvl1pPr>
      <a:lvl2pPr marL="685800" indent="-336550" algn="l" defTabSz="914400" rtl="0" eaLnBrk="1" latinLnBrk="0" hangingPunct="1">
        <a:spcBef>
          <a:spcPts val="600"/>
        </a:spcBef>
        <a:buClr>
          <a:schemeClr val="accent1">
            <a:lumMod val="75000"/>
          </a:schemeClr>
        </a:buClr>
        <a:buSzPct val="110000"/>
        <a:buFont typeface="Wingdings 2" pitchFamily="18" charset="2"/>
        <a:buChar char=""/>
        <a:defRPr sz="2200" kern="1200">
          <a:solidFill>
            <a:schemeClr val="tx1">
              <a:lumMod val="65000"/>
              <a:lumOff val="35000"/>
            </a:schemeClr>
          </a:solidFill>
          <a:latin typeface="+mn-lt"/>
          <a:ea typeface="+mn-ea"/>
          <a:cs typeface="+mn-cs"/>
        </a:defRPr>
      </a:lvl2pPr>
      <a:lvl3pPr marL="96837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2000" kern="1200">
          <a:solidFill>
            <a:schemeClr val="tx1">
              <a:lumMod val="65000"/>
              <a:lumOff val="35000"/>
            </a:schemeClr>
          </a:solidFill>
          <a:latin typeface="+mn-lt"/>
          <a:ea typeface="+mn-ea"/>
          <a:cs typeface="+mn-cs"/>
        </a:defRPr>
      </a:lvl3pPr>
      <a:lvl4pPr marL="1263650" indent="-295275" algn="l" defTabSz="914400" rtl="0" eaLnBrk="1" latinLnBrk="0" hangingPunct="1">
        <a:spcBef>
          <a:spcPts val="600"/>
        </a:spcBef>
        <a:buClr>
          <a:schemeClr val="accent1">
            <a:lumMod val="75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4pPr>
      <a:lvl5pPr marL="1546225" indent="-282575" algn="l" defTabSz="914400" rtl="0" eaLnBrk="1" latinLnBrk="0" hangingPunct="1">
        <a:spcBef>
          <a:spcPts val="600"/>
        </a:spcBef>
        <a:buClr>
          <a:schemeClr val="accent1">
            <a:lumMod val="60000"/>
            <a:lumOff val="40000"/>
          </a:schemeClr>
        </a:buClr>
        <a:buSzPct val="110000"/>
        <a:buFont typeface="Wingdings 2" pitchFamily="18" charset="2"/>
        <a:buChar char=""/>
        <a:defRPr sz="1800" kern="1200">
          <a:solidFill>
            <a:schemeClr val="tx1">
              <a:lumMod val="65000"/>
              <a:lumOff val="35000"/>
            </a:schemeClr>
          </a:solidFill>
          <a:latin typeface="+mn-lt"/>
          <a:ea typeface="+mn-ea"/>
          <a:cs typeface="+mn-cs"/>
        </a:defRPr>
      </a:lvl5pPr>
      <a:lvl6pPr marL="1828800"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6pPr>
      <a:lvl7pPr marL="21177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7pPr>
      <a:lvl8pPr marL="2398713" indent="-282575" algn="l" defTabSz="914400" rtl="0" eaLnBrk="1" latinLnBrk="0" hangingPunct="1">
        <a:spcBef>
          <a:spcPct val="20000"/>
        </a:spcBef>
        <a:buClr>
          <a:schemeClr val="accent2"/>
        </a:buClr>
        <a:buSzPct val="110000"/>
        <a:buFont typeface="Wingdings 2" pitchFamily="18" charset="2"/>
        <a:buChar char=""/>
        <a:defRPr lang="en-US" sz="1800" kern="1200" dirty="0" smtClean="0">
          <a:solidFill>
            <a:schemeClr val="tx1">
              <a:lumMod val="65000"/>
              <a:lumOff val="35000"/>
            </a:schemeClr>
          </a:solidFill>
          <a:latin typeface="+mn-lt"/>
          <a:ea typeface="+mn-ea"/>
          <a:cs typeface="+mn-cs"/>
        </a:defRPr>
      </a:lvl8pPr>
      <a:lvl9pPr marL="2689225" indent="-282575" algn="l" defTabSz="914400" rtl="0" eaLnBrk="1" latinLnBrk="0" hangingPunct="1">
        <a:spcBef>
          <a:spcPct val="20000"/>
        </a:spcBef>
        <a:buClr>
          <a:schemeClr val="accent1">
            <a:lumMod val="60000"/>
            <a:lumOff val="40000"/>
          </a:schemeClr>
        </a:buClr>
        <a:buSzPct val="110000"/>
        <a:buFont typeface="Wingdings 2" pitchFamily="18" charset="2"/>
        <a:buChar char=""/>
        <a:defRPr lang="en-US" sz="1800" kern="1200" dirty="0">
          <a:solidFill>
            <a:schemeClr val="tx1">
              <a:lumMod val="65000"/>
              <a:lumOff val="35000"/>
            </a:schemeClr>
          </a:solidFill>
          <a:latin typeface="+mn-lt"/>
          <a:ea typeface="+mn-ea"/>
          <a:cs typeface="+mn-cs"/>
        </a:defRPr>
      </a:lvl9pPr>
    </p:bodyStyle>
    <p:otherStyle>
      <a:defPPr>
        <a:defRP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8.jpe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10.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13.wmf"/><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14.jpe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15.gi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16.jpe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7.jpe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18.jpe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21.jpe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22.gif"/><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3" Type="http://schemas.openxmlformats.org/officeDocument/2006/relationships/image" Target="../media/image23.gif"/><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2" Type="http://schemas.openxmlformats.org/officeDocument/2006/relationships/image" Target="../media/image27.jpeg"/><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image" Target="../media/image28.jpe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2" Type="http://schemas.openxmlformats.org/officeDocument/2006/relationships/image" Target="../media/image30.jpeg"/><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image" Target="../media/image31.jpeg"/><Relationship Id="rId1" Type="http://schemas.openxmlformats.org/officeDocument/2006/relationships/slideLayout" Target="../slideLayouts/slideLayout2.xml"/></Relationships>
</file>

<file path=ppt/slides/_rels/slide42.xml.rels><?xml version="1.0" encoding="UTF-8" standalone="yes"?>
<Relationships xmlns="http://schemas.openxmlformats.org/package/2006/relationships"><Relationship Id="rId2" Type="http://schemas.openxmlformats.org/officeDocument/2006/relationships/image" Target="../media/image32.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2" Type="http://schemas.openxmlformats.org/officeDocument/2006/relationships/image" Target="../media/image34.jpe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image" Target="../media/image35.gif"/><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37.jpe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38.jpe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39.gif"/><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40.jpe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image" Target="../media/image41.jpe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42.gif"/><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5.jpe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lstStyle/>
          <a:p>
            <a:r>
              <a:rPr lang="en-US" dirty="0" smtClean="0"/>
              <a:t>Unit </a:t>
            </a:r>
            <a:r>
              <a:rPr lang="en-US" dirty="0"/>
              <a:t>2</a:t>
            </a:r>
            <a:r>
              <a:rPr lang="en-US" dirty="0" smtClean="0"/>
              <a:t>: The Constitution</a:t>
            </a:r>
            <a:endParaRPr lang="en-US" dirty="0"/>
          </a:p>
        </p:txBody>
      </p:sp>
    </p:spTree>
    <p:extLst>
      <p:ext uri="{BB962C8B-B14F-4D97-AF65-F5344CB8AC3E}">
        <p14:creationId xmlns:p14="http://schemas.microsoft.com/office/powerpoint/2010/main" val="30507071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098" name="Picture 2" descr="Image result for limited gover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93000" y="5229132"/>
            <a:ext cx="1651000" cy="16288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Separation of Powers</a:t>
            </a:r>
            <a:endParaRPr lang="en-US" dirty="0"/>
          </a:p>
        </p:txBody>
      </p:sp>
      <p:sp>
        <p:nvSpPr>
          <p:cNvPr id="3" name="Content Placeholder 2"/>
          <p:cNvSpPr>
            <a:spLocks noGrp="1"/>
          </p:cNvSpPr>
          <p:nvPr>
            <p:ph idx="1"/>
          </p:nvPr>
        </p:nvSpPr>
        <p:spPr/>
        <p:txBody>
          <a:bodyPr/>
          <a:lstStyle/>
          <a:p>
            <a:r>
              <a:rPr lang="en-US" dirty="0" smtClean="0"/>
              <a:t>Having all government power in the same hands is “the very definition of tyranny,” according the father of the Constitution. </a:t>
            </a:r>
          </a:p>
          <a:p>
            <a:r>
              <a:rPr lang="en-US" dirty="0" smtClean="0"/>
              <a:t>Separation of powers consists of a division of power among three branches of government.</a:t>
            </a:r>
          </a:p>
          <a:p>
            <a:r>
              <a:rPr lang="en-US" dirty="0" smtClean="0"/>
              <a:t>It was created to prevent one group of people from having all of the power in the federal government. </a:t>
            </a:r>
          </a:p>
          <a:p>
            <a:r>
              <a:rPr lang="en-US" dirty="0" smtClean="0"/>
              <a:t>The powers of one branch may not be exercised by another branch.</a:t>
            </a:r>
            <a:endParaRPr lang="en-US" dirty="0"/>
          </a:p>
        </p:txBody>
      </p:sp>
    </p:spTree>
    <p:extLst>
      <p:ext uri="{BB962C8B-B14F-4D97-AF65-F5344CB8AC3E}">
        <p14:creationId xmlns:p14="http://schemas.microsoft.com/office/powerpoint/2010/main" val="329221313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Three Branches of Government</a:t>
            </a:r>
            <a:endParaRPr lang="en-US" dirty="0"/>
          </a:p>
        </p:txBody>
      </p:sp>
      <p:sp>
        <p:nvSpPr>
          <p:cNvPr id="3" name="Content Placeholder 2"/>
          <p:cNvSpPr>
            <a:spLocks noGrp="1"/>
          </p:cNvSpPr>
          <p:nvPr>
            <p:ph idx="1"/>
          </p:nvPr>
        </p:nvSpPr>
        <p:spPr>
          <a:xfrm>
            <a:off x="549275" y="1600201"/>
            <a:ext cx="8042276" cy="4936066"/>
          </a:xfrm>
        </p:spPr>
        <p:txBody>
          <a:bodyPr>
            <a:normAutofit/>
          </a:bodyPr>
          <a:lstStyle/>
          <a:p>
            <a:r>
              <a:rPr lang="en-US" b="1" dirty="0" smtClean="0"/>
              <a:t>Legislative</a:t>
            </a:r>
            <a:r>
              <a:rPr lang="en-US" dirty="0" smtClean="0"/>
              <a:t>: the lawmaking arm of the federal government.</a:t>
            </a:r>
          </a:p>
          <a:p>
            <a:r>
              <a:rPr lang="en-US" b="1" dirty="0" smtClean="0"/>
              <a:t>Executive</a:t>
            </a:r>
            <a:r>
              <a:rPr lang="en-US" dirty="0" smtClean="0"/>
              <a:t>: part of government that carries out/executes the laws</a:t>
            </a:r>
          </a:p>
          <a:p>
            <a:r>
              <a:rPr lang="en-US" b="1" dirty="0" smtClean="0"/>
              <a:t>Judicial</a:t>
            </a:r>
            <a:r>
              <a:rPr lang="en-US" dirty="0" smtClean="0"/>
              <a:t>: arm of government that interprets the laws</a:t>
            </a:r>
          </a:p>
          <a:p>
            <a:endParaRPr lang="en-US" dirty="0"/>
          </a:p>
        </p:txBody>
      </p:sp>
      <p:pic>
        <p:nvPicPr>
          <p:cNvPr id="8196" name="Picture 4" descr="Image result for three bra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687" y="4251279"/>
            <a:ext cx="9034820" cy="225870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230682948"/>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6" name="Picture 2" descr="Image result for checks and balanc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52618" y="3707570"/>
            <a:ext cx="5030574" cy="313907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Checks and Balances</a:t>
            </a:r>
            <a:endParaRPr lang="en-US" dirty="0"/>
          </a:p>
        </p:txBody>
      </p:sp>
      <p:sp>
        <p:nvSpPr>
          <p:cNvPr id="3" name="Content Placeholder 2"/>
          <p:cNvSpPr>
            <a:spLocks noGrp="1"/>
          </p:cNvSpPr>
          <p:nvPr>
            <p:ph idx="1"/>
          </p:nvPr>
        </p:nvSpPr>
        <p:spPr/>
        <p:txBody>
          <a:bodyPr/>
          <a:lstStyle/>
          <a:p>
            <a:r>
              <a:rPr lang="en-US" dirty="0" smtClean="0"/>
              <a:t>The framers provided a balance of power in the US Constitution by giving each government branch powers that limit the powers of the other branches. </a:t>
            </a:r>
          </a:p>
          <a:p>
            <a:r>
              <a:rPr lang="en-US" dirty="0" smtClean="0"/>
              <a:t>This ensures that no branch of the federal government becomes too strong.</a:t>
            </a:r>
          </a:p>
        </p:txBody>
      </p:sp>
    </p:spTree>
    <p:extLst>
      <p:ext uri="{BB962C8B-B14F-4D97-AF65-F5344CB8AC3E}">
        <p14:creationId xmlns:p14="http://schemas.microsoft.com/office/powerpoint/2010/main" val="8779373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549275" y="40944"/>
            <a:ext cx="8042276" cy="6519333"/>
          </a:xfrm>
        </p:spPr>
        <p:txBody>
          <a:bodyPr>
            <a:normAutofit/>
          </a:bodyPr>
          <a:lstStyle/>
          <a:p>
            <a:r>
              <a:rPr lang="en-US" sz="2000" dirty="0" smtClean="0"/>
              <a:t>Check on Executive</a:t>
            </a:r>
          </a:p>
          <a:p>
            <a:pPr lvl="1"/>
            <a:r>
              <a:rPr lang="en-US" sz="2000" dirty="0" smtClean="0"/>
              <a:t>Legislative: impeach and remove president; override veto; Senate can refuse to confirm presidential appointments</a:t>
            </a:r>
          </a:p>
          <a:p>
            <a:pPr lvl="1"/>
            <a:r>
              <a:rPr lang="en-US" sz="2000" dirty="0" smtClean="0"/>
              <a:t>Judicial: Declare executive acts unconstitutional; judges appointed for life free from executive control</a:t>
            </a:r>
          </a:p>
          <a:p>
            <a:r>
              <a:rPr lang="en-US" sz="2000" dirty="0" smtClean="0"/>
              <a:t>Check on Legislative</a:t>
            </a:r>
          </a:p>
          <a:p>
            <a:pPr lvl="1"/>
            <a:r>
              <a:rPr lang="en-US" sz="2000" dirty="0" smtClean="0"/>
              <a:t>Executive: can veto; can call special sessions; can suggest laws</a:t>
            </a:r>
          </a:p>
          <a:p>
            <a:pPr lvl="1"/>
            <a:r>
              <a:rPr lang="en-US" sz="2000" dirty="0" smtClean="0"/>
              <a:t>Judicial: can declare acts unconstitutional </a:t>
            </a:r>
          </a:p>
          <a:p>
            <a:pPr lvl="1"/>
            <a:endParaRPr lang="en-US" sz="2000" dirty="0"/>
          </a:p>
          <a:p>
            <a:pPr lvl="1"/>
            <a:endParaRPr lang="en-US" sz="2000" dirty="0" smtClean="0"/>
          </a:p>
          <a:p>
            <a:pPr lvl="1"/>
            <a:endParaRPr lang="en-US" sz="2000" dirty="0" smtClean="0"/>
          </a:p>
          <a:p>
            <a:r>
              <a:rPr lang="en-US" sz="2000" dirty="0" smtClean="0"/>
              <a:t>Check on Judicial </a:t>
            </a:r>
          </a:p>
          <a:p>
            <a:pPr lvl="1"/>
            <a:r>
              <a:rPr lang="en-US" sz="2000" dirty="0" smtClean="0"/>
              <a:t>Executive: appoints federal judges; grant pardons</a:t>
            </a:r>
          </a:p>
          <a:p>
            <a:pPr lvl="1"/>
            <a:r>
              <a:rPr lang="en-US" sz="2000" dirty="0" smtClean="0"/>
              <a:t>Legislative: impeach and remove federal judges; established lower courts</a:t>
            </a:r>
          </a:p>
        </p:txBody>
      </p:sp>
      <p:pic>
        <p:nvPicPr>
          <p:cNvPr id="21506" name="Picture 2" descr="Image result for commerce cla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46494" y="2736376"/>
            <a:ext cx="2456312" cy="24563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04721835"/>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Judicial Review</a:t>
            </a:r>
            <a:endParaRPr lang="en-US" dirty="0"/>
          </a:p>
        </p:txBody>
      </p:sp>
      <p:sp>
        <p:nvSpPr>
          <p:cNvPr id="3" name="Content Placeholder 2"/>
          <p:cNvSpPr>
            <a:spLocks noGrp="1"/>
          </p:cNvSpPr>
          <p:nvPr>
            <p:ph idx="1"/>
          </p:nvPr>
        </p:nvSpPr>
        <p:spPr/>
        <p:txBody>
          <a:bodyPr>
            <a:normAutofit/>
          </a:bodyPr>
          <a:lstStyle/>
          <a:p>
            <a:r>
              <a:rPr lang="en-US" dirty="0" smtClean="0"/>
              <a:t>The Supreme Court can check the powers of the other branches by deciding whether a law or act of the executive is constitutional. </a:t>
            </a:r>
          </a:p>
          <a:p>
            <a:r>
              <a:rPr lang="en-US" dirty="0" smtClean="0"/>
              <a:t>Acts that conflict with the Constitution are not law and the courts are not bound to follow it.</a:t>
            </a:r>
          </a:p>
          <a:p>
            <a:r>
              <a:rPr lang="en-US" dirty="0" smtClean="0"/>
              <a:t>Established by </a:t>
            </a:r>
            <a:r>
              <a:rPr lang="en-US" i="1" dirty="0" smtClean="0"/>
              <a:t>Marbury v. Madison</a:t>
            </a:r>
            <a:endParaRPr lang="en-US" i="1" dirty="0"/>
          </a:p>
        </p:txBody>
      </p:sp>
      <p:pic>
        <p:nvPicPr>
          <p:cNvPr id="12290" name="Picture 2" descr="Image result for judicial review"/>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729552" y="4414586"/>
            <a:ext cx="5064647" cy="244341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248371615"/>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Marbury v. Madison</a:t>
            </a:r>
            <a:endParaRPr lang="en-US" dirty="0"/>
          </a:p>
        </p:txBody>
      </p:sp>
      <p:sp>
        <p:nvSpPr>
          <p:cNvPr id="3" name="Content Placeholder 2"/>
          <p:cNvSpPr>
            <a:spLocks noGrp="1"/>
          </p:cNvSpPr>
          <p:nvPr>
            <p:ph idx="1"/>
          </p:nvPr>
        </p:nvSpPr>
        <p:spPr/>
        <p:txBody>
          <a:bodyPr/>
          <a:lstStyle/>
          <a:p>
            <a:r>
              <a:rPr lang="en-US" dirty="0" smtClean="0"/>
              <a:t>What legal principle gave Marbury a right to some remedy under law?</a:t>
            </a:r>
          </a:p>
          <a:p>
            <a:r>
              <a:rPr lang="en-US" dirty="0" smtClean="0"/>
              <a:t>What reason did Justice Marshall give for refusing to hear the Marbury case?</a:t>
            </a:r>
          </a:p>
          <a:p>
            <a:r>
              <a:rPr lang="en-US" dirty="0" smtClean="0"/>
              <a:t>Why is Marbury v. Madison important to the role of the Supreme Court?</a:t>
            </a:r>
          </a:p>
          <a:p>
            <a:r>
              <a:rPr lang="en-US" dirty="0" smtClean="0"/>
              <a:t>What effect did Marbury v. Madison have on the system of checks and balances?</a:t>
            </a:r>
            <a:endParaRPr lang="en-US" dirty="0"/>
          </a:p>
        </p:txBody>
      </p:sp>
    </p:spTree>
    <p:extLst>
      <p:ext uri="{BB962C8B-B14F-4D97-AF65-F5344CB8AC3E}">
        <p14:creationId xmlns:p14="http://schemas.microsoft.com/office/powerpoint/2010/main" val="2785102418"/>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218" name="Rectangle 2"/>
          <p:cNvSpPr>
            <a:spLocks noGrp="1" noChangeArrowheads="1"/>
          </p:cNvSpPr>
          <p:nvPr>
            <p:ph type="title"/>
          </p:nvPr>
        </p:nvSpPr>
        <p:spPr/>
        <p:txBody>
          <a:bodyPr/>
          <a:lstStyle/>
          <a:p>
            <a:r>
              <a:rPr lang="en-US" dirty="0" smtClean="0"/>
              <a:t>Political Cartoon Analysis?</a:t>
            </a:r>
            <a:endParaRPr lang="en-US" dirty="0"/>
          </a:p>
        </p:txBody>
      </p:sp>
      <p:sp>
        <p:nvSpPr>
          <p:cNvPr id="9219" name="Rectangle 3"/>
          <p:cNvSpPr>
            <a:spLocks noGrp="1" noChangeArrowheads="1"/>
          </p:cNvSpPr>
          <p:nvPr>
            <p:ph type="body" idx="1"/>
          </p:nvPr>
        </p:nvSpPr>
        <p:spPr>
          <a:xfrm>
            <a:off x="549275" y="1600201"/>
            <a:ext cx="8042276" cy="4936066"/>
          </a:xfrm>
        </p:spPr>
        <p:txBody>
          <a:bodyPr>
            <a:normAutofit lnSpcReduction="10000"/>
          </a:bodyPr>
          <a:lstStyle/>
          <a:p>
            <a:r>
              <a:rPr lang="en-US" dirty="0"/>
              <a:t>Artist</a:t>
            </a:r>
            <a:r>
              <a:rPr lang="ja-JP" altLang="en-US" dirty="0">
                <a:latin typeface="Arial"/>
              </a:rPr>
              <a:t>’</a:t>
            </a:r>
            <a:r>
              <a:rPr lang="en-US" dirty="0"/>
              <a:t>s </a:t>
            </a:r>
            <a:r>
              <a:rPr lang="en-US" dirty="0" smtClean="0"/>
              <a:t>viewpoint</a:t>
            </a:r>
          </a:p>
          <a:p>
            <a:pPr lvl="1"/>
            <a:r>
              <a:rPr lang="en-US" dirty="0" smtClean="0"/>
              <a:t>What is the subject</a:t>
            </a:r>
          </a:p>
          <a:p>
            <a:pPr lvl="1"/>
            <a:r>
              <a:rPr lang="en-US" dirty="0" smtClean="0"/>
              <a:t>How is it portrayed</a:t>
            </a:r>
            <a:endParaRPr lang="en-US" dirty="0"/>
          </a:p>
          <a:p>
            <a:r>
              <a:rPr lang="en-US" dirty="0"/>
              <a:t>Symbols</a:t>
            </a:r>
          </a:p>
          <a:p>
            <a:r>
              <a:rPr lang="en-US" dirty="0"/>
              <a:t>Captions</a:t>
            </a:r>
          </a:p>
          <a:p>
            <a:r>
              <a:rPr lang="en-US" dirty="0"/>
              <a:t>Humor and </a:t>
            </a:r>
            <a:r>
              <a:rPr lang="en-US" dirty="0" smtClean="0"/>
              <a:t>Satire</a:t>
            </a:r>
          </a:p>
          <a:p>
            <a:pPr lvl="1"/>
            <a:r>
              <a:rPr lang="en-US" dirty="0" smtClean="0"/>
              <a:t>Caricature</a:t>
            </a:r>
          </a:p>
          <a:p>
            <a:pPr lvl="1"/>
            <a:r>
              <a:rPr lang="en-US" dirty="0" smtClean="0"/>
              <a:t>Satire</a:t>
            </a:r>
          </a:p>
          <a:p>
            <a:pPr lvl="1"/>
            <a:r>
              <a:rPr lang="en-US" dirty="0" smtClean="0"/>
              <a:t>Stereotype </a:t>
            </a:r>
            <a:endParaRPr lang="en-US" dirty="0"/>
          </a:p>
          <a:p>
            <a:r>
              <a:rPr lang="en-US" dirty="0"/>
              <a:t>Historical Images</a:t>
            </a:r>
          </a:p>
        </p:txBody>
      </p:sp>
      <p:pic>
        <p:nvPicPr>
          <p:cNvPr id="9221" name="Picture 5" descr="MCj04344110000[1]"/>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486400" y="1981200"/>
            <a:ext cx="2370138" cy="2667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68363578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descr="Unknown.jpeg"/>
          <p:cNvPicPr>
            <a:picLocks noGrp="1" noChangeAspect="1"/>
          </p:cNvPicPr>
          <p:nvPr>
            <p:ph idx="1"/>
          </p:nvPr>
        </p:nvPicPr>
        <p:blipFill>
          <a:blip r:embed="rId2">
            <a:extLst>
              <a:ext uri="{28A0092B-C50C-407E-A947-70E740481C1C}">
                <a14:useLocalDpi xmlns:a14="http://schemas.microsoft.com/office/drawing/2010/main" val="0"/>
              </a:ext>
            </a:extLst>
          </a:blip>
          <a:srcRect l="-18137" r="-18137"/>
          <a:stretch>
            <a:fillRect/>
          </a:stretch>
        </p:blipFill>
        <p:spPr>
          <a:xfrm>
            <a:off x="549275" y="525463"/>
            <a:ext cx="8042275" cy="5875337"/>
          </a:xfrm>
        </p:spPr>
      </p:pic>
    </p:spTree>
    <p:extLst>
      <p:ext uri="{BB962C8B-B14F-4D97-AF65-F5344CB8AC3E}">
        <p14:creationId xmlns:p14="http://schemas.microsoft.com/office/powerpoint/2010/main" val="3820170198"/>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Content Placeholder 3" descr="6c8e69ccc0d8c61eb8f81d4d76c084e2_1M.png.gif"/>
          <p:cNvPicPr>
            <a:picLocks noGrp="1" noChangeAspect="1"/>
          </p:cNvPicPr>
          <p:nvPr>
            <p:ph idx="1"/>
          </p:nvPr>
        </p:nvPicPr>
        <p:blipFill>
          <a:blip r:embed="rId2">
            <a:extLst>
              <a:ext uri="{28A0092B-C50C-407E-A947-70E740481C1C}">
                <a14:useLocalDpi xmlns:a14="http://schemas.microsoft.com/office/drawing/2010/main" val="0"/>
              </a:ext>
            </a:extLst>
          </a:blip>
          <a:srcRect l="-28140" r="-28140"/>
          <a:stretch>
            <a:fillRect/>
          </a:stretch>
        </p:blipFill>
        <p:spPr>
          <a:xfrm>
            <a:off x="549275" y="558800"/>
            <a:ext cx="8042275" cy="5961063"/>
          </a:xfrm>
        </p:spPr>
      </p:pic>
    </p:spTree>
    <p:extLst>
      <p:ext uri="{BB962C8B-B14F-4D97-AF65-F5344CB8AC3E}">
        <p14:creationId xmlns:p14="http://schemas.microsoft.com/office/powerpoint/2010/main" val="1873900850"/>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Why do we need a preamble for the constitution? </a:t>
            </a:r>
            <a:endParaRPr lang="en-US" dirty="0"/>
          </a:p>
        </p:txBody>
      </p:sp>
    </p:spTree>
    <p:extLst>
      <p:ext uri="{BB962C8B-B14F-4D97-AF65-F5344CB8AC3E}">
        <p14:creationId xmlns:p14="http://schemas.microsoft.com/office/powerpoint/2010/main" val="3856932326"/>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Bellwork</a:t>
            </a:r>
            <a:endParaRPr lang="en-US" b="1" dirty="0"/>
          </a:p>
        </p:txBody>
      </p:sp>
      <p:sp>
        <p:nvSpPr>
          <p:cNvPr id="3" name="Content Placeholder 2"/>
          <p:cNvSpPr>
            <a:spLocks noGrp="1"/>
          </p:cNvSpPr>
          <p:nvPr>
            <p:ph idx="1"/>
          </p:nvPr>
        </p:nvSpPr>
        <p:spPr/>
        <p:txBody>
          <a:bodyPr/>
          <a:lstStyle/>
          <a:p>
            <a:r>
              <a:rPr lang="en-US" dirty="0" smtClean="0"/>
              <a:t>If you were alive in 1787 would you have supported the Federalists or the Anti-Federalists? Why?</a:t>
            </a:r>
            <a:endParaRPr lang="en-US" dirty="0"/>
          </a:p>
        </p:txBody>
      </p:sp>
    </p:spTree>
    <p:extLst>
      <p:ext uri="{BB962C8B-B14F-4D97-AF65-F5344CB8AC3E}">
        <p14:creationId xmlns:p14="http://schemas.microsoft.com/office/powerpoint/2010/main" val="943557318"/>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Constitution</a:t>
            </a:r>
            <a:endParaRPr lang="en-US" dirty="0"/>
          </a:p>
        </p:txBody>
      </p:sp>
      <p:sp>
        <p:nvSpPr>
          <p:cNvPr id="3" name="Content Placeholder 2"/>
          <p:cNvSpPr>
            <a:spLocks noGrp="1"/>
          </p:cNvSpPr>
          <p:nvPr>
            <p:ph idx="1"/>
          </p:nvPr>
        </p:nvSpPr>
        <p:spPr/>
        <p:txBody>
          <a:bodyPr>
            <a:normAutofit/>
          </a:bodyPr>
          <a:lstStyle/>
          <a:p>
            <a:r>
              <a:rPr lang="en-US" dirty="0" smtClean="0"/>
              <a:t>Made up of three main parts:</a:t>
            </a:r>
          </a:p>
          <a:p>
            <a:pPr lvl="1"/>
            <a:r>
              <a:rPr lang="en-US" dirty="0" smtClean="0"/>
              <a:t>Preamble</a:t>
            </a:r>
          </a:p>
          <a:p>
            <a:pPr lvl="1"/>
            <a:r>
              <a:rPr lang="en-US" dirty="0" smtClean="0"/>
              <a:t>Articles</a:t>
            </a:r>
          </a:p>
          <a:p>
            <a:pPr lvl="1"/>
            <a:r>
              <a:rPr lang="en-US" dirty="0" smtClean="0"/>
              <a:t>Amendments</a:t>
            </a:r>
          </a:p>
          <a:p>
            <a:pPr marL="349250" lvl="1" indent="0">
              <a:buNone/>
            </a:pPr>
            <a:endParaRPr lang="en-US" dirty="0" smtClean="0"/>
          </a:p>
          <a:p>
            <a:r>
              <a:rPr lang="en-US" dirty="0" smtClean="0"/>
              <a:t>How the Constitution is divided </a:t>
            </a:r>
          </a:p>
          <a:p>
            <a:pPr lvl="1"/>
            <a:r>
              <a:rPr lang="en-US" dirty="0" smtClean="0"/>
              <a:t>Articles</a:t>
            </a:r>
          </a:p>
          <a:p>
            <a:pPr lvl="2"/>
            <a:r>
              <a:rPr lang="en-US" dirty="0" smtClean="0"/>
              <a:t>Section</a:t>
            </a:r>
          </a:p>
          <a:p>
            <a:pPr lvl="3"/>
            <a:r>
              <a:rPr lang="en-US" dirty="0" smtClean="0"/>
              <a:t>Clause</a:t>
            </a:r>
          </a:p>
          <a:p>
            <a:pPr marL="0" indent="0">
              <a:buNone/>
            </a:pPr>
            <a:endParaRPr lang="en-US" dirty="0"/>
          </a:p>
        </p:txBody>
      </p:sp>
      <p:pic>
        <p:nvPicPr>
          <p:cNvPr id="13314" name="Picture 2" descr="Image result for constit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45374" y="1600200"/>
            <a:ext cx="3798625" cy="284896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38615680"/>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Preamble </a:t>
            </a:r>
            <a:endParaRPr lang="en-US" dirty="0"/>
          </a:p>
        </p:txBody>
      </p:sp>
      <p:sp>
        <p:nvSpPr>
          <p:cNvPr id="3" name="Content Placeholder 2"/>
          <p:cNvSpPr>
            <a:spLocks noGrp="1"/>
          </p:cNvSpPr>
          <p:nvPr>
            <p:ph idx="1"/>
          </p:nvPr>
        </p:nvSpPr>
        <p:spPr/>
        <p:txBody>
          <a:bodyPr/>
          <a:lstStyle/>
          <a:p>
            <a:r>
              <a:rPr lang="en-US" dirty="0" smtClean="0"/>
              <a:t>The Preamble is an introduction that explains why the US Constitution was written. </a:t>
            </a:r>
          </a:p>
          <a:p>
            <a:r>
              <a:rPr lang="en-US" dirty="0" smtClean="0"/>
              <a:t>Two main questions found in the Preamble</a:t>
            </a:r>
          </a:p>
          <a:p>
            <a:pPr lvl="1"/>
            <a:r>
              <a:rPr lang="en-US" dirty="0" smtClean="0"/>
              <a:t>Why are they writing it?</a:t>
            </a:r>
          </a:p>
          <a:p>
            <a:pPr lvl="1"/>
            <a:r>
              <a:rPr lang="en-US" dirty="0" smtClean="0"/>
              <a:t>What goals are to be reached?</a:t>
            </a:r>
          </a:p>
          <a:p>
            <a:pPr lvl="1"/>
            <a:endParaRPr lang="en-US" dirty="0"/>
          </a:p>
          <a:p>
            <a:pPr marL="349250" lvl="1" indent="0">
              <a:buNone/>
            </a:pPr>
            <a:endParaRPr lang="en-US" dirty="0" smtClean="0"/>
          </a:p>
          <a:p>
            <a:pPr marL="0" indent="0">
              <a:buNone/>
            </a:pPr>
            <a:endParaRPr lang="en-US" dirty="0"/>
          </a:p>
        </p:txBody>
      </p:sp>
      <p:pic>
        <p:nvPicPr>
          <p:cNvPr id="14338" name="Picture 2" descr="Image result for preambl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01254" y="4004608"/>
            <a:ext cx="6380614" cy="28533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51722266"/>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Preamble</a:t>
            </a:r>
            <a:endParaRPr lang="en-US" dirty="0"/>
          </a:p>
        </p:txBody>
      </p:sp>
      <p:sp>
        <p:nvSpPr>
          <p:cNvPr id="3" name="Content Placeholder 2"/>
          <p:cNvSpPr>
            <a:spLocks noGrp="1"/>
          </p:cNvSpPr>
          <p:nvPr>
            <p:ph idx="1"/>
          </p:nvPr>
        </p:nvSpPr>
        <p:spPr/>
        <p:txBody>
          <a:bodyPr>
            <a:normAutofit/>
          </a:bodyPr>
          <a:lstStyle/>
          <a:p>
            <a:r>
              <a:rPr lang="en-US" sz="2800" dirty="0" smtClean="0"/>
              <a:t>We the People of United States, in Order to form a more perfect Union, establish Justice, insure domestic tranquility, provide for the common defense, promote the general Welfare, and secure the Blessings of Liberty to ourselves and our Posterity, do ordain and establish this Constitution for the United States.</a:t>
            </a:r>
            <a:endParaRPr lang="en-US" sz="2800" dirty="0"/>
          </a:p>
        </p:txBody>
      </p:sp>
    </p:spTree>
    <p:extLst>
      <p:ext uri="{BB962C8B-B14F-4D97-AF65-F5344CB8AC3E}">
        <p14:creationId xmlns:p14="http://schemas.microsoft.com/office/powerpoint/2010/main" val="156170433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b="1" dirty="0" err="1" smtClean="0"/>
              <a:t>Bellwork</a:t>
            </a:r>
            <a:endParaRPr lang="en-US" b="1" dirty="0"/>
          </a:p>
        </p:txBody>
      </p:sp>
      <p:sp>
        <p:nvSpPr>
          <p:cNvPr id="3" name="Content Placeholder 2"/>
          <p:cNvSpPr>
            <a:spLocks noGrp="1"/>
          </p:cNvSpPr>
          <p:nvPr>
            <p:ph idx="1"/>
          </p:nvPr>
        </p:nvSpPr>
        <p:spPr/>
        <p:txBody>
          <a:bodyPr/>
          <a:lstStyle/>
          <a:p>
            <a:r>
              <a:rPr lang="en-US" dirty="0" smtClean="0"/>
              <a:t>Why is the legislative branch the largest part of the constitution? </a:t>
            </a:r>
            <a:endParaRPr lang="en-US" dirty="0"/>
          </a:p>
        </p:txBody>
      </p:sp>
      <p:sp>
        <p:nvSpPr>
          <p:cNvPr id="4" name="AutoShape 2" descr="Image result for fourth amendmen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Tree>
    <p:extLst>
      <p:ext uri="{BB962C8B-B14F-4D97-AF65-F5344CB8AC3E}">
        <p14:creationId xmlns:p14="http://schemas.microsoft.com/office/powerpoint/2010/main" val="777402628"/>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Articles of the Constitution</a:t>
            </a:r>
            <a:endParaRPr lang="en-US" dirty="0"/>
          </a:p>
        </p:txBody>
      </p:sp>
      <p:sp>
        <p:nvSpPr>
          <p:cNvPr id="3" name="Content Placeholder 2"/>
          <p:cNvSpPr>
            <a:spLocks noGrp="1"/>
          </p:cNvSpPr>
          <p:nvPr>
            <p:ph idx="1"/>
          </p:nvPr>
        </p:nvSpPr>
        <p:spPr/>
        <p:txBody>
          <a:bodyPr/>
          <a:lstStyle/>
          <a:p>
            <a:r>
              <a:rPr lang="en-US" dirty="0" smtClean="0"/>
              <a:t>Article I: Legislative Branch</a:t>
            </a:r>
          </a:p>
          <a:p>
            <a:r>
              <a:rPr lang="en-US" dirty="0" smtClean="0"/>
              <a:t>Article II: Executive Branch</a:t>
            </a:r>
          </a:p>
          <a:p>
            <a:r>
              <a:rPr lang="en-US" dirty="0" smtClean="0"/>
              <a:t>Article III: Judicial Branch</a:t>
            </a:r>
          </a:p>
          <a:p>
            <a:r>
              <a:rPr lang="en-US" dirty="0" smtClean="0"/>
              <a:t>Article IV: Relations among States</a:t>
            </a:r>
          </a:p>
          <a:p>
            <a:r>
              <a:rPr lang="en-US" dirty="0" smtClean="0"/>
              <a:t>Article V: Amending the Constitution</a:t>
            </a:r>
          </a:p>
          <a:p>
            <a:r>
              <a:rPr lang="en-US" dirty="0" smtClean="0"/>
              <a:t>Article VI: Supremacy of National Government</a:t>
            </a:r>
          </a:p>
          <a:p>
            <a:r>
              <a:rPr lang="en-US" dirty="0" smtClean="0"/>
              <a:t>Article VII: Ratification</a:t>
            </a:r>
            <a:endParaRPr lang="en-US" dirty="0"/>
          </a:p>
        </p:txBody>
      </p:sp>
    </p:spTree>
    <p:extLst>
      <p:ext uri="{BB962C8B-B14F-4D97-AF65-F5344CB8AC3E}">
        <p14:creationId xmlns:p14="http://schemas.microsoft.com/office/powerpoint/2010/main" val="16468983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 Legislative Branch</a:t>
            </a:r>
            <a:endParaRPr lang="en-US" dirty="0"/>
          </a:p>
        </p:txBody>
      </p:sp>
      <p:sp>
        <p:nvSpPr>
          <p:cNvPr id="3" name="Content Placeholder 2"/>
          <p:cNvSpPr>
            <a:spLocks noGrp="1"/>
          </p:cNvSpPr>
          <p:nvPr>
            <p:ph idx="1"/>
          </p:nvPr>
        </p:nvSpPr>
        <p:spPr>
          <a:xfrm>
            <a:off x="549275" y="1600201"/>
            <a:ext cx="8042276" cy="4868332"/>
          </a:xfrm>
        </p:spPr>
        <p:txBody>
          <a:bodyPr>
            <a:normAutofit fontScale="92500"/>
          </a:bodyPr>
          <a:lstStyle/>
          <a:p>
            <a:r>
              <a:rPr lang="en-US" dirty="0" smtClean="0"/>
              <a:t>House of Representatives</a:t>
            </a:r>
          </a:p>
          <a:p>
            <a:pPr lvl="1"/>
            <a:r>
              <a:rPr lang="en-US" dirty="0" smtClean="0"/>
              <a:t>435 members; based on population</a:t>
            </a:r>
          </a:p>
          <a:p>
            <a:pPr lvl="1"/>
            <a:r>
              <a:rPr lang="en-US" dirty="0" smtClean="0"/>
              <a:t>Term of 2 years</a:t>
            </a:r>
          </a:p>
          <a:p>
            <a:pPr lvl="1"/>
            <a:r>
              <a:rPr lang="en-US" dirty="0" smtClean="0"/>
              <a:t>Must be 25; reside in state in which elected; citizen for 7 years</a:t>
            </a:r>
          </a:p>
          <a:p>
            <a:pPr lvl="1"/>
            <a:r>
              <a:rPr lang="en-US" dirty="0" smtClean="0"/>
              <a:t>Voted on by people of the states</a:t>
            </a:r>
          </a:p>
          <a:p>
            <a:r>
              <a:rPr lang="en-US" dirty="0" smtClean="0"/>
              <a:t>Senate</a:t>
            </a:r>
          </a:p>
          <a:p>
            <a:pPr lvl="1"/>
            <a:r>
              <a:rPr lang="en-US" dirty="0" smtClean="0"/>
              <a:t>2 senators per state</a:t>
            </a:r>
          </a:p>
          <a:p>
            <a:pPr lvl="1"/>
            <a:r>
              <a:rPr lang="en-US" dirty="0" smtClean="0"/>
              <a:t>Term of 6 years</a:t>
            </a:r>
          </a:p>
          <a:p>
            <a:pPr lvl="1"/>
            <a:r>
              <a:rPr lang="en-US" dirty="0" smtClean="0"/>
              <a:t>Must be 30; reside in state in which elected; citizen for 9 years</a:t>
            </a:r>
          </a:p>
          <a:p>
            <a:pPr lvl="1"/>
            <a:r>
              <a:rPr lang="en-US" dirty="0" smtClean="0"/>
              <a:t>Originally chosen by state legislatures until 17</a:t>
            </a:r>
            <a:r>
              <a:rPr lang="en-US" baseline="30000" dirty="0" smtClean="0"/>
              <a:t>th</a:t>
            </a:r>
            <a:r>
              <a:rPr lang="en-US" dirty="0" smtClean="0"/>
              <a:t> amendment became elected by the people</a:t>
            </a:r>
          </a:p>
          <a:p>
            <a:pPr lvl="1"/>
            <a:endParaRPr lang="en-US" dirty="0" smtClean="0"/>
          </a:p>
          <a:p>
            <a:endParaRPr lang="en-US" dirty="0"/>
          </a:p>
        </p:txBody>
      </p:sp>
    </p:spTree>
    <p:extLst>
      <p:ext uri="{BB962C8B-B14F-4D97-AF65-F5344CB8AC3E}">
        <p14:creationId xmlns:p14="http://schemas.microsoft.com/office/powerpoint/2010/main" val="1181633885"/>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Who has more power the House of Representatives or the Senate? Why?</a:t>
            </a:r>
            <a:endParaRPr lang="en-US" dirty="0"/>
          </a:p>
        </p:txBody>
      </p:sp>
    </p:spTree>
    <p:extLst>
      <p:ext uri="{BB962C8B-B14F-4D97-AF65-F5344CB8AC3E}">
        <p14:creationId xmlns:p14="http://schemas.microsoft.com/office/powerpoint/2010/main" val="3408795423"/>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 Legislative Branch</a:t>
            </a:r>
            <a:endParaRPr lang="en-US" dirty="0"/>
          </a:p>
        </p:txBody>
      </p:sp>
      <p:sp>
        <p:nvSpPr>
          <p:cNvPr id="3" name="Content Placeholder 2"/>
          <p:cNvSpPr>
            <a:spLocks noGrp="1"/>
          </p:cNvSpPr>
          <p:nvPr>
            <p:ph idx="1"/>
          </p:nvPr>
        </p:nvSpPr>
        <p:spPr>
          <a:xfrm>
            <a:off x="549275" y="1600200"/>
            <a:ext cx="8042276" cy="4952999"/>
          </a:xfrm>
        </p:spPr>
        <p:txBody>
          <a:bodyPr>
            <a:normAutofit/>
          </a:bodyPr>
          <a:lstStyle/>
          <a:p>
            <a:r>
              <a:rPr lang="en-US" dirty="0" smtClean="0"/>
              <a:t>Leadership</a:t>
            </a:r>
          </a:p>
          <a:p>
            <a:pPr lvl="1"/>
            <a:r>
              <a:rPr lang="en-US" dirty="0" smtClean="0"/>
              <a:t>Presiding officer of the House: Speaker of the House</a:t>
            </a:r>
          </a:p>
          <a:p>
            <a:pPr lvl="1"/>
            <a:r>
              <a:rPr lang="en-US" dirty="0" smtClean="0"/>
              <a:t>Presiding officer of Senate: Vice President; only votes if equally divided </a:t>
            </a:r>
          </a:p>
          <a:p>
            <a:r>
              <a:rPr lang="en-US" dirty="0" smtClean="0"/>
              <a:t>Impeachment </a:t>
            </a:r>
          </a:p>
          <a:p>
            <a:pPr lvl="1"/>
            <a:r>
              <a:rPr lang="en-US" dirty="0" smtClean="0"/>
              <a:t>House: Sole power of impeachment</a:t>
            </a:r>
          </a:p>
          <a:p>
            <a:pPr lvl="1"/>
            <a:r>
              <a:rPr lang="en-US" dirty="0" smtClean="0"/>
              <a:t>Senate: Try impeachments; convicted official may be punished through removal and disqualification </a:t>
            </a:r>
          </a:p>
          <a:p>
            <a:r>
              <a:rPr lang="en-US" dirty="0" smtClean="0"/>
              <a:t>The time, place, and manner of holding election for members of Congress is decided by the state legislature.</a:t>
            </a:r>
            <a:endParaRPr lang="en-US" dirty="0"/>
          </a:p>
        </p:txBody>
      </p:sp>
    </p:spTree>
    <p:extLst>
      <p:ext uri="{BB962C8B-B14F-4D97-AF65-F5344CB8AC3E}">
        <p14:creationId xmlns:p14="http://schemas.microsoft.com/office/powerpoint/2010/main" val="4056239666"/>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How do the president and congress interact? Why do they interact with each other more then the judicial? </a:t>
            </a:r>
            <a:endParaRPr lang="en-US" dirty="0"/>
          </a:p>
        </p:txBody>
      </p:sp>
    </p:spTree>
    <p:extLst>
      <p:ext uri="{BB962C8B-B14F-4D97-AF65-F5344CB8AC3E}">
        <p14:creationId xmlns:p14="http://schemas.microsoft.com/office/powerpoint/2010/main" val="2801820663"/>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 Legislative Branch</a:t>
            </a:r>
            <a:endParaRPr lang="en-US" dirty="0"/>
          </a:p>
        </p:txBody>
      </p:sp>
      <p:sp>
        <p:nvSpPr>
          <p:cNvPr id="3" name="Content Placeholder 2"/>
          <p:cNvSpPr>
            <a:spLocks noGrp="1"/>
          </p:cNvSpPr>
          <p:nvPr>
            <p:ph idx="1"/>
          </p:nvPr>
        </p:nvSpPr>
        <p:spPr>
          <a:xfrm>
            <a:off x="549275" y="1600201"/>
            <a:ext cx="8042276" cy="4969932"/>
          </a:xfrm>
        </p:spPr>
        <p:txBody>
          <a:bodyPr>
            <a:normAutofit fontScale="92500"/>
          </a:bodyPr>
          <a:lstStyle/>
          <a:p>
            <a:r>
              <a:rPr lang="en-US" dirty="0" smtClean="0"/>
              <a:t>Privileges and Restrictions</a:t>
            </a:r>
          </a:p>
          <a:p>
            <a:pPr lvl="1"/>
            <a:r>
              <a:rPr lang="en-US" dirty="0" smtClean="0"/>
              <a:t>Receive compensation </a:t>
            </a:r>
          </a:p>
          <a:p>
            <a:pPr lvl="1"/>
            <a:r>
              <a:rPr lang="en-US" dirty="0"/>
              <a:t>P</a:t>
            </a:r>
            <a:r>
              <a:rPr lang="en-US" dirty="0" smtClean="0"/>
              <a:t>rivileged </a:t>
            </a:r>
            <a:r>
              <a:rPr lang="en-US" dirty="0"/>
              <a:t>from </a:t>
            </a:r>
            <a:r>
              <a:rPr lang="en-US" dirty="0" smtClean="0"/>
              <a:t>arrest during attendance </a:t>
            </a:r>
            <a:r>
              <a:rPr lang="en-US" dirty="0"/>
              <a:t>at </a:t>
            </a:r>
            <a:r>
              <a:rPr lang="en-US" dirty="0" smtClean="0"/>
              <a:t>session </a:t>
            </a:r>
          </a:p>
          <a:p>
            <a:pPr lvl="1"/>
            <a:r>
              <a:rPr lang="en-US" dirty="0" smtClean="0"/>
              <a:t>Can not be sued for what is said on the floor</a:t>
            </a:r>
          </a:p>
          <a:p>
            <a:pPr lvl="1"/>
            <a:r>
              <a:rPr lang="en-US" dirty="0" smtClean="0"/>
              <a:t>Can not be appointed to civil office or have an increase in salary during term</a:t>
            </a:r>
          </a:p>
          <a:p>
            <a:r>
              <a:rPr lang="en-US" dirty="0" smtClean="0"/>
              <a:t>Lawmaking process</a:t>
            </a:r>
          </a:p>
          <a:p>
            <a:pPr lvl="1"/>
            <a:r>
              <a:rPr lang="en-US" dirty="0" smtClean="0"/>
              <a:t>A bill must be passed in both houses and be presented to the president</a:t>
            </a:r>
          </a:p>
          <a:p>
            <a:pPr lvl="1"/>
            <a:r>
              <a:rPr lang="en-US" dirty="0" smtClean="0"/>
              <a:t>If the president does not sign the bill within 10 days (excluding Sundays) it will become law unless Congress is not in session</a:t>
            </a:r>
          </a:p>
          <a:p>
            <a:r>
              <a:rPr lang="en-US" dirty="0" smtClean="0"/>
              <a:t>Bills of revenue must originate in the House.</a:t>
            </a:r>
            <a:endParaRPr lang="en-US" dirty="0"/>
          </a:p>
        </p:txBody>
      </p:sp>
      <p:pic>
        <p:nvPicPr>
          <p:cNvPr id="3074" name="Picture 2" descr="Image result for bill of revenu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454816" y="1665026"/>
            <a:ext cx="1498116" cy="130336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9553914"/>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The Constitution</a:t>
            </a:r>
            <a:endParaRPr lang="en-US" dirty="0"/>
          </a:p>
        </p:txBody>
      </p:sp>
      <p:sp>
        <p:nvSpPr>
          <p:cNvPr id="3" name="Content Placeholder 2"/>
          <p:cNvSpPr>
            <a:spLocks noGrp="1"/>
          </p:cNvSpPr>
          <p:nvPr>
            <p:ph idx="1"/>
          </p:nvPr>
        </p:nvSpPr>
        <p:spPr>
          <a:xfrm>
            <a:off x="549275" y="1600201"/>
            <a:ext cx="8042276" cy="5020732"/>
          </a:xfrm>
        </p:spPr>
        <p:txBody>
          <a:bodyPr>
            <a:normAutofit lnSpcReduction="10000"/>
          </a:bodyPr>
          <a:lstStyle/>
          <a:p>
            <a:r>
              <a:rPr lang="en-US" dirty="0" smtClean="0"/>
              <a:t>A constitution is </a:t>
            </a:r>
            <a:r>
              <a:rPr lang="en-US" dirty="0"/>
              <a:t>a set of laws that people accept as fundamental and basic to the structure and operation of their government. </a:t>
            </a:r>
            <a:endParaRPr lang="en-US" dirty="0" smtClean="0"/>
          </a:p>
          <a:p>
            <a:r>
              <a:rPr lang="en-US" dirty="0" smtClean="0"/>
              <a:t>Our Constitution </a:t>
            </a:r>
            <a:r>
              <a:rPr lang="en-US" dirty="0"/>
              <a:t>came into effect in 1789. It is still in effect today.</a:t>
            </a:r>
          </a:p>
          <a:p>
            <a:r>
              <a:rPr lang="en-US" dirty="0" smtClean="0"/>
              <a:t>James Madison is considered to be the father of the Constitution.</a:t>
            </a:r>
          </a:p>
          <a:p>
            <a:pPr lvl="1"/>
            <a:r>
              <a:rPr lang="en-US" dirty="0" smtClean="0"/>
              <a:t>Heavily involved in drafting Constitution</a:t>
            </a:r>
          </a:p>
          <a:p>
            <a:pPr lvl="1"/>
            <a:r>
              <a:rPr lang="en-US" dirty="0" smtClean="0"/>
              <a:t>Co-author of the Federalist Papers</a:t>
            </a:r>
          </a:p>
          <a:p>
            <a:pPr lvl="1"/>
            <a:r>
              <a:rPr lang="en-US" dirty="0" smtClean="0"/>
              <a:t>Co-father of the Bill </a:t>
            </a:r>
            <a:r>
              <a:rPr lang="en-US" dirty="0" smtClean="0"/>
              <a:t>of </a:t>
            </a:r>
            <a:r>
              <a:rPr lang="en-US" dirty="0" smtClean="0"/>
              <a:t>Rights</a:t>
            </a:r>
          </a:p>
          <a:p>
            <a:r>
              <a:rPr lang="en-US" dirty="0" smtClean="0"/>
              <a:t>The Constitution is a living document. It is still in effect today and still debated today.</a:t>
            </a:r>
            <a:endParaRPr lang="en-US" dirty="0"/>
          </a:p>
        </p:txBody>
      </p:sp>
    </p:spTree>
    <p:extLst>
      <p:ext uri="{BB962C8B-B14F-4D97-AF65-F5344CB8AC3E}">
        <p14:creationId xmlns:p14="http://schemas.microsoft.com/office/powerpoint/2010/main" val="2497678853"/>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 Legislative Branch</a:t>
            </a:r>
            <a:endParaRPr lang="en-US" dirty="0"/>
          </a:p>
        </p:txBody>
      </p:sp>
      <p:sp>
        <p:nvSpPr>
          <p:cNvPr id="3" name="Content Placeholder 2"/>
          <p:cNvSpPr>
            <a:spLocks noGrp="1"/>
          </p:cNvSpPr>
          <p:nvPr>
            <p:ph idx="1"/>
          </p:nvPr>
        </p:nvSpPr>
        <p:spPr>
          <a:xfrm>
            <a:off x="549275" y="1444532"/>
            <a:ext cx="8042276" cy="5040935"/>
          </a:xfrm>
        </p:spPr>
        <p:txBody>
          <a:bodyPr/>
          <a:lstStyle/>
          <a:p>
            <a:r>
              <a:rPr lang="en-US" dirty="0" smtClean="0"/>
              <a:t>Article I Section 8 sets out the powers of Congress. The powers specifically given </a:t>
            </a:r>
            <a:r>
              <a:rPr lang="en-US" dirty="0"/>
              <a:t>to the federal government are called </a:t>
            </a:r>
            <a:r>
              <a:rPr lang="en-US" b="1" dirty="0"/>
              <a:t>delegated powers</a:t>
            </a:r>
            <a:r>
              <a:rPr lang="en-US" dirty="0" smtClean="0"/>
              <a:t>.</a:t>
            </a:r>
          </a:p>
          <a:p>
            <a:pPr lvl="1"/>
            <a:r>
              <a:rPr lang="en-US" dirty="0" smtClean="0"/>
              <a:t>Power to lay and collect taxes</a:t>
            </a:r>
          </a:p>
          <a:p>
            <a:pPr lvl="1"/>
            <a:r>
              <a:rPr lang="en-US" dirty="0" smtClean="0"/>
              <a:t>Regulate commerce among foreign nations, the states, and Indian tribes </a:t>
            </a:r>
          </a:p>
          <a:p>
            <a:pPr lvl="1"/>
            <a:r>
              <a:rPr lang="en-US" dirty="0" smtClean="0"/>
              <a:t>Establish rules of naturalization – process to become a US citizen</a:t>
            </a:r>
          </a:p>
          <a:p>
            <a:pPr lvl="1"/>
            <a:r>
              <a:rPr lang="en-US" dirty="0" smtClean="0"/>
              <a:t>Coin money and fix the standard of weights and measures</a:t>
            </a:r>
          </a:p>
          <a:p>
            <a:pPr lvl="1"/>
            <a:r>
              <a:rPr lang="en-US" dirty="0" smtClean="0"/>
              <a:t>Declare war and raise an army and navy </a:t>
            </a:r>
          </a:p>
          <a:p>
            <a:pPr lvl="1"/>
            <a:r>
              <a:rPr lang="en-US" dirty="0" smtClean="0"/>
              <a:t>Make all laws that are necessary and proper to carry out such powers</a:t>
            </a:r>
            <a:endParaRPr lang="en-US" dirty="0"/>
          </a:p>
          <a:p>
            <a:endParaRPr lang="en-US" dirty="0"/>
          </a:p>
        </p:txBody>
      </p:sp>
      <p:pic>
        <p:nvPicPr>
          <p:cNvPr id="4098" name="Picture 2" descr="http://wereducetaxes.com/wp-content/uploads/2016/03/Uncle_Sam_pointing_finger.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flipH="1">
            <a:off x="7861110" y="1553065"/>
            <a:ext cx="1047260" cy="1408499"/>
          </a:xfrm>
          <a:prstGeom prst="rect">
            <a:avLst/>
          </a:prstGeom>
          <a:noFill/>
          <a:extLst>
            <a:ext uri="{909E8E84-426E-40DD-AFC4-6F175D3DCCD1}">
              <a14:hiddenFill xmlns:a14="http://schemas.microsoft.com/office/drawing/2010/main">
                <a:solidFill>
                  <a:srgbClr val="FFFFFF"/>
                </a:solidFill>
              </a14:hiddenFill>
            </a:ext>
          </a:extLst>
        </p:spPr>
      </p:pic>
      <p:pic>
        <p:nvPicPr>
          <p:cNvPr id="4100" name="Picture 4" descr="Image result for military"/>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04144" y="4462817"/>
            <a:ext cx="1839855" cy="122049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41155193"/>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2050" name="Picture 2" descr="Image result for delegated p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4763"/>
            <a:ext cx="9124774" cy="635509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6057267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I: Legislative Branch</a:t>
            </a:r>
            <a:endParaRPr lang="en-US" dirty="0"/>
          </a:p>
        </p:txBody>
      </p:sp>
      <p:sp>
        <p:nvSpPr>
          <p:cNvPr id="3" name="Content Placeholder 2"/>
          <p:cNvSpPr>
            <a:spLocks noGrp="1"/>
          </p:cNvSpPr>
          <p:nvPr>
            <p:ph idx="1"/>
          </p:nvPr>
        </p:nvSpPr>
        <p:spPr>
          <a:xfrm>
            <a:off x="600074" y="1444532"/>
            <a:ext cx="8042276" cy="5122332"/>
          </a:xfrm>
        </p:spPr>
        <p:txBody>
          <a:bodyPr>
            <a:normAutofit/>
          </a:bodyPr>
          <a:lstStyle/>
          <a:p>
            <a:r>
              <a:rPr lang="en-US" dirty="0" smtClean="0"/>
              <a:t>Powers denied to Congress</a:t>
            </a:r>
          </a:p>
          <a:p>
            <a:pPr lvl="1"/>
            <a:r>
              <a:rPr lang="en-US" b="1" dirty="0" smtClean="0"/>
              <a:t>Bill of Attainder</a:t>
            </a:r>
            <a:r>
              <a:rPr lang="en-US" dirty="0" smtClean="0"/>
              <a:t>: A </a:t>
            </a:r>
            <a:r>
              <a:rPr lang="en-US" dirty="0"/>
              <a:t>legislative act that singles out an individual or group for punishment without a </a:t>
            </a:r>
            <a:r>
              <a:rPr lang="en-US" dirty="0" smtClean="0"/>
              <a:t>trial.</a:t>
            </a:r>
          </a:p>
          <a:p>
            <a:pPr lvl="1"/>
            <a:r>
              <a:rPr lang="en-US" b="1" dirty="0" smtClean="0"/>
              <a:t>Ex post facto</a:t>
            </a:r>
            <a:r>
              <a:rPr lang="en-US" dirty="0" smtClean="0"/>
              <a:t>: law that criminally punishes conduct that was lawful when it was done</a:t>
            </a:r>
          </a:p>
          <a:p>
            <a:pPr lvl="1"/>
            <a:r>
              <a:rPr lang="en-US" b="1" dirty="0" smtClean="0"/>
              <a:t>Writ of habeas corpus</a:t>
            </a:r>
            <a:r>
              <a:rPr lang="en-US" dirty="0" smtClean="0"/>
              <a:t>: requiring </a:t>
            </a:r>
            <a:r>
              <a:rPr lang="en-US" dirty="0"/>
              <a:t>that a </a:t>
            </a:r>
            <a:r>
              <a:rPr lang="en-US" dirty="0" smtClean="0"/>
              <a:t>person holding a prisoner must demonstrate the legal and jurisdictional basis for continuing to hold the prisoner</a:t>
            </a:r>
          </a:p>
          <a:p>
            <a:r>
              <a:rPr lang="en-US" dirty="0" smtClean="0"/>
              <a:t>Powers denied to states:</a:t>
            </a:r>
          </a:p>
          <a:p>
            <a:pPr lvl="1"/>
            <a:r>
              <a:rPr lang="en-US" dirty="0" smtClean="0"/>
              <a:t>Enter into treaties</a:t>
            </a:r>
          </a:p>
          <a:p>
            <a:pPr lvl="1"/>
            <a:r>
              <a:rPr lang="en-US" dirty="0" smtClean="0"/>
              <a:t>Coin money</a:t>
            </a:r>
          </a:p>
          <a:p>
            <a:pPr lvl="1"/>
            <a:r>
              <a:rPr lang="en-US" dirty="0" smtClean="0"/>
              <a:t>Grant titles of nobility </a:t>
            </a:r>
          </a:p>
        </p:txBody>
      </p:sp>
      <p:pic>
        <p:nvPicPr>
          <p:cNvPr id="1026" name="Picture 2" descr="Image result for bill of attainde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324362" y="3908969"/>
            <a:ext cx="2317988" cy="290828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35763283"/>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II: Executive Branch </a:t>
            </a:r>
          </a:p>
        </p:txBody>
      </p:sp>
      <p:sp>
        <p:nvSpPr>
          <p:cNvPr id="3" name="Content Placeholder 2"/>
          <p:cNvSpPr>
            <a:spLocks noGrp="1"/>
          </p:cNvSpPr>
          <p:nvPr>
            <p:ph idx="1"/>
          </p:nvPr>
        </p:nvSpPr>
        <p:spPr>
          <a:xfrm>
            <a:off x="549275" y="1600201"/>
            <a:ext cx="8042276" cy="4834466"/>
          </a:xfrm>
        </p:spPr>
        <p:txBody>
          <a:bodyPr>
            <a:normAutofit fontScale="92500" lnSpcReduction="10000"/>
          </a:bodyPr>
          <a:lstStyle/>
          <a:p>
            <a:r>
              <a:rPr lang="en-US" dirty="0" smtClean="0"/>
              <a:t>Election</a:t>
            </a:r>
          </a:p>
          <a:p>
            <a:pPr lvl="1"/>
            <a:r>
              <a:rPr lang="en-US" dirty="0" smtClean="0"/>
              <a:t>Office of president and vice president were originally selected by the two names with the most votes.</a:t>
            </a:r>
          </a:p>
          <a:p>
            <a:pPr lvl="1"/>
            <a:r>
              <a:rPr lang="en-US" dirty="0" smtClean="0"/>
              <a:t>Changed by 12</a:t>
            </a:r>
            <a:r>
              <a:rPr lang="en-US" baseline="30000" dirty="0" smtClean="0"/>
              <a:t>th</a:t>
            </a:r>
            <a:r>
              <a:rPr lang="en-US" dirty="0" smtClean="0"/>
              <a:t> amendment</a:t>
            </a:r>
          </a:p>
          <a:p>
            <a:pPr lvl="1"/>
            <a:r>
              <a:rPr lang="en-US" dirty="0"/>
              <a:t>N</a:t>
            </a:r>
            <a:r>
              <a:rPr lang="en-US" dirty="0" smtClean="0"/>
              <a:t>umber of electors = # of Representatives + # of senators </a:t>
            </a:r>
          </a:p>
          <a:p>
            <a:r>
              <a:rPr lang="en-US" dirty="0" smtClean="0"/>
              <a:t>Office</a:t>
            </a:r>
          </a:p>
          <a:p>
            <a:pPr lvl="1"/>
            <a:r>
              <a:rPr lang="en-US" dirty="0" smtClean="0"/>
              <a:t>Term: 4 years</a:t>
            </a:r>
          </a:p>
          <a:p>
            <a:pPr lvl="1"/>
            <a:r>
              <a:rPr lang="en-US" dirty="0" smtClean="0"/>
              <a:t>Term limits: 2 terms </a:t>
            </a:r>
          </a:p>
          <a:p>
            <a:r>
              <a:rPr lang="en-US" dirty="0" smtClean="0"/>
              <a:t>Qualifications for President</a:t>
            </a:r>
          </a:p>
          <a:p>
            <a:pPr lvl="1"/>
            <a:r>
              <a:rPr lang="en-US" dirty="0" smtClean="0"/>
              <a:t>Natural born citizen</a:t>
            </a:r>
          </a:p>
          <a:p>
            <a:pPr lvl="1"/>
            <a:r>
              <a:rPr lang="en-US" dirty="0" smtClean="0"/>
              <a:t>35 years of age</a:t>
            </a:r>
          </a:p>
          <a:p>
            <a:pPr lvl="1"/>
            <a:r>
              <a:rPr lang="en-US" dirty="0" smtClean="0"/>
              <a:t>Reside in US for 14 years</a:t>
            </a:r>
          </a:p>
          <a:p>
            <a:endParaRPr lang="en-US" dirty="0" smtClean="0"/>
          </a:p>
          <a:p>
            <a:endParaRPr lang="en-US" dirty="0"/>
          </a:p>
        </p:txBody>
      </p:sp>
      <p:pic>
        <p:nvPicPr>
          <p:cNvPr id="6146" name="Picture 2" descr="Image result for articles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685286" y="3275464"/>
            <a:ext cx="4472362" cy="29368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736021973"/>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5122" name="Picture 2" descr="Image result for president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491328"/>
            <a:ext cx="9143999" cy="588645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49619991"/>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II: Executive Branch </a:t>
            </a:r>
          </a:p>
        </p:txBody>
      </p:sp>
      <p:sp>
        <p:nvSpPr>
          <p:cNvPr id="3" name="Content Placeholder 2"/>
          <p:cNvSpPr>
            <a:spLocks noGrp="1"/>
          </p:cNvSpPr>
          <p:nvPr>
            <p:ph idx="1"/>
          </p:nvPr>
        </p:nvSpPr>
        <p:spPr>
          <a:xfrm>
            <a:off x="549275" y="1600201"/>
            <a:ext cx="8042276" cy="4986866"/>
          </a:xfrm>
        </p:spPr>
        <p:txBody>
          <a:bodyPr>
            <a:normAutofit lnSpcReduction="10000"/>
          </a:bodyPr>
          <a:lstStyle/>
          <a:p>
            <a:r>
              <a:rPr lang="en-US" dirty="0" smtClean="0"/>
              <a:t>Oath requires that president “preserve, protect, and defend the Constitution.”</a:t>
            </a:r>
          </a:p>
          <a:p>
            <a:r>
              <a:rPr lang="en-US" dirty="0" smtClean="0"/>
              <a:t>Powers</a:t>
            </a:r>
          </a:p>
          <a:p>
            <a:pPr lvl="1"/>
            <a:r>
              <a:rPr lang="en-US" dirty="0" smtClean="0"/>
              <a:t>Military: Commander-in-Chief</a:t>
            </a:r>
          </a:p>
          <a:p>
            <a:pPr lvl="1"/>
            <a:r>
              <a:rPr lang="en-US" dirty="0" smtClean="0"/>
              <a:t>Judicial: Appoint Justices</a:t>
            </a:r>
          </a:p>
          <a:p>
            <a:pPr lvl="1"/>
            <a:r>
              <a:rPr lang="en-US" dirty="0" smtClean="0"/>
              <a:t>Legislative: State of Union; sign bills into law</a:t>
            </a:r>
          </a:p>
          <a:p>
            <a:pPr lvl="1"/>
            <a:r>
              <a:rPr lang="en-US" dirty="0" smtClean="0"/>
              <a:t>Executive: Make appointments; enter treaties </a:t>
            </a:r>
          </a:p>
          <a:p>
            <a:r>
              <a:rPr lang="en-US" dirty="0" smtClean="0"/>
              <a:t>President makes treaties with nations upon consent of 2/3 of Senate and appoints Ambassadors.</a:t>
            </a:r>
          </a:p>
          <a:p>
            <a:r>
              <a:rPr lang="en-US" dirty="0" smtClean="0"/>
              <a:t>Appointments must be with advice and consent of Senate</a:t>
            </a:r>
          </a:p>
          <a:p>
            <a:endParaRPr lang="en-US" dirty="0" smtClean="0"/>
          </a:p>
          <a:p>
            <a:endParaRPr lang="en-US" dirty="0"/>
          </a:p>
        </p:txBody>
      </p:sp>
      <p:pic>
        <p:nvPicPr>
          <p:cNvPr id="8194" name="Picture 2" descr="Image result for presidential oath"/>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60358" y="2055745"/>
            <a:ext cx="2183642" cy="169016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1784292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II: Executive Branch </a:t>
            </a:r>
          </a:p>
        </p:txBody>
      </p:sp>
      <p:sp>
        <p:nvSpPr>
          <p:cNvPr id="3" name="Content Placeholder 2"/>
          <p:cNvSpPr>
            <a:spLocks noGrp="1"/>
          </p:cNvSpPr>
          <p:nvPr>
            <p:ph idx="1"/>
          </p:nvPr>
        </p:nvSpPr>
        <p:spPr>
          <a:xfrm>
            <a:off x="549275" y="1600201"/>
            <a:ext cx="8042276" cy="4936066"/>
          </a:xfrm>
        </p:spPr>
        <p:txBody>
          <a:bodyPr/>
          <a:lstStyle/>
          <a:p>
            <a:r>
              <a:rPr lang="en-US" dirty="0" smtClean="0"/>
              <a:t>President can be removed upon impeachment and conviction.</a:t>
            </a:r>
          </a:p>
          <a:p>
            <a:r>
              <a:rPr lang="en-US" dirty="0" smtClean="0"/>
              <a:t>Special Powers:</a:t>
            </a:r>
          </a:p>
          <a:p>
            <a:pPr lvl="1"/>
            <a:r>
              <a:rPr lang="en-US" dirty="0" smtClean="0"/>
              <a:t>Grant reprieves – postponement of punishment</a:t>
            </a:r>
          </a:p>
          <a:p>
            <a:pPr lvl="1"/>
            <a:r>
              <a:rPr lang="en-US" dirty="0" smtClean="0"/>
              <a:t>Grant pardons – official forgiveness for a crime</a:t>
            </a:r>
          </a:p>
          <a:p>
            <a:pPr lvl="1"/>
            <a:r>
              <a:rPr lang="en-US" dirty="0" smtClean="0"/>
              <a:t>Grant Amnesty – a pardon given to certain groups of people before trial</a:t>
            </a:r>
          </a:p>
          <a:p>
            <a:pPr lvl="1"/>
            <a:r>
              <a:rPr lang="en-US" dirty="0" smtClean="0"/>
              <a:t>Convene special sessions of Congress</a:t>
            </a:r>
          </a:p>
          <a:p>
            <a:pPr lvl="1"/>
            <a:r>
              <a:rPr lang="en-US" dirty="0" smtClean="0"/>
              <a:t>Receive foreign ambassadors </a:t>
            </a:r>
          </a:p>
          <a:p>
            <a:endParaRPr lang="en-US" dirty="0"/>
          </a:p>
        </p:txBody>
      </p:sp>
      <p:pic>
        <p:nvPicPr>
          <p:cNvPr id="9218" name="Picture 2" descr="Image result for grant pard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3420" y="4317170"/>
            <a:ext cx="2686050" cy="170497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66940188"/>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7170" name="Picture 2" descr="Image result for powers of the presid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2131"/>
            <a:ext cx="9144000" cy="686516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8314883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Bellwork</a:t>
            </a:r>
            <a:endParaRPr lang="en-US" dirty="0"/>
          </a:p>
        </p:txBody>
      </p:sp>
      <p:sp>
        <p:nvSpPr>
          <p:cNvPr id="3" name="Content Placeholder 2"/>
          <p:cNvSpPr>
            <a:spLocks noGrp="1"/>
          </p:cNvSpPr>
          <p:nvPr>
            <p:ph idx="1"/>
          </p:nvPr>
        </p:nvSpPr>
        <p:spPr/>
        <p:txBody>
          <a:bodyPr/>
          <a:lstStyle/>
          <a:p>
            <a:r>
              <a:rPr lang="en-US" dirty="0" smtClean="0"/>
              <a:t>What is the greatest power of the president? Why? </a:t>
            </a:r>
            <a:endParaRPr lang="en-US" dirty="0"/>
          </a:p>
        </p:txBody>
      </p:sp>
    </p:spTree>
    <p:extLst>
      <p:ext uri="{BB962C8B-B14F-4D97-AF65-F5344CB8AC3E}">
        <p14:creationId xmlns:p14="http://schemas.microsoft.com/office/powerpoint/2010/main" val="1872537445"/>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descr="Image result for supreme cou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8"/>
            <a:ext cx="1678675" cy="83933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Article III: Judicial Branch</a:t>
            </a:r>
            <a:endParaRPr lang="en-US" dirty="0"/>
          </a:p>
        </p:txBody>
      </p:sp>
      <p:sp>
        <p:nvSpPr>
          <p:cNvPr id="3" name="Content Placeholder 2"/>
          <p:cNvSpPr>
            <a:spLocks noGrp="1"/>
          </p:cNvSpPr>
          <p:nvPr>
            <p:ph idx="1"/>
          </p:nvPr>
        </p:nvSpPr>
        <p:spPr>
          <a:xfrm>
            <a:off x="549275" y="1444532"/>
            <a:ext cx="8042276" cy="5413467"/>
          </a:xfrm>
        </p:spPr>
        <p:txBody>
          <a:bodyPr>
            <a:normAutofit lnSpcReduction="10000"/>
          </a:bodyPr>
          <a:lstStyle/>
          <a:p>
            <a:r>
              <a:rPr lang="en-US" dirty="0" smtClean="0"/>
              <a:t>This Article establishes the Supreme Court</a:t>
            </a:r>
          </a:p>
          <a:p>
            <a:pPr lvl="1"/>
            <a:r>
              <a:rPr lang="en-US" dirty="0" smtClean="0"/>
              <a:t>Congress has the power to establish lower courts</a:t>
            </a:r>
          </a:p>
          <a:p>
            <a:pPr lvl="1"/>
            <a:r>
              <a:rPr lang="en-US" dirty="0" smtClean="0"/>
              <a:t>Congress determines the size of the Supreme Court</a:t>
            </a:r>
          </a:p>
          <a:p>
            <a:pPr lvl="1"/>
            <a:r>
              <a:rPr lang="en-US" dirty="0" smtClean="0"/>
              <a:t>There are 9 Supreme Court justices</a:t>
            </a:r>
          </a:p>
          <a:p>
            <a:r>
              <a:rPr lang="en-US" dirty="0" smtClean="0"/>
              <a:t>The Supreme Court has original and appellate jurisdiction</a:t>
            </a:r>
          </a:p>
          <a:p>
            <a:pPr lvl="1"/>
            <a:r>
              <a:rPr lang="en-US" dirty="0" smtClean="0"/>
              <a:t>Original – power to hear a case for the first time</a:t>
            </a:r>
          </a:p>
          <a:p>
            <a:pPr lvl="2"/>
            <a:r>
              <a:rPr lang="en-US" dirty="0" smtClean="0"/>
              <a:t>Cases affecting ambassadors and state is a party</a:t>
            </a:r>
          </a:p>
          <a:p>
            <a:pPr lvl="1"/>
            <a:r>
              <a:rPr lang="en-US" dirty="0" smtClean="0"/>
              <a:t>Appellate – power of a court to review a decision</a:t>
            </a:r>
          </a:p>
          <a:p>
            <a:r>
              <a:rPr lang="en-US" dirty="0" smtClean="0"/>
              <a:t>Federal judges are appointed and serve during good behavior.</a:t>
            </a:r>
          </a:p>
          <a:p>
            <a:pPr lvl="1"/>
            <a:r>
              <a:rPr lang="en-US" dirty="0" smtClean="0"/>
              <a:t>There are no constitutional requirements to be appointed a federal judge</a:t>
            </a:r>
          </a:p>
          <a:p>
            <a:endParaRPr lang="en-US" dirty="0"/>
          </a:p>
        </p:txBody>
      </p:sp>
      <p:sp>
        <p:nvSpPr>
          <p:cNvPr id="4" name="AutoShape 4" descr="Image result for powers of the supreme court"/>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6" descr="Image result for powers of the supreme court"/>
          <p:cNvSpPr>
            <a:spLocks noChangeAspect="1" noChangeArrowheads="1"/>
          </p:cNvSpPr>
          <p:nvPr/>
        </p:nvSpPr>
        <p:spPr bwMode="auto">
          <a:xfrm>
            <a:off x="307975" y="7937"/>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0248" name="Picture 8" descr="https://static01.nyt.com/images/2012/07/08/sunday-review/08LETTERS/08LETTERS-articleLarge.jpg"/>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377148" y="3527264"/>
            <a:ext cx="1766851" cy="1478266"/>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90071756"/>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6 Fundamental Principles</a:t>
            </a:r>
            <a:endParaRPr lang="en-US" dirty="0"/>
          </a:p>
        </p:txBody>
      </p:sp>
      <p:sp>
        <p:nvSpPr>
          <p:cNvPr id="3" name="Content Placeholder 2"/>
          <p:cNvSpPr>
            <a:spLocks noGrp="1"/>
          </p:cNvSpPr>
          <p:nvPr>
            <p:ph idx="1"/>
          </p:nvPr>
        </p:nvSpPr>
        <p:spPr>
          <a:xfrm>
            <a:off x="549275" y="1600201"/>
            <a:ext cx="8042276" cy="4868332"/>
          </a:xfrm>
        </p:spPr>
        <p:txBody>
          <a:bodyPr>
            <a:normAutofit/>
          </a:bodyPr>
          <a:lstStyle/>
          <a:p>
            <a:r>
              <a:rPr lang="en-US" dirty="0" smtClean="0"/>
              <a:t>Within the Constitution there are six fundamental principles.</a:t>
            </a:r>
          </a:p>
          <a:p>
            <a:r>
              <a:rPr lang="en-US" dirty="0" smtClean="0"/>
              <a:t>These are:</a:t>
            </a:r>
          </a:p>
          <a:p>
            <a:pPr lvl="1"/>
            <a:r>
              <a:rPr lang="en-US" dirty="0" smtClean="0"/>
              <a:t>Popular Sovereignty </a:t>
            </a:r>
          </a:p>
          <a:p>
            <a:pPr lvl="1"/>
            <a:r>
              <a:rPr lang="en-US" dirty="0" smtClean="0"/>
              <a:t>Limited Government/Rule of Law</a:t>
            </a:r>
          </a:p>
          <a:p>
            <a:pPr lvl="1"/>
            <a:r>
              <a:rPr lang="en-US" dirty="0" smtClean="0"/>
              <a:t>Federalism </a:t>
            </a:r>
          </a:p>
          <a:p>
            <a:pPr lvl="1"/>
            <a:r>
              <a:rPr lang="en-US" dirty="0" smtClean="0"/>
              <a:t>Checks and balances</a:t>
            </a:r>
          </a:p>
          <a:p>
            <a:pPr lvl="1"/>
            <a:r>
              <a:rPr lang="en-US" dirty="0" smtClean="0"/>
              <a:t>Separation of Powers</a:t>
            </a:r>
          </a:p>
          <a:p>
            <a:pPr lvl="1"/>
            <a:r>
              <a:rPr lang="en-US" dirty="0" smtClean="0"/>
              <a:t>Judicial Review</a:t>
            </a:r>
          </a:p>
          <a:p>
            <a:endParaRPr lang="en-US" dirty="0"/>
          </a:p>
        </p:txBody>
      </p:sp>
      <p:pic>
        <p:nvPicPr>
          <p:cNvPr id="1026" name="Picture 2" descr="Image result for 6 fundamental principles of the constit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79974" y="3948112"/>
            <a:ext cx="4064087" cy="290988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18490980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a:t>Article III: Judicial Branch</a:t>
            </a:r>
          </a:p>
        </p:txBody>
      </p:sp>
      <p:sp>
        <p:nvSpPr>
          <p:cNvPr id="3" name="Content Placeholder 2"/>
          <p:cNvSpPr>
            <a:spLocks noGrp="1"/>
          </p:cNvSpPr>
          <p:nvPr>
            <p:ph idx="1"/>
          </p:nvPr>
        </p:nvSpPr>
        <p:spPr/>
        <p:txBody>
          <a:bodyPr/>
          <a:lstStyle/>
          <a:p>
            <a:r>
              <a:rPr lang="en-US" dirty="0"/>
              <a:t>Treason is the only crime defined in Article III</a:t>
            </a:r>
          </a:p>
          <a:p>
            <a:pPr lvl="1"/>
            <a:r>
              <a:rPr lang="en-US" dirty="0"/>
              <a:t>Levying war, adhering to enemies, giving them aid and comfort</a:t>
            </a:r>
          </a:p>
          <a:p>
            <a:pPr lvl="1"/>
            <a:r>
              <a:rPr lang="en-US" dirty="0"/>
              <a:t>Congress determines punishment but not corruption of blood or forfeiture </a:t>
            </a:r>
          </a:p>
          <a:p>
            <a:endParaRPr lang="en-US" dirty="0"/>
          </a:p>
        </p:txBody>
      </p:sp>
      <p:pic>
        <p:nvPicPr>
          <p:cNvPr id="12290" name="Picture 2" descr="Image result for article iii of the constitution"/>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193575" y="3634876"/>
            <a:ext cx="4763969" cy="322312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233769298"/>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4" name="AutoShape 2" descr="Image result for article iii of the constitutio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sp>
        <p:nvSpPr>
          <p:cNvPr id="5" name="AutoShape 4" descr="Image result for article iii of the constitution"/>
          <p:cNvSpPr>
            <a:spLocks noGrp="1" noChangeAspect="1" noChangeArrowheads="1"/>
          </p:cNvSpPr>
          <p:nvPr>
            <p:ph idx="1"/>
          </p:nvPr>
        </p:nvSpPr>
        <p:spPr bwMode="auto">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11270" name="Picture 6" descr="http://images.slideplayer.com/18/5696926/slides/slide_17.jp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7937"/>
            <a:ext cx="9144000" cy="685800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75130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0242" name="Picture 2" descr="Image result for three branche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001735" y="0"/>
            <a:ext cx="6368055" cy="6932807"/>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054269028"/>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5362" name="Picture 2" descr="http://constitutionemirus.weebly.com/uploads/1/7/9/5/17951329/4426017.png?1362610939"/>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137779" y="642938"/>
            <a:ext cx="2006221" cy="1189529"/>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Article IV: Relations among States</a:t>
            </a:r>
            <a:endParaRPr lang="en-US" dirty="0"/>
          </a:p>
        </p:txBody>
      </p:sp>
      <p:sp>
        <p:nvSpPr>
          <p:cNvPr id="3" name="Content Placeholder 2"/>
          <p:cNvSpPr>
            <a:spLocks noGrp="1"/>
          </p:cNvSpPr>
          <p:nvPr>
            <p:ph idx="1"/>
          </p:nvPr>
        </p:nvSpPr>
        <p:spPr>
          <a:xfrm>
            <a:off x="549275" y="1600201"/>
            <a:ext cx="8042276" cy="5071532"/>
          </a:xfrm>
        </p:spPr>
        <p:txBody>
          <a:bodyPr>
            <a:normAutofit lnSpcReduction="10000"/>
          </a:bodyPr>
          <a:lstStyle/>
          <a:p>
            <a:r>
              <a:rPr lang="en-US" b="1" dirty="0" smtClean="0"/>
              <a:t>Full </a:t>
            </a:r>
            <a:r>
              <a:rPr lang="en-US" b="1" dirty="0"/>
              <a:t>faith and credit clause</a:t>
            </a:r>
            <a:r>
              <a:rPr lang="en-US" dirty="0"/>
              <a:t>: public acts, records and judicial proceedings of every state given full faith and credit in every other </a:t>
            </a:r>
            <a:r>
              <a:rPr lang="en-US" dirty="0" smtClean="0"/>
              <a:t>state</a:t>
            </a:r>
          </a:p>
          <a:p>
            <a:r>
              <a:rPr lang="en-US" dirty="0" smtClean="0"/>
              <a:t>Privileges and immunities clause provides that the same privileges and immunities apply in each state.</a:t>
            </a:r>
          </a:p>
          <a:p>
            <a:r>
              <a:rPr lang="en-US" dirty="0" smtClean="0"/>
              <a:t>Extradition: Delivered up to be removed to the State having jurisdiction of the crime</a:t>
            </a:r>
          </a:p>
          <a:p>
            <a:r>
              <a:rPr lang="en-US" dirty="0" smtClean="0"/>
              <a:t>Congress </a:t>
            </a:r>
            <a:r>
              <a:rPr lang="en-US" dirty="0"/>
              <a:t>admits new states to the </a:t>
            </a:r>
            <a:r>
              <a:rPr lang="en-US" dirty="0" smtClean="0"/>
              <a:t>Union, but states cannot be formed within other states</a:t>
            </a:r>
          </a:p>
          <a:p>
            <a:r>
              <a:rPr lang="en-US" dirty="0" smtClean="0"/>
              <a:t>Article guarantees a republican form of government meaning voters </a:t>
            </a:r>
            <a:r>
              <a:rPr lang="en-US" dirty="0"/>
              <a:t>elect representatives to act in their best </a:t>
            </a:r>
            <a:r>
              <a:rPr lang="en-US" dirty="0" smtClean="0"/>
              <a:t>interest</a:t>
            </a:r>
          </a:p>
          <a:p>
            <a:endParaRPr lang="en-US" dirty="0"/>
          </a:p>
        </p:txBody>
      </p:sp>
    </p:spTree>
    <p:extLst>
      <p:ext uri="{BB962C8B-B14F-4D97-AF65-F5344CB8AC3E}">
        <p14:creationId xmlns:p14="http://schemas.microsoft.com/office/powerpoint/2010/main" val="1904841901"/>
      </p:ext>
    </p:extLst>
  </p:cSld>
  <p:clrMapOvr>
    <a:masterClrMapping/>
  </p:clrMapOvr>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49275" y="304800"/>
            <a:ext cx="8042276" cy="999067"/>
          </a:xfrm>
        </p:spPr>
        <p:txBody>
          <a:bodyPr/>
          <a:lstStyle/>
          <a:p>
            <a:r>
              <a:rPr lang="en-US" dirty="0" smtClean="0"/>
              <a:t>Article V: Amendments</a:t>
            </a:r>
            <a:endParaRPr lang="en-US" dirty="0"/>
          </a:p>
        </p:txBody>
      </p:sp>
      <p:sp>
        <p:nvSpPr>
          <p:cNvPr id="3" name="Content Placeholder 2"/>
          <p:cNvSpPr>
            <a:spLocks noGrp="1"/>
          </p:cNvSpPr>
          <p:nvPr>
            <p:ph idx="1"/>
          </p:nvPr>
        </p:nvSpPr>
        <p:spPr>
          <a:xfrm>
            <a:off x="549275" y="1303867"/>
            <a:ext cx="8042276" cy="5384800"/>
          </a:xfrm>
        </p:spPr>
        <p:txBody>
          <a:bodyPr>
            <a:normAutofit fontScale="92500" lnSpcReduction="20000"/>
          </a:bodyPr>
          <a:lstStyle/>
          <a:p>
            <a:r>
              <a:rPr lang="en-US" dirty="0"/>
              <a:t>An amendment is a written change made to the Constitution. </a:t>
            </a:r>
            <a:r>
              <a:rPr lang="en-US" dirty="0" smtClean="0"/>
              <a:t>Lawmakers </a:t>
            </a:r>
            <a:r>
              <a:rPr lang="en-US" dirty="0"/>
              <a:t>have succeeded in changing the document only 27 times</a:t>
            </a:r>
            <a:r>
              <a:rPr lang="en-US" dirty="0" smtClean="0"/>
              <a:t>.</a:t>
            </a:r>
          </a:p>
          <a:p>
            <a:r>
              <a:rPr lang="en-US" dirty="0" smtClean="0"/>
              <a:t>An amendment may be proposed in one of 2 ways:</a:t>
            </a:r>
          </a:p>
          <a:p>
            <a:pPr lvl="1"/>
            <a:r>
              <a:rPr lang="en-US" dirty="0"/>
              <a:t>Congress can propose an amendment by 2/3 vote in both houses </a:t>
            </a:r>
          </a:p>
          <a:p>
            <a:pPr lvl="1"/>
            <a:r>
              <a:rPr lang="en-US" dirty="0"/>
              <a:t>Legislature of 2/3 of the states (34 out of 50) can ask Congress to call a national convention to propose an amendment</a:t>
            </a:r>
            <a:r>
              <a:rPr lang="en-US" dirty="0" smtClean="0"/>
              <a:t>.</a:t>
            </a:r>
          </a:p>
          <a:p>
            <a:r>
              <a:rPr lang="en-US" dirty="0" smtClean="0"/>
              <a:t>An amendment must then be ratified in one of 2 ways:</a:t>
            </a:r>
          </a:p>
          <a:p>
            <a:pPr lvl="1"/>
            <a:r>
              <a:rPr lang="en-US" dirty="0"/>
              <a:t>The proposed amendment can be sent to state legislatures for </a:t>
            </a:r>
            <a:r>
              <a:rPr lang="en-US" dirty="0" smtClean="0"/>
              <a:t>approval by ¾ of the states</a:t>
            </a:r>
            <a:endParaRPr lang="en-US" dirty="0"/>
          </a:p>
          <a:p>
            <a:pPr lvl="1"/>
            <a:r>
              <a:rPr lang="en-US" dirty="0"/>
              <a:t>Proposed amendment can be sent to state conventions for </a:t>
            </a:r>
            <a:r>
              <a:rPr lang="en-US" dirty="0" smtClean="0"/>
              <a:t>consideration</a:t>
            </a:r>
            <a:r>
              <a:rPr lang="en-US" dirty="0"/>
              <a:t> </a:t>
            </a:r>
            <a:r>
              <a:rPr lang="en-US" dirty="0" smtClean="0"/>
              <a:t>and approval by ¾ of the states</a:t>
            </a:r>
            <a:endParaRPr lang="en-US" dirty="0"/>
          </a:p>
          <a:p>
            <a:r>
              <a:rPr lang="en-US" dirty="0"/>
              <a:t>If </a:t>
            </a:r>
            <a:r>
              <a:rPr lang="en-US" dirty="0" smtClean="0"/>
              <a:t>the </a:t>
            </a:r>
            <a:r>
              <a:rPr lang="en-US" dirty="0"/>
              <a:t>people do not like the effects of an amendment, another amendment can be passed to repeal it.</a:t>
            </a:r>
          </a:p>
          <a:p>
            <a:pPr lvl="1"/>
            <a:r>
              <a:rPr lang="en-US" dirty="0"/>
              <a:t>1933: 21</a:t>
            </a:r>
            <a:r>
              <a:rPr lang="en-US" baseline="30000" dirty="0"/>
              <a:t>st</a:t>
            </a:r>
            <a:r>
              <a:rPr lang="en-US" dirty="0"/>
              <a:t> amendment was passed to repeal the 18</a:t>
            </a:r>
            <a:r>
              <a:rPr lang="en-US" baseline="30000" dirty="0"/>
              <a:t>th</a:t>
            </a:r>
            <a:r>
              <a:rPr lang="en-US" dirty="0"/>
              <a:t> </a:t>
            </a:r>
          </a:p>
          <a:p>
            <a:endParaRPr lang="en-US" dirty="0" smtClean="0"/>
          </a:p>
          <a:p>
            <a:endParaRPr lang="en-US" dirty="0"/>
          </a:p>
        </p:txBody>
      </p:sp>
      <p:pic>
        <p:nvPicPr>
          <p:cNvPr id="13314" name="Picture 2" descr="Image result for 21st amend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60860" y="5272956"/>
            <a:ext cx="1678674" cy="934928"/>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08978006"/>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7410" name="Picture 2" descr="Image result for amendment proces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913261"/>
            <a:ext cx="9144001" cy="508355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23050366"/>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6386" name="Picture 2" descr="https://periodicpresidents.files.wordpress.com/2013/03/periodic-table-of-the-amendments-web.png"/>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7552"/>
            <a:ext cx="9144000" cy="611674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73647959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Article VI - VII</a:t>
            </a:r>
            <a:endParaRPr lang="en-US" dirty="0"/>
          </a:p>
        </p:txBody>
      </p:sp>
      <p:sp>
        <p:nvSpPr>
          <p:cNvPr id="3" name="Content Placeholder 2"/>
          <p:cNvSpPr>
            <a:spLocks noGrp="1"/>
          </p:cNvSpPr>
          <p:nvPr>
            <p:ph idx="1"/>
          </p:nvPr>
        </p:nvSpPr>
        <p:spPr>
          <a:xfrm>
            <a:off x="549275" y="1600200"/>
            <a:ext cx="8042276" cy="5003799"/>
          </a:xfrm>
        </p:spPr>
        <p:txBody>
          <a:bodyPr>
            <a:normAutofit/>
          </a:bodyPr>
          <a:lstStyle/>
          <a:p>
            <a:r>
              <a:rPr lang="en-US" dirty="0" smtClean="0"/>
              <a:t>Article VI: Supremacy</a:t>
            </a:r>
          </a:p>
          <a:p>
            <a:pPr lvl="1"/>
            <a:r>
              <a:rPr lang="en-US" dirty="0" smtClean="0"/>
              <a:t>Debts contracted before the Constitution are valid against the United States</a:t>
            </a:r>
          </a:p>
          <a:p>
            <a:pPr lvl="1"/>
            <a:r>
              <a:rPr lang="en-US" dirty="0" smtClean="0"/>
              <a:t>Constitution and laws of the US are the supreme law of the land</a:t>
            </a:r>
          </a:p>
          <a:p>
            <a:pPr lvl="1"/>
            <a:r>
              <a:rPr lang="en-US" dirty="0" smtClean="0"/>
              <a:t>Congress members, state legislators, executive and judicial officers are bound by oath to support the Constitution </a:t>
            </a:r>
          </a:p>
          <a:p>
            <a:pPr lvl="1"/>
            <a:r>
              <a:rPr lang="en-US" dirty="0" smtClean="0"/>
              <a:t>No religious test shall ever be required as a qualification to any office</a:t>
            </a:r>
          </a:p>
          <a:p>
            <a:r>
              <a:rPr lang="en-US" dirty="0" smtClean="0"/>
              <a:t>Article VII: Ratification</a:t>
            </a:r>
          </a:p>
          <a:p>
            <a:pPr lvl="1"/>
            <a:r>
              <a:rPr lang="en-US" dirty="0" smtClean="0"/>
              <a:t>9 states had to ratify the Constitution</a:t>
            </a:r>
            <a:endParaRPr lang="en-US" dirty="0"/>
          </a:p>
        </p:txBody>
      </p:sp>
      <p:pic>
        <p:nvPicPr>
          <p:cNvPr id="18434" name="Picture 2" descr="Image result for supremacy cla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19876" y="325875"/>
            <a:ext cx="2524124" cy="17315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13606170"/>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sp>
        <p:nvSpPr>
          <p:cNvPr id="3" name="Content Placeholder 2"/>
          <p:cNvSpPr>
            <a:spLocks noGrp="1"/>
          </p:cNvSpPr>
          <p:nvPr>
            <p:ph idx="1"/>
          </p:nvPr>
        </p:nvSpPr>
        <p:spPr/>
        <p:txBody>
          <a:bodyPr/>
          <a:lstStyle/>
          <a:p>
            <a:endParaRPr lang="en-US"/>
          </a:p>
        </p:txBody>
      </p:sp>
      <p:pic>
        <p:nvPicPr>
          <p:cNvPr id="14338" name="Picture 2" descr="Image result for separation of church and stat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 y="1531999"/>
            <a:ext cx="9195485" cy="407724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811458553"/>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Interpreting the Constitution</a:t>
            </a:r>
            <a:endParaRPr lang="en-US" dirty="0"/>
          </a:p>
        </p:txBody>
      </p:sp>
      <p:sp>
        <p:nvSpPr>
          <p:cNvPr id="3" name="Content Placeholder 2"/>
          <p:cNvSpPr>
            <a:spLocks noGrp="1"/>
          </p:cNvSpPr>
          <p:nvPr>
            <p:ph idx="1"/>
          </p:nvPr>
        </p:nvSpPr>
        <p:spPr>
          <a:xfrm>
            <a:off x="549275" y="1444532"/>
            <a:ext cx="8042276" cy="5413468"/>
          </a:xfrm>
        </p:spPr>
        <p:txBody>
          <a:bodyPr>
            <a:normAutofit/>
          </a:bodyPr>
          <a:lstStyle/>
          <a:p>
            <a:r>
              <a:rPr lang="en-US" dirty="0" smtClean="0"/>
              <a:t>The Constitution sets broad guidelines for governing. </a:t>
            </a:r>
          </a:p>
          <a:p>
            <a:r>
              <a:rPr lang="en-US" dirty="0" smtClean="0"/>
              <a:t>There are certain traditions that are seldom written down and referred to as the “unwritten constitution.”</a:t>
            </a:r>
          </a:p>
          <a:p>
            <a:pPr lvl="1"/>
            <a:r>
              <a:rPr lang="en-US" dirty="0" smtClean="0"/>
              <a:t>Executive’s cabinet </a:t>
            </a:r>
          </a:p>
          <a:p>
            <a:r>
              <a:rPr lang="en-US" dirty="0"/>
              <a:t>Congress often applies the Constitution to a particular issue in </a:t>
            </a:r>
            <a:r>
              <a:rPr lang="en-US" dirty="0" smtClean="0"/>
              <a:t>society by </a:t>
            </a:r>
            <a:r>
              <a:rPr lang="en-US" dirty="0"/>
              <a:t>interpreting whether some passage </a:t>
            </a:r>
            <a:r>
              <a:rPr lang="en-US" dirty="0" smtClean="0"/>
              <a:t>gives </a:t>
            </a:r>
            <a:r>
              <a:rPr lang="en-US" dirty="0"/>
              <a:t>Congress the authority to pass a particular </a:t>
            </a:r>
            <a:r>
              <a:rPr lang="en-US" dirty="0" smtClean="0"/>
              <a:t>law</a:t>
            </a:r>
          </a:p>
          <a:p>
            <a:pPr lvl="1"/>
            <a:r>
              <a:rPr lang="en-US" dirty="0" smtClean="0"/>
              <a:t>Congress </a:t>
            </a:r>
            <a:r>
              <a:rPr lang="en-US" dirty="0"/>
              <a:t>decided it had the power to pass laws affecting working conditions, including wage </a:t>
            </a:r>
            <a:r>
              <a:rPr lang="en-US" dirty="0" smtClean="0"/>
              <a:t>rates.</a:t>
            </a:r>
          </a:p>
          <a:p>
            <a:r>
              <a:rPr lang="en-US" dirty="0" smtClean="0"/>
              <a:t>Supreme </a:t>
            </a:r>
            <a:r>
              <a:rPr lang="en-US" dirty="0"/>
              <a:t>Court has the power to decide if Congress has interpreted the Constitution correctly. </a:t>
            </a:r>
            <a:endParaRPr lang="en-US" dirty="0" smtClean="0"/>
          </a:p>
          <a:p>
            <a:pPr lvl="1"/>
            <a:r>
              <a:rPr lang="en-US" dirty="0" smtClean="0"/>
              <a:t>The </a:t>
            </a:r>
            <a:r>
              <a:rPr lang="en-US" dirty="0"/>
              <a:t>Court’s interpretation is final.</a:t>
            </a:r>
          </a:p>
          <a:p>
            <a:pPr marL="349250" lvl="1" indent="-349250">
              <a:spcBef>
                <a:spcPts val="2000"/>
              </a:spcBef>
              <a:buClr>
                <a:schemeClr val="accent1">
                  <a:lumMod val="60000"/>
                  <a:lumOff val="40000"/>
                </a:schemeClr>
              </a:buClr>
            </a:pPr>
            <a:endParaRPr lang="en-US" dirty="0"/>
          </a:p>
          <a:p>
            <a:endParaRPr lang="en-US" dirty="0"/>
          </a:p>
        </p:txBody>
      </p:sp>
    </p:spTree>
    <p:extLst>
      <p:ext uri="{BB962C8B-B14F-4D97-AF65-F5344CB8AC3E}">
        <p14:creationId xmlns:p14="http://schemas.microsoft.com/office/powerpoint/2010/main" val="421744592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Popular Sovereignty </a:t>
            </a:r>
            <a:endParaRPr lang="en-US" dirty="0"/>
          </a:p>
        </p:txBody>
      </p:sp>
      <p:sp>
        <p:nvSpPr>
          <p:cNvPr id="3" name="Content Placeholder 2"/>
          <p:cNvSpPr>
            <a:spLocks noGrp="1"/>
          </p:cNvSpPr>
          <p:nvPr>
            <p:ph idx="1"/>
          </p:nvPr>
        </p:nvSpPr>
        <p:spPr/>
        <p:txBody>
          <a:bodyPr/>
          <a:lstStyle/>
          <a:p>
            <a:r>
              <a:rPr lang="en-US" dirty="0" smtClean="0"/>
              <a:t>Popular sovereignty: government by consent of the governed.</a:t>
            </a:r>
          </a:p>
          <a:p>
            <a:r>
              <a:rPr lang="en-US" dirty="0" smtClean="0"/>
              <a:t>The idea that the government of the United States gets its power from the American people.</a:t>
            </a:r>
          </a:p>
          <a:p>
            <a:r>
              <a:rPr lang="en-US" dirty="0" smtClean="0"/>
              <a:t>“…do ordain and establish this Constitution.” Government once established by the free choice of the people, then serves the people, who have supreme power. </a:t>
            </a:r>
            <a:endParaRPr lang="en-US" dirty="0"/>
          </a:p>
        </p:txBody>
      </p:sp>
      <p:pic>
        <p:nvPicPr>
          <p:cNvPr id="2050" name="Picture 2" descr="Image result for popular sovereignty"/>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48426" y="4714875"/>
            <a:ext cx="2143125" cy="2143125"/>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3670949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482" name="Picture 2" descr="Image result for elastic claus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375300" y="4380931"/>
            <a:ext cx="1768700" cy="1179134"/>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9275" y="-179032"/>
            <a:ext cx="8042276" cy="1336956"/>
          </a:xfrm>
        </p:spPr>
        <p:txBody>
          <a:bodyPr/>
          <a:lstStyle/>
          <a:p>
            <a:r>
              <a:rPr lang="en-US" dirty="0" smtClean="0"/>
              <a:t>Necessary and Proper Clause</a:t>
            </a:r>
            <a:endParaRPr lang="en-US" dirty="0"/>
          </a:p>
        </p:txBody>
      </p:sp>
      <p:sp>
        <p:nvSpPr>
          <p:cNvPr id="3" name="Content Placeholder 2"/>
          <p:cNvSpPr>
            <a:spLocks noGrp="1"/>
          </p:cNvSpPr>
          <p:nvPr>
            <p:ph idx="1"/>
          </p:nvPr>
        </p:nvSpPr>
        <p:spPr>
          <a:xfrm>
            <a:off x="262667" y="1198868"/>
            <a:ext cx="8042276" cy="5074801"/>
          </a:xfrm>
        </p:spPr>
        <p:txBody>
          <a:bodyPr>
            <a:normAutofit fontScale="92500" lnSpcReduction="20000"/>
          </a:bodyPr>
          <a:lstStyle/>
          <a:p>
            <a:r>
              <a:rPr lang="en-US" dirty="0" smtClean="0"/>
              <a:t>Article I, Section 8, Clause 18</a:t>
            </a:r>
          </a:p>
          <a:p>
            <a:pPr lvl="1"/>
            <a:r>
              <a:rPr lang="en-US" dirty="0" smtClean="0"/>
              <a:t>“To </a:t>
            </a:r>
            <a:r>
              <a:rPr lang="en-US" dirty="0"/>
              <a:t>make all Laws which shall be necessary and proper for carrying into Execution </a:t>
            </a:r>
            <a:r>
              <a:rPr lang="en-US" dirty="0" smtClean="0"/>
              <a:t>the Powers</a:t>
            </a:r>
            <a:r>
              <a:rPr lang="en-US" dirty="0"/>
              <a:t>, and all other Powers vested by this Constitution in the </a:t>
            </a:r>
            <a:r>
              <a:rPr lang="en-US" dirty="0" smtClean="0"/>
              <a:t>Government...”</a:t>
            </a:r>
          </a:p>
          <a:p>
            <a:pPr lvl="1"/>
            <a:r>
              <a:rPr lang="en-US" dirty="0" smtClean="0"/>
              <a:t>Clause that grants </a:t>
            </a:r>
            <a:r>
              <a:rPr lang="en-US" dirty="0"/>
              <a:t>Congress the powers that are </a:t>
            </a:r>
            <a:r>
              <a:rPr lang="en-US" i="1" dirty="0"/>
              <a:t>implied</a:t>
            </a:r>
            <a:r>
              <a:rPr lang="en-US" dirty="0"/>
              <a:t> in the Constitution, but </a:t>
            </a:r>
            <a:r>
              <a:rPr lang="en-US" dirty="0" smtClean="0"/>
              <a:t>not </a:t>
            </a:r>
            <a:r>
              <a:rPr lang="en-US" dirty="0"/>
              <a:t>explicitly stated</a:t>
            </a:r>
            <a:endParaRPr lang="en-US" dirty="0" smtClean="0"/>
          </a:p>
          <a:p>
            <a:r>
              <a:rPr lang="en-US" dirty="0" smtClean="0"/>
              <a:t>Also called the </a:t>
            </a:r>
            <a:r>
              <a:rPr lang="en-US" b="1" dirty="0" smtClean="0"/>
              <a:t>elastic clause </a:t>
            </a:r>
            <a:r>
              <a:rPr lang="en-US" dirty="0" smtClean="0"/>
              <a:t>because can be used to stretch the powers of Congress.</a:t>
            </a:r>
          </a:p>
          <a:p>
            <a:r>
              <a:rPr lang="en-US" dirty="0" smtClean="0"/>
              <a:t>Alexander Hamilton argued for </a:t>
            </a:r>
            <a:r>
              <a:rPr lang="en-US" dirty="0"/>
              <a:t>an expansive interpretation of the clause. His view would have authorized Congress to exercise a broad range of implied </a:t>
            </a:r>
            <a:r>
              <a:rPr lang="en-US" dirty="0" smtClean="0"/>
              <a:t>powers</a:t>
            </a:r>
          </a:p>
          <a:p>
            <a:pPr lvl="1"/>
            <a:r>
              <a:rPr lang="en-US" dirty="0" smtClean="0"/>
              <a:t>Was also an advocate for a national bank</a:t>
            </a:r>
          </a:p>
          <a:p>
            <a:r>
              <a:rPr lang="en-US" i="1" dirty="0" smtClean="0"/>
              <a:t>McCullough v. Maryland </a:t>
            </a:r>
            <a:r>
              <a:rPr lang="en-US" dirty="0" smtClean="0"/>
              <a:t>was the first case where the necessary and proper clause was utilized by the Court.</a:t>
            </a:r>
          </a:p>
          <a:p>
            <a:endParaRPr lang="en-US" dirty="0"/>
          </a:p>
        </p:txBody>
      </p:sp>
    </p:spTree>
    <p:extLst>
      <p:ext uri="{BB962C8B-B14F-4D97-AF65-F5344CB8AC3E}">
        <p14:creationId xmlns:p14="http://schemas.microsoft.com/office/powerpoint/2010/main" val="561458953"/>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McCullough v. Maryland</a:t>
            </a:r>
            <a:endParaRPr lang="en-US" dirty="0"/>
          </a:p>
        </p:txBody>
      </p:sp>
      <p:sp>
        <p:nvSpPr>
          <p:cNvPr id="3" name="Content Placeholder 2"/>
          <p:cNvSpPr>
            <a:spLocks noGrp="1"/>
          </p:cNvSpPr>
          <p:nvPr>
            <p:ph idx="1"/>
          </p:nvPr>
        </p:nvSpPr>
        <p:spPr>
          <a:xfrm>
            <a:off x="549275" y="1600200"/>
            <a:ext cx="8042276" cy="4597399"/>
          </a:xfrm>
        </p:spPr>
        <p:txBody>
          <a:bodyPr>
            <a:normAutofit/>
          </a:bodyPr>
          <a:lstStyle/>
          <a:p>
            <a:r>
              <a:rPr lang="en-US" dirty="0" smtClean="0"/>
              <a:t>Case established </a:t>
            </a:r>
            <a:r>
              <a:rPr lang="en-US" dirty="0"/>
              <a:t>that Congress could use the </a:t>
            </a:r>
            <a:r>
              <a:rPr lang="en-US" b="1" dirty="0"/>
              <a:t>Necessary and Proper Clause </a:t>
            </a:r>
            <a:r>
              <a:rPr lang="en-US" dirty="0"/>
              <a:t>to create a bank even though the Constitution does not explicitly grant that power to Congress. </a:t>
            </a:r>
            <a:endParaRPr lang="en-US" dirty="0" smtClean="0"/>
          </a:p>
          <a:p>
            <a:r>
              <a:rPr lang="en-US" dirty="0" smtClean="0"/>
              <a:t>Chief Justice Marshall’s opinion upheld a broad interpretation of the federal government’s powers.</a:t>
            </a:r>
          </a:p>
          <a:p>
            <a:r>
              <a:rPr lang="en-US" dirty="0" smtClean="0"/>
              <a:t>Also upheld the supremacy of the federal government under the </a:t>
            </a:r>
            <a:r>
              <a:rPr lang="en-US" b="1" dirty="0" smtClean="0"/>
              <a:t>Supremacy Clause</a:t>
            </a:r>
            <a:r>
              <a:rPr lang="en-US" dirty="0"/>
              <a:t> </a:t>
            </a:r>
            <a:r>
              <a:rPr lang="en-US" dirty="0" smtClean="0"/>
              <a:t>by establishing the precedent that states could not tax an activity of the federal government.</a:t>
            </a:r>
            <a:endParaRPr lang="en-US" dirty="0"/>
          </a:p>
        </p:txBody>
      </p:sp>
      <p:pic>
        <p:nvPicPr>
          <p:cNvPr id="15362" name="Picture 2" descr="Image result for McCulloch v. Maryland"/>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683690" y="2869442"/>
            <a:ext cx="1460310" cy="1095233"/>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614976945"/>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err="1" smtClean="0"/>
              <a:t>Bellringer</a:t>
            </a:r>
            <a:endParaRPr lang="en-US" dirty="0"/>
          </a:p>
        </p:txBody>
      </p:sp>
      <p:sp>
        <p:nvSpPr>
          <p:cNvPr id="3" name="Content Placeholder 2"/>
          <p:cNvSpPr>
            <a:spLocks noGrp="1"/>
          </p:cNvSpPr>
          <p:nvPr>
            <p:ph idx="1"/>
          </p:nvPr>
        </p:nvSpPr>
        <p:spPr/>
        <p:txBody>
          <a:bodyPr/>
          <a:lstStyle/>
          <a:p>
            <a:r>
              <a:rPr lang="en-US" dirty="0" smtClean="0"/>
              <a:t>Which articles outline the powers of the three branches?</a:t>
            </a:r>
          </a:p>
          <a:p>
            <a:r>
              <a:rPr lang="en-US" dirty="0" smtClean="0"/>
              <a:t>Why do we need more then just those </a:t>
            </a:r>
            <a:r>
              <a:rPr lang="en-US" smtClean="0"/>
              <a:t>three articles?</a:t>
            </a:r>
            <a:endParaRPr lang="en-US" dirty="0"/>
          </a:p>
        </p:txBody>
      </p:sp>
      <p:pic>
        <p:nvPicPr>
          <p:cNvPr id="19458" name="Picture 2" descr="Related image"/>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203138"/>
            <a:ext cx="9144000" cy="388857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144122873"/>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2" descr="Image result for commerce clause clipar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028598" y="2104031"/>
            <a:ext cx="2115402" cy="1410268"/>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p:txBody>
          <a:bodyPr/>
          <a:lstStyle/>
          <a:p>
            <a:r>
              <a:rPr lang="en-US" dirty="0" smtClean="0"/>
              <a:t>Gibbons v. Ogden</a:t>
            </a:r>
            <a:endParaRPr lang="en-US" dirty="0"/>
          </a:p>
        </p:txBody>
      </p:sp>
      <p:sp>
        <p:nvSpPr>
          <p:cNvPr id="3" name="Content Placeholder 2"/>
          <p:cNvSpPr>
            <a:spLocks noGrp="1"/>
          </p:cNvSpPr>
          <p:nvPr>
            <p:ph idx="1"/>
          </p:nvPr>
        </p:nvSpPr>
        <p:spPr>
          <a:xfrm>
            <a:off x="549275" y="1444532"/>
            <a:ext cx="8042276" cy="4973201"/>
          </a:xfrm>
        </p:spPr>
        <p:txBody>
          <a:bodyPr>
            <a:normAutofit fontScale="92500" lnSpcReduction="10000"/>
          </a:bodyPr>
          <a:lstStyle/>
          <a:p>
            <a:r>
              <a:rPr lang="en-US" dirty="0" smtClean="0"/>
              <a:t>Case established the right of exclusive right of Congress to control interstate commerce utilizing both the Commerce Clause and Supremacy Clause.</a:t>
            </a:r>
          </a:p>
          <a:p>
            <a:r>
              <a:rPr lang="en-US" b="1" dirty="0" smtClean="0"/>
              <a:t>Commerce Clause</a:t>
            </a:r>
            <a:r>
              <a:rPr lang="en-US" dirty="0" smtClean="0"/>
              <a:t>:</a:t>
            </a:r>
          </a:p>
          <a:p>
            <a:pPr lvl="1"/>
            <a:r>
              <a:rPr lang="en-US" dirty="0" smtClean="0"/>
              <a:t>Article 1, section 8, clause 3</a:t>
            </a:r>
          </a:p>
          <a:p>
            <a:pPr lvl="1"/>
            <a:r>
              <a:rPr lang="en-US" dirty="0"/>
              <a:t>To regulate Commerce with foreign Nations, and among the several States, and with the Indian tribes</a:t>
            </a:r>
            <a:endParaRPr lang="en-US" dirty="0" smtClean="0"/>
          </a:p>
          <a:p>
            <a:r>
              <a:rPr lang="en-US" dirty="0" smtClean="0"/>
              <a:t>Court decided that commerce is more than trading of goods, but includes the intercourse of commerce, such as navigation.</a:t>
            </a:r>
          </a:p>
          <a:p>
            <a:r>
              <a:rPr lang="en-US" dirty="0" smtClean="0"/>
              <a:t>Court also held the issuance of a federal license would supersede a state license in the spirit of the Supremacy Clause.</a:t>
            </a:r>
          </a:p>
          <a:p>
            <a:endParaRPr lang="en-US" dirty="0"/>
          </a:p>
        </p:txBody>
      </p:sp>
    </p:spTree>
    <p:extLst>
      <p:ext uri="{BB962C8B-B14F-4D97-AF65-F5344CB8AC3E}">
        <p14:creationId xmlns:p14="http://schemas.microsoft.com/office/powerpoint/2010/main" val="346852105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Limited Government</a:t>
            </a:r>
            <a:endParaRPr lang="en-US" dirty="0"/>
          </a:p>
        </p:txBody>
      </p:sp>
      <p:sp>
        <p:nvSpPr>
          <p:cNvPr id="3" name="Content Placeholder 2"/>
          <p:cNvSpPr>
            <a:spLocks noGrp="1"/>
          </p:cNvSpPr>
          <p:nvPr>
            <p:ph idx="1"/>
          </p:nvPr>
        </p:nvSpPr>
        <p:spPr/>
        <p:txBody>
          <a:bodyPr/>
          <a:lstStyle/>
          <a:p>
            <a:r>
              <a:rPr lang="en-US" dirty="0" smtClean="0"/>
              <a:t>Limited government – one with specific restrictions on its power.</a:t>
            </a:r>
          </a:p>
          <a:p>
            <a:pPr lvl="1"/>
            <a:r>
              <a:rPr lang="en-US" dirty="0" smtClean="0"/>
              <a:t>Prior to the Magna </a:t>
            </a:r>
            <a:r>
              <a:rPr lang="en-US" dirty="0" err="1" smtClean="0"/>
              <a:t>Carta</a:t>
            </a:r>
            <a:r>
              <a:rPr lang="en-US" dirty="0" smtClean="0"/>
              <a:t> in 1215, the king had unlimited power. </a:t>
            </a:r>
          </a:p>
          <a:p>
            <a:r>
              <a:rPr lang="en-US" dirty="0" smtClean="0"/>
              <a:t>The Constitution sets those limits so that citizens know what their government is allowed to do and what it is not allowed to do.</a:t>
            </a:r>
            <a:endParaRPr lang="en-US" dirty="0"/>
          </a:p>
        </p:txBody>
      </p:sp>
      <p:pic>
        <p:nvPicPr>
          <p:cNvPr id="3076" name="Picture 4" descr="Image result for limited government"/>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749421" y="4233808"/>
            <a:ext cx="4394578" cy="2624191"/>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460496704"/>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2" name="Picture 2" descr="Image result for feder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45958" y="5131948"/>
            <a:ext cx="3098041" cy="1726052"/>
          </a:xfrm>
          <a:prstGeom prst="rect">
            <a:avLst/>
          </a:prstGeom>
          <a:noFill/>
          <a:extLst>
            <a:ext uri="{909E8E84-426E-40DD-AFC4-6F175D3DCCD1}">
              <a14:hiddenFill xmlns:a14="http://schemas.microsoft.com/office/drawing/2010/main">
                <a:solidFill>
                  <a:srgbClr val="FFFFFF"/>
                </a:solidFill>
              </a14:hiddenFill>
            </a:ext>
          </a:extLst>
        </p:spPr>
      </p:pic>
      <p:sp>
        <p:nvSpPr>
          <p:cNvPr id="2" name="Title 1"/>
          <p:cNvSpPr>
            <a:spLocks noGrp="1"/>
          </p:cNvSpPr>
          <p:nvPr>
            <p:ph type="title"/>
          </p:nvPr>
        </p:nvSpPr>
        <p:spPr>
          <a:xfrm>
            <a:off x="549275" y="-288216"/>
            <a:ext cx="8042276" cy="1336956"/>
          </a:xfrm>
        </p:spPr>
        <p:txBody>
          <a:bodyPr/>
          <a:lstStyle/>
          <a:p>
            <a:r>
              <a:rPr lang="en-US" dirty="0" smtClean="0"/>
              <a:t>Federalism</a:t>
            </a:r>
            <a:endParaRPr lang="en-US" dirty="0"/>
          </a:p>
        </p:txBody>
      </p:sp>
      <p:sp>
        <p:nvSpPr>
          <p:cNvPr id="3" name="Content Placeholder 2"/>
          <p:cNvSpPr>
            <a:spLocks noGrp="1"/>
          </p:cNvSpPr>
          <p:nvPr>
            <p:ph idx="1"/>
          </p:nvPr>
        </p:nvSpPr>
        <p:spPr>
          <a:xfrm>
            <a:off x="549275" y="1048740"/>
            <a:ext cx="8042276" cy="4969932"/>
          </a:xfrm>
        </p:spPr>
        <p:txBody>
          <a:bodyPr>
            <a:normAutofit fontScale="92500"/>
          </a:bodyPr>
          <a:lstStyle/>
          <a:p>
            <a:r>
              <a:rPr lang="en-US" dirty="0" smtClean="0"/>
              <a:t>The government is based upon federalism – the sharing of power between the national and state government.</a:t>
            </a:r>
          </a:p>
          <a:p>
            <a:r>
              <a:rPr lang="en-US" dirty="0" smtClean="0"/>
              <a:t>The founders needed a strong federal government, but wanted to keep independent state governments to preserve self-government. </a:t>
            </a:r>
          </a:p>
          <a:p>
            <a:r>
              <a:rPr lang="en-US" dirty="0" smtClean="0"/>
              <a:t>The top layer is the national government, or federal government, which makes laws for the nation. The second layer is the state governments. Each state government has authority only over the people who live within that state. </a:t>
            </a:r>
          </a:p>
          <a:p>
            <a:r>
              <a:rPr lang="en-US" dirty="0" smtClean="0"/>
              <a:t>There are certain powers that each level has. Some powers are exclusive, while others are shared. </a:t>
            </a:r>
            <a:endParaRPr lang="en-US" dirty="0"/>
          </a:p>
        </p:txBody>
      </p:sp>
    </p:spTree>
    <p:extLst>
      <p:ext uri="{BB962C8B-B14F-4D97-AF65-F5344CB8AC3E}">
        <p14:creationId xmlns:p14="http://schemas.microsoft.com/office/powerpoint/2010/main" val="2673560255"/>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98899" y="211803"/>
            <a:ext cx="8042276" cy="1336956"/>
          </a:xfrm>
        </p:spPr>
        <p:txBody>
          <a:bodyPr/>
          <a:lstStyle/>
          <a:p>
            <a:r>
              <a:rPr lang="en-US" dirty="0" smtClean="0"/>
              <a:t>Federalism</a:t>
            </a:r>
            <a:endParaRPr lang="en-US" dirty="0"/>
          </a:p>
        </p:txBody>
      </p:sp>
      <p:sp>
        <p:nvSpPr>
          <p:cNvPr id="3" name="Content Placeholder 2"/>
          <p:cNvSpPr>
            <a:spLocks noGrp="1"/>
          </p:cNvSpPr>
          <p:nvPr>
            <p:ph idx="1"/>
          </p:nvPr>
        </p:nvSpPr>
        <p:spPr>
          <a:xfrm>
            <a:off x="576572" y="1854201"/>
            <a:ext cx="8042276" cy="5003799"/>
          </a:xfrm>
        </p:spPr>
        <p:txBody>
          <a:bodyPr>
            <a:normAutofit lnSpcReduction="10000"/>
          </a:bodyPr>
          <a:lstStyle/>
          <a:p>
            <a:r>
              <a:rPr lang="en-US" dirty="0" smtClean="0"/>
              <a:t>The powers the Constitution specifically gives to the federal government are called </a:t>
            </a:r>
            <a:r>
              <a:rPr lang="en-US" b="1" dirty="0" smtClean="0"/>
              <a:t>delegated powers</a:t>
            </a:r>
            <a:r>
              <a:rPr lang="en-US" dirty="0" smtClean="0"/>
              <a:t>.</a:t>
            </a:r>
          </a:p>
          <a:p>
            <a:pPr lvl="1"/>
            <a:r>
              <a:rPr lang="en-US" dirty="0" smtClean="0"/>
              <a:t>Print money</a:t>
            </a:r>
          </a:p>
          <a:p>
            <a:pPr lvl="1"/>
            <a:r>
              <a:rPr lang="en-US" dirty="0" smtClean="0"/>
              <a:t>Control trade with other nations</a:t>
            </a:r>
          </a:p>
          <a:p>
            <a:pPr lvl="1"/>
            <a:r>
              <a:rPr lang="en-US" dirty="0" smtClean="0"/>
              <a:t>Provide for the country’s defense</a:t>
            </a:r>
          </a:p>
          <a:p>
            <a:r>
              <a:rPr lang="en-US" dirty="0" smtClean="0"/>
              <a:t>The states, or the people, have all the powers that the Constitution does not give specifically to the federal government. These are known as </a:t>
            </a:r>
            <a:r>
              <a:rPr lang="en-US" b="1" dirty="0" smtClean="0"/>
              <a:t>reserved powers </a:t>
            </a:r>
            <a:r>
              <a:rPr lang="en-US" dirty="0" smtClean="0"/>
              <a:t>because they are set aside for the states.</a:t>
            </a:r>
          </a:p>
          <a:p>
            <a:pPr lvl="1"/>
            <a:r>
              <a:rPr lang="en-US" dirty="0" smtClean="0"/>
              <a:t>Elections</a:t>
            </a:r>
          </a:p>
          <a:p>
            <a:pPr lvl="1"/>
            <a:r>
              <a:rPr lang="en-US" dirty="0" smtClean="0"/>
              <a:t>Marriage</a:t>
            </a:r>
          </a:p>
          <a:p>
            <a:pPr lvl="1"/>
            <a:r>
              <a:rPr lang="en-US" dirty="0" smtClean="0"/>
              <a:t>Education</a:t>
            </a:r>
            <a:endParaRPr lang="en-US" dirty="0"/>
          </a:p>
        </p:txBody>
      </p:sp>
      <p:pic>
        <p:nvPicPr>
          <p:cNvPr id="6146" name="Picture 2" descr="Image result for federalism"/>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1242" y="-48895"/>
            <a:ext cx="3302758" cy="185835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1035233373"/>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Federalism</a:t>
            </a:r>
            <a:endParaRPr lang="en-US" dirty="0"/>
          </a:p>
        </p:txBody>
      </p:sp>
      <p:sp>
        <p:nvSpPr>
          <p:cNvPr id="3" name="Content Placeholder 2"/>
          <p:cNvSpPr>
            <a:spLocks noGrp="1"/>
          </p:cNvSpPr>
          <p:nvPr>
            <p:ph idx="1"/>
          </p:nvPr>
        </p:nvSpPr>
        <p:spPr>
          <a:xfrm>
            <a:off x="549275" y="1600200"/>
            <a:ext cx="8042276" cy="4851399"/>
          </a:xfrm>
        </p:spPr>
        <p:txBody>
          <a:bodyPr>
            <a:normAutofit lnSpcReduction="10000"/>
          </a:bodyPr>
          <a:lstStyle/>
          <a:p>
            <a:r>
              <a:rPr lang="en-US" dirty="0" smtClean="0"/>
              <a:t>The federal and state governments also share many powers. These powers are known as</a:t>
            </a:r>
            <a:r>
              <a:rPr lang="en-US" b="1" dirty="0" smtClean="0"/>
              <a:t> concurrent powers</a:t>
            </a:r>
            <a:r>
              <a:rPr lang="en-US" dirty="0" smtClean="0"/>
              <a:t>.</a:t>
            </a:r>
          </a:p>
          <a:p>
            <a:pPr lvl="1"/>
            <a:r>
              <a:rPr lang="en-US" dirty="0" smtClean="0"/>
              <a:t>Raise money through taxes</a:t>
            </a:r>
          </a:p>
          <a:p>
            <a:pPr lvl="1"/>
            <a:r>
              <a:rPr lang="en-US" dirty="0" smtClean="0"/>
              <a:t>Establish courts</a:t>
            </a:r>
          </a:p>
          <a:p>
            <a:pPr lvl="1"/>
            <a:r>
              <a:rPr lang="en-US" dirty="0" smtClean="0"/>
              <a:t>Enforce laws</a:t>
            </a:r>
          </a:p>
          <a:p>
            <a:r>
              <a:rPr lang="en-US" dirty="0" smtClean="0"/>
              <a:t>What happens when a state law disagrees with the Constitution or with a federal law? </a:t>
            </a:r>
          </a:p>
          <a:p>
            <a:pPr lvl="1"/>
            <a:r>
              <a:rPr lang="en-US" dirty="0" smtClean="0"/>
              <a:t>The state law is invalid. </a:t>
            </a:r>
          </a:p>
          <a:p>
            <a:r>
              <a:rPr lang="en-US" dirty="0" smtClean="0"/>
              <a:t>Supremacy clause: the Constitution and the laws of the federal government shall be the supreme law of the land.</a:t>
            </a:r>
            <a:endParaRPr lang="en-US" dirty="0"/>
          </a:p>
        </p:txBody>
      </p:sp>
      <p:pic>
        <p:nvPicPr>
          <p:cNvPr id="7170" name="Picture 2" descr="Image result for concurrent powers"/>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593460" y="2028398"/>
            <a:ext cx="1550539" cy="1934144"/>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982390998"/>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reeze">
  <a:themeElements>
    <a:clrScheme name="Breeze">
      <a:dk1>
        <a:sysClr val="windowText" lastClr="000000"/>
      </a:dk1>
      <a:lt1>
        <a:sysClr val="window" lastClr="FFFFFF"/>
      </a:lt1>
      <a:dk2>
        <a:srgbClr val="09213B"/>
      </a:dk2>
      <a:lt2>
        <a:srgbClr val="D5EDF4"/>
      </a:lt2>
      <a:accent1>
        <a:srgbClr val="2C7C9F"/>
      </a:accent1>
      <a:accent2>
        <a:srgbClr val="244A58"/>
      </a:accent2>
      <a:accent3>
        <a:srgbClr val="E2751D"/>
      </a:accent3>
      <a:accent4>
        <a:srgbClr val="FFB400"/>
      </a:accent4>
      <a:accent5>
        <a:srgbClr val="7EB606"/>
      </a:accent5>
      <a:accent6>
        <a:srgbClr val="C00000"/>
      </a:accent6>
      <a:hlink>
        <a:srgbClr val="7030A0"/>
      </a:hlink>
      <a:folHlink>
        <a:srgbClr val="00B0F0"/>
      </a:folHlink>
    </a:clrScheme>
    <a:fontScheme name="Breeze">
      <a:majorFont>
        <a:latin typeface="News Gothic MT"/>
        <a:ea typeface=""/>
        <a:cs typeface=""/>
        <a:font script="Jpan" typeface="ＭＳ Ｐゴシック"/>
        <a:font script="Hans" typeface="宋体"/>
        <a:font script="Hant" typeface="新細明體"/>
      </a:majorFont>
      <a:minorFont>
        <a:latin typeface="News Gothic MT"/>
        <a:ea typeface=""/>
        <a:cs typeface=""/>
        <a:font script="Jpan" typeface="ＭＳ Ｐゴシック"/>
        <a:font script="Hans" typeface="宋体"/>
        <a:font script="Hant" typeface="新細明體"/>
      </a:minorFont>
    </a:fontScheme>
    <a:fmtScheme name="Breeze">
      <a:fillStyleLst>
        <a:solidFill>
          <a:schemeClr val="phClr"/>
        </a:solidFill>
        <a:gradFill rotWithShape="1">
          <a:gsLst>
            <a:gs pos="31000">
              <a:schemeClr val="phClr">
                <a:tint val="100000"/>
                <a:shade val="100000"/>
                <a:satMod val="120000"/>
              </a:schemeClr>
            </a:gs>
            <a:gs pos="100000">
              <a:schemeClr val="phClr">
                <a:tint val="50000"/>
                <a:satMod val="150000"/>
              </a:schemeClr>
            </a:gs>
          </a:gsLst>
          <a:lin ang="5400000" scaled="1"/>
        </a:gradFill>
        <a:gradFill rotWithShape="1">
          <a:gsLst>
            <a:gs pos="0">
              <a:schemeClr val="phClr">
                <a:shade val="100000"/>
                <a:satMod val="120000"/>
              </a:schemeClr>
            </a:gs>
            <a:gs pos="69000">
              <a:schemeClr val="phClr">
                <a:tint val="80000"/>
                <a:shade val="100000"/>
                <a:satMod val="150000"/>
              </a:schemeClr>
            </a:gs>
            <a:gs pos="100000">
              <a:schemeClr val="phClr">
                <a:tint val="50000"/>
                <a:shade val="100000"/>
                <a:satMod val="150000"/>
              </a:schemeClr>
            </a:gs>
          </a:gsLst>
          <a:path path="circle">
            <a:fillToRect l="100000" t="100000" r="100000" b="100000"/>
          </a:path>
        </a:gradFill>
      </a:fillStyleLst>
      <a:lnStyleLst>
        <a:ln w="12700" cap="flat" cmpd="sng" algn="ctr">
          <a:solidFill>
            <a:schemeClr val="phClr">
              <a:shade val="95000"/>
              <a:satMod val="105000"/>
            </a:schemeClr>
          </a:solidFill>
          <a:prstDash val="solid"/>
        </a:ln>
        <a:ln w="25400" cap="flat" cmpd="dbl" algn="ctr">
          <a:solidFill>
            <a:schemeClr val="phClr"/>
          </a:solidFill>
          <a:prstDash val="solid"/>
        </a:ln>
        <a:ln w="31750" cap="flat" cmpd="dbl" algn="ctr">
          <a:solidFill>
            <a:schemeClr val="phClr"/>
          </a:solidFill>
          <a:prstDash val="solid"/>
        </a:ln>
      </a:lnStyleLst>
      <a:effectStyleLst>
        <a:effectStyle>
          <a:effectLst/>
        </a:effectStyle>
        <a:effectStyle>
          <a:effectLst>
            <a:outerShdw blurRad="63500" dist="25400" dir="5400000" sx="101000" sy="101000" rotWithShape="0">
              <a:srgbClr val="000000">
                <a:alpha val="40000"/>
              </a:srgbClr>
            </a:outerShdw>
          </a:effectLst>
        </a:effectStyle>
        <a:effectStyle>
          <a:effectLst>
            <a:innerShdw blurRad="127000" dist="25400" dir="13500000">
              <a:srgbClr val="C0C0C0">
                <a:alpha val="75000"/>
              </a:srgbClr>
            </a:innerShdw>
            <a:outerShdw blurRad="88900" dist="25400" dir="5400000" sx="102000" sy="102000" algn="ctr" rotWithShape="0">
              <a:srgbClr val="C0C0C0">
                <a:alpha val="40000"/>
              </a:srgbClr>
            </a:outerShdw>
          </a:effectLst>
          <a:scene3d>
            <a:camera prst="perspectiveLeft" fov="300000"/>
            <a:lightRig rig="soft" dir="l">
              <a:rot lat="0" lon="0" rev="4200000"/>
            </a:lightRig>
          </a:scene3d>
          <a:sp3d extrusionH="38100" prstMaterial="powder">
            <a:bevelT w="50800" h="88900" prst="convex"/>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blipFill rotWithShape="1">
          <a:blip xmlns:r="http://schemas.openxmlformats.org/officeDocument/2006/relationships" r:embed="rId1">
            <a:duotone>
              <a:schemeClr val="phClr">
                <a:shade val="40000"/>
                <a:satMod val="400000"/>
              </a:schemeClr>
              <a:schemeClr val="phClr">
                <a:tint val="10000"/>
                <a:satMod val="200000"/>
              </a:schemeClr>
            </a:duotone>
          </a:blip>
          <a:stretch/>
        </a:blipFill>
      </a:bgFillStyleLst>
    </a:fmtScheme>
  </a:themeElements>
  <a:objectDefaults>
    <a:spDef>
      <a:spPr/>
      <a:bodyPr rtlCol="0" anchor="ctr"/>
      <a:lstStyle>
        <a:defPPr algn="ctr">
          <a:defRPr/>
        </a:defP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Breeze.thmx</Template>
  <TotalTime>23647</TotalTime>
  <Words>2543</Words>
  <Application>Microsoft Office PowerPoint</Application>
  <PresentationFormat>On-screen Show (4:3)</PresentationFormat>
  <Paragraphs>275</Paragraphs>
  <Slides>53</Slides>
  <Notes>1</Notes>
  <HiddenSlides>0</HiddenSlides>
  <MMClips>0</MMClips>
  <ScaleCrop>false</ScaleCrop>
  <HeadingPairs>
    <vt:vector size="4" baseType="variant">
      <vt:variant>
        <vt:lpstr>Theme</vt:lpstr>
      </vt:variant>
      <vt:variant>
        <vt:i4>1</vt:i4>
      </vt:variant>
      <vt:variant>
        <vt:lpstr>Slide Titles</vt:lpstr>
      </vt:variant>
      <vt:variant>
        <vt:i4>53</vt:i4>
      </vt:variant>
    </vt:vector>
  </HeadingPairs>
  <TitlesOfParts>
    <vt:vector size="54" baseType="lpstr">
      <vt:lpstr>Breeze</vt:lpstr>
      <vt:lpstr>Unit 2: The Constitution</vt:lpstr>
      <vt:lpstr>Bellwork</vt:lpstr>
      <vt:lpstr>The Constitution</vt:lpstr>
      <vt:lpstr>6 Fundamental Principles</vt:lpstr>
      <vt:lpstr>Popular Sovereignty </vt:lpstr>
      <vt:lpstr>Limited Government</vt:lpstr>
      <vt:lpstr>Federalism</vt:lpstr>
      <vt:lpstr>Federalism</vt:lpstr>
      <vt:lpstr>Federalism</vt:lpstr>
      <vt:lpstr>Separation of Powers</vt:lpstr>
      <vt:lpstr>Three Branches of Government</vt:lpstr>
      <vt:lpstr>Checks and Balances</vt:lpstr>
      <vt:lpstr>PowerPoint Presentation</vt:lpstr>
      <vt:lpstr>Judicial Review</vt:lpstr>
      <vt:lpstr>Marbury v. Madison</vt:lpstr>
      <vt:lpstr>Political Cartoon Analysis?</vt:lpstr>
      <vt:lpstr>PowerPoint Presentation</vt:lpstr>
      <vt:lpstr>PowerPoint Presentation</vt:lpstr>
      <vt:lpstr>Bellwork</vt:lpstr>
      <vt:lpstr>The Constitution</vt:lpstr>
      <vt:lpstr>Preamble </vt:lpstr>
      <vt:lpstr>Preamble</vt:lpstr>
      <vt:lpstr>Bellwork</vt:lpstr>
      <vt:lpstr>Articles of the Constitution</vt:lpstr>
      <vt:lpstr>Article I Legislative Branch</vt:lpstr>
      <vt:lpstr>Bellwork</vt:lpstr>
      <vt:lpstr>Article I: Legislative Branch</vt:lpstr>
      <vt:lpstr>Bellwork</vt:lpstr>
      <vt:lpstr>Article I: Legislative Branch</vt:lpstr>
      <vt:lpstr>Article I: Legislative Branch</vt:lpstr>
      <vt:lpstr>PowerPoint Presentation</vt:lpstr>
      <vt:lpstr>Article I: Legislative Branch</vt:lpstr>
      <vt:lpstr>Article II: Executive Branch </vt:lpstr>
      <vt:lpstr>PowerPoint Presentation</vt:lpstr>
      <vt:lpstr>Article II: Executive Branch </vt:lpstr>
      <vt:lpstr>Article II: Executive Branch </vt:lpstr>
      <vt:lpstr>PowerPoint Presentation</vt:lpstr>
      <vt:lpstr>Bellwork</vt:lpstr>
      <vt:lpstr>Article III: Judicial Branch</vt:lpstr>
      <vt:lpstr>Article III: Judicial Branch</vt:lpstr>
      <vt:lpstr>PowerPoint Presentation</vt:lpstr>
      <vt:lpstr>PowerPoint Presentation</vt:lpstr>
      <vt:lpstr>Article IV: Relations among States</vt:lpstr>
      <vt:lpstr>Article V: Amendments</vt:lpstr>
      <vt:lpstr>PowerPoint Presentation</vt:lpstr>
      <vt:lpstr>PowerPoint Presentation</vt:lpstr>
      <vt:lpstr>Article VI - VII</vt:lpstr>
      <vt:lpstr>PowerPoint Presentation</vt:lpstr>
      <vt:lpstr>Interpreting the Constitution</vt:lpstr>
      <vt:lpstr>Necessary and Proper Clause</vt:lpstr>
      <vt:lpstr>McCullough v. Maryland</vt:lpstr>
      <vt:lpstr>Bellringer</vt:lpstr>
      <vt:lpstr>Gibbons v. Ogden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Unit 3: The Constitution</dc:title>
  <dc:creator>April Baxter</dc:creator>
  <cp:lastModifiedBy>Ryan Fuller</cp:lastModifiedBy>
  <cp:revision>164</cp:revision>
  <cp:lastPrinted>2014-02-12T23:12:16Z</cp:lastPrinted>
  <dcterms:created xsi:type="dcterms:W3CDTF">2013-09-15T18:59:32Z</dcterms:created>
  <dcterms:modified xsi:type="dcterms:W3CDTF">2017-02-22T19:34:38Z</dcterms:modified>
</cp:coreProperties>
</file>