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3" r:id="rId3"/>
    <p:sldId id="258" r:id="rId4"/>
    <p:sldId id="260" r:id="rId5"/>
    <p:sldId id="259" r:id="rId6"/>
    <p:sldId id="275" r:id="rId7"/>
    <p:sldId id="261" r:id="rId8"/>
    <p:sldId id="294" r:id="rId9"/>
    <p:sldId id="262" r:id="rId10"/>
    <p:sldId id="291" r:id="rId11"/>
    <p:sldId id="263" r:id="rId12"/>
    <p:sldId id="265" r:id="rId13"/>
    <p:sldId id="271" r:id="rId14"/>
    <p:sldId id="293" r:id="rId15"/>
    <p:sldId id="295" r:id="rId16"/>
    <p:sldId id="266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96" r:id="rId26"/>
    <p:sldId id="288" r:id="rId27"/>
    <p:sldId id="289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6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56899-A826-9B41-8A69-3B87E5AFD039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0EC42-C327-7743-A54E-A778A23142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56899-A826-9B41-8A69-3B87E5AFD039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0EC42-C327-7743-A54E-A778A231424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56899-A826-9B41-8A69-3B87E5AFD039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0EC42-C327-7743-A54E-A778A23142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56899-A826-9B41-8A69-3B87E5AFD039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0EC42-C327-7743-A54E-A778A23142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56899-A826-9B41-8A69-3B87E5AFD039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0EC42-C327-7743-A54E-A778A23142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56899-A826-9B41-8A69-3B87E5AFD039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0EC42-C327-7743-A54E-A778A231424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56899-A826-9B41-8A69-3B87E5AFD039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0EC42-C327-7743-A54E-A778A23142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56899-A826-9B41-8A69-3B87E5AFD039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0EC42-C327-7743-A54E-A778A23142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56899-A826-9B41-8A69-3B87E5AFD039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0EC42-C327-7743-A54E-A778A23142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56899-A826-9B41-8A69-3B87E5AFD039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0EC42-C327-7743-A54E-A778A23142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56899-A826-9B41-8A69-3B87E5AFD039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0EC42-C327-7743-A54E-A778A23142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56899-A826-9B41-8A69-3B87E5AFD039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0EC42-C327-7743-A54E-A778A23142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C556899-A826-9B41-8A69-3B87E5AFD039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2470EC42-C327-7743-A54E-A778A231424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Constitution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Convention - Ratification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46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Image result for 3/5 compromi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15" y="2252970"/>
            <a:ext cx="9176215" cy="334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91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73573"/>
          </a:xfrm>
        </p:spPr>
        <p:txBody>
          <a:bodyPr/>
          <a:lstStyle/>
          <a:p>
            <a:r>
              <a:rPr lang="en-US" dirty="0" smtClean="0"/>
              <a:t>Compromise: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218437"/>
            <a:ext cx="8042276" cy="550871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Northern states:</a:t>
            </a:r>
          </a:p>
          <a:p>
            <a:pPr lvl="1"/>
            <a:r>
              <a:rPr lang="en-US" dirty="0" smtClean="0"/>
              <a:t>Favored federal regulation of all trade</a:t>
            </a:r>
          </a:p>
          <a:p>
            <a:pPr lvl="1"/>
            <a:r>
              <a:rPr lang="en-US" dirty="0" smtClean="0"/>
              <a:t>Wanted federal government to have power to collect duties and tariffs </a:t>
            </a:r>
          </a:p>
          <a:p>
            <a:r>
              <a:rPr lang="en-US" dirty="0" smtClean="0"/>
              <a:t>Southern states:</a:t>
            </a:r>
          </a:p>
          <a:p>
            <a:pPr lvl="1"/>
            <a:r>
              <a:rPr lang="en-US" dirty="0" smtClean="0"/>
              <a:t>Favored state control over regulation of trade</a:t>
            </a:r>
          </a:p>
          <a:p>
            <a:pPr lvl="1"/>
            <a:r>
              <a:rPr lang="en-US" dirty="0" smtClean="0"/>
              <a:t>Feared federal ban on slave trade</a:t>
            </a:r>
          </a:p>
          <a:p>
            <a:pPr lvl="1"/>
            <a:r>
              <a:rPr lang="en-US" dirty="0" smtClean="0"/>
              <a:t>Feared federal duty on exported agricultural goods</a:t>
            </a:r>
          </a:p>
          <a:p>
            <a:r>
              <a:rPr lang="en-US" dirty="0" smtClean="0"/>
              <a:t>Commerce Compromise:</a:t>
            </a:r>
          </a:p>
          <a:p>
            <a:pPr lvl="1"/>
            <a:r>
              <a:rPr lang="en-US" dirty="0" smtClean="0"/>
              <a:t>Federal regulation of interstate and international trade</a:t>
            </a:r>
          </a:p>
          <a:p>
            <a:pPr lvl="1"/>
            <a:r>
              <a:rPr lang="en-US" dirty="0" smtClean="0"/>
              <a:t>State regulation of intrastate trade</a:t>
            </a:r>
          </a:p>
          <a:p>
            <a:pPr lvl="1"/>
            <a:r>
              <a:rPr lang="en-US" dirty="0" smtClean="0"/>
              <a:t>No export duties to be passed for 20 years</a:t>
            </a:r>
          </a:p>
          <a:p>
            <a:pPr lvl="1"/>
            <a:r>
              <a:rPr lang="en-US" dirty="0" smtClean="0"/>
              <a:t>No ban on slave trade for 20 years 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5656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Compromises: Election of President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5041140"/>
          </a:xfrm>
        </p:spPr>
        <p:txBody>
          <a:bodyPr>
            <a:normAutofit/>
          </a:bodyPr>
          <a:lstStyle/>
          <a:p>
            <a:r>
              <a:rPr lang="en-US" dirty="0" smtClean="0"/>
              <a:t>Federal Power Supporters</a:t>
            </a:r>
          </a:p>
          <a:p>
            <a:pPr lvl="1"/>
            <a:r>
              <a:rPr lang="en-US" dirty="0" smtClean="0"/>
              <a:t>Wanted direct election by qualified voters</a:t>
            </a:r>
          </a:p>
          <a:p>
            <a:pPr lvl="1"/>
            <a:r>
              <a:rPr lang="en-US" dirty="0" smtClean="0"/>
              <a:t>Favored longer presidential term</a:t>
            </a:r>
          </a:p>
          <a:p>
            <a:r>
              <a:rPr lang="en-US" dirty="0" smtClean="0"/>
              <a:t>State Rights Supporters</a:t>
            </a:r>
          </a:p>
          <a:p>
            <a:pPr lvl="1"/>
            <a:r>
              <a:rPr lang="en-US" dirty="0" smtClean="0"/>
              <a:t>Wanted state legislature to elect president</a:t>
            </a:r>
          </a:p>
          <a:p>
            <a:pPr lvl="1"/>
            <a:r>
              <a:rPr lang="en-US" dirty="0" smtClean="0"/>
              <a:t>Favored shorter presidential term</a:t>
            </a:r>
          </a:p>
          <a:p>
            <a:r>
              <a:rPr lang="en-US" dirty="0" smtClean="0"/>
              <a:t>Compromise:</a:t>
            </a:r>
          </a:p>
          <a:p>
            <a:pPr lvl="1"/>
            <a:r>
              <a:rPr lang="en-US" dirty="0" smtClean="0"/>
              <a:t>Indirect election by the Electoral College</a:t>
            </a:r>
          </a:p>
          <a:p>
            <a:pPr lvl="1"/>
            <a:r>
              <a:rPr lang="en-US" dirty="0" smtClean="0"/>
              <a:t>Four-year presidential term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19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02-06 at 8.16.22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484" r="-33484"/>
          <a:stretch>
            <a:fillRect/>
          </a:stretch>
        </p:blipFill>
        <p:spPr>
          <a:xfrm>
            <a:off x="549275" y="481013"/>
            <a:ext cx="8042275" cy="6161087"/>
          </a:xfrm>
        </p:spPr>
      </p:pic>
    </p:spTree>
    <p:extLst>
      <p:ext uri="{BB962C8B-B14F-4D97-AF65-F5344CB8AC3E}">
        <p14:creationId xmlns:p14="http://schemas.microsoft.com/office/powerpoint/2010/main" val="191747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Compromises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Great Compromise: Connecticut Plan</a:t>
            </a:r>
          </a:p>
          <a:p>
            <a:pPr lvl="1"/>
            <a:r>
              <a:rPr lang="en-US" dirty="0" smtClean="0"/>
              <a:t>bicameral </a:t>
            </a:r>
            <a:r>
              <a:rPr lang="en-US" dirty="0"/>
              <a:t>legislature with one house based on population and the other based on state </a:t>
            </a:r>
            <a:r>
              <a:rPr lang="en-US" dirty="0" smtClean="0"/>
              <a:t>equality</a:t>
            </a:r>
          </a:p>
          <a:p>
            <a:pPr lvl="1"/>
            <a:r>
              <a:rPr lang="en-US" dirty="0" smtClean="0"/>
              <a:t>House </a:t>
            </a:r>
            <a:r>
              <a:rPr lang="en-US" dirty="0"/>
              <a:t>of Representatives and the </a:t>
            </a:r>
            <a:r>
              <a:rPr lang="en-US" dirty="0" smtClean="0"/>
              <a:t>Senate</a:t>
            </a:r>
          </a:p>
          <a:p>
            <a:r>
              <a:rPr lang="en-US" dirty="0" smtClean="0"/>
              <a:t>3</a:t>
            </a:r>
            <a:r>
              <a:rPr lang="en-US" dirty="0"/>
              <a:t>/5 Compromise</a:t>
            </a:r>
            <a:r>
              <a:rPr lang="en-US" b="1" i="1" dirty="0"/>
              <a:t>:</a:t>
            </a:r>
            <a:r>
              <a:rPr lang="en-US" dirty="0"/>
              <a:t> for every 5 slaves a state had, 3 people added to population </a:t>
            </a:r>
            <a:r>
              <a:rPr lang="en-US" dirty="0" smtClean="0"/>
              <a:t>count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enefited </a:t>
            </a:r>
            <a:r>
              <a:rPr lang="en-US" dirty="0"/>
              <a:t>southern region the most with representation in the House of </a:t>
            </a:r>
            <a:r>
              <a:rPr lang="en-US" dirty="0" smtClean="0"/>
              <a:t>Representatives</a:t>
            </a:r>
          </a:p>
          <a:p>
            <a:r>
              <a:rPr lang="en-US" dirty="0" smtClean="0"/>
              <a:t>Electoral College: President </a:t>
            </a:r>
            <a:r>
              <a:rPr lang="en-US" dirty="0"/>
              <a:t>not directly elected by </a:t>
            </a:r>
            <a:r>
              <a:rPr lang="en-US" dirty="0" smtClean="0"/>
              <a:t>citizens</a:t>
            </a:r>
          </a:p>
          <a:p>
            <a:pPr lvl="1"/>
            <a:r>
              <a:rPr lang="en-US" dirty="0" smtClean="0"/>
              <a:t>Done </a:t>
            </a:r>
            <a:r>
              <a:rPr lang="en-US" dirty="0"/>
              <a:t>by delegates; each </a:t>
            </a:r>
            <a:r>
              <a:rPr lang="en-US" dirty="0" smtClean="0"/>
              <a:t>states’ </a:t>
            </a:r>
            <a:r>
              <a:rPr lang="en-US" dirty="0"/>
              <a:t>number of Electoral votes equals its US representatives + US </a:t>
            </a:r>
            <a:r>
              <a:rPr lang="en-US" dirty="0" smtClean="0"/>
              <a:t>Senators</a:t>
            </a:r>
          </a:p>
          <a:p>
            <a:pPr lvl="1"/>
            <a:r>
              <a:rPr lang="en-US" dirty="0" smtClean="0"/>
              <a:t>NC has 15</a:t>
            </a:r>
            <a:endParaRPr lang="en-US" dirty="0"/>
          </a:p>
          <a:p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52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Bellwork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would some people be opposed to the constitution?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61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Government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500681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charset="0"/>
              </a:rPr>
              <a:t>Stronger </a:t>
            </a:r>
            <a:r>
              <a:rPr lang="en-US" dirty="0">
                <a:latin typeface="Arial" charset="0"/>
              </a:rPr>
              <a:t>central </a:t>
            </a:r>
            <a:r>
              <a:rPr lang="en-US" dirty="0" smtClean="0">
                <a:latin typeface="Arial" charset="0"/>
              </a:rPr>
              <a:t>government</a:t>
            </a:r>
          </a:p>
          <a:p>
            <a:r>
              <a:rPr lang="en-US" dirty="0" smtClean="0">
                <a:latin typeface="Arial" charset="0"/>
              </a:rPr>
              <a:t>Branches </a:t>
            </a:r>
            <a:r>
              <a:rPr lang="en-US" dirty="0">
                <a:latin typeface="Arial" charset="0"/>
              </a:rPr>
              <a:t>of government/ Separation of Powers </a:t>
            </a:r>
          </a:p>
          <a:p>
            <a:pPr lvl="1"/>
            <a:r>
              <a:rPr lang="en-US" dirty="0">
                <a:latin typeface="Arial" charset="0"/>
              </a:rPr>
              <a:t>Legislative (makes laws)</a:t>
            </a:r>
          </a:p>
          <a:p>
            <a:pPr lvl="1"/>
            <a:r>
              <a:rPr lang="en-US" dirty="0" smtClean="0">
                <a:latin typeface="Arial" charset="0"/>
              </a:rPr>
              <a:t>Executive </a:t>
            </a:r>
            <a:r>
              <a:rPr lang="en-US" dirty="0">
                <a:latin typeface="Arial" charset="0"/>
              </a:rPr>
              <a:t>(enforces laws)</a:t>
            </a:r>
          </a:p>
          <a:p>
            <a:pPr lvl="1"/>
            <a:r>
              <a:rPr lang="en-US" dirty="0">
                <a:latin typeface="Arial" charset="0"/>
              </a:rPr>
              <a:t>Judiciary (interprets laws)</a:t>
            </a:r>
          </a:p>
          <a:p>
            <a:r>
              <a:rPr lang="en-US" dirty="0">
                <a:latin typeface="Arial" charset="0"/>
              </a:rPr>
              <a:t>Checks and Balances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99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Image result for constitutional compromi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78384"/>
            <a:ext cx="9172035" cy="578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72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Ratification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On September 17, 1787 the Constitution was signed by 39 of the framers. </a:t>
            </a:r>
          </a:p>
          <a:p>
            <a:r>
              <a:rPr lang="en-US" dirty="0">
                <a:latin typeface="Arial" charset="0"/>
              </a:rPr>
              <a:t>The next step was ratification.</a:t>
            </a:r>
            <a:endParaRPr lang="en-US" dirty="0"/>
          </a:p>
          <a:p>
            <a:r>
              <a:rPr lang="en-US" dirty="0">
                <a:latin typeface="Arial" charset="0"/>
              </a:rPr>
              <a:t>Article VII: </a:t>
            </a:r>
            <a:endParaRPr lang="en-US" dirty="0" smtClean="0">
              <a:latin typeface="Arial" charset="0"/>
            </a:endParaRPr>
          </a:p>
          <a:p>
            <a:pPr lvl="1"/>
            <a:r>
              <a:rPr lang="en-US" sz="2400" dirty="0" smtClean="0">
                <a:latin typeface="Arial" charset="0"/>
              </a:rPr>
              <a:t>“</a:t>
            </a:r>
            <a:r>
              <a:rPr lang="en-US" sz="2400" dirty="0">
                <a:latin typeface="Arial" charset="0"/>
              </a:rPr>
              <a:t>The Ratification of the Conventions of nine States, shall be sufficient for the Establishment of this Constitution between the States so ratifying the Same.”</a:t>
            </a:r>
          </a:p>
          <a:p>
            <a:endParaRPr lang="en-US" dirty="0"/>
          </a:p>
        </p:txBody>
      </p:sp>
      <p:pic>
        <p:nvPicPr>
          <p:cNvPr id="20482" name="Picture 2" descr="Image result for ratifi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718" y="4747970"/>
            <a:ext cx="3166281" cy="211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6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Federalists/anti-federalists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Americans reacted differently to </a:t>
            </a:r>
            <a:r>
              <a:rPr lang="en-US" dirty="0" smtClean="0"/>
              <a:t>the </a:t>
            </a:r>
            <a:r>
              <a:rPr lang="en-US" dirty="0" smtClean="0"/>
              <a:t>Constitution. </a:t>
            </a:r>
          </a:p>
          <a:p>
            <a:r>
              <a:rPr lang="en-US" dirty="0" smtClean="0"/>
              <a:t>Constitution created a system of Federalism</a:t>
            </a:r>
          </a:p>
          <a:p>
            <a:pPr lvl="1"/>
            <a:r>
              <a:rPr lang="en-US" dirty="0" smtClean="0"/>
              <a:t>Power is divided between national government and the states</a:t>
            </a:r>
          </a:p>
          <a:p>
            <a:r>
              <a:rPr lang="en-US" dirty="0" smtClean="0"/>
              <a:t>Supporters called themselves </a:t>
            </a:r>
            <a:r>
              <a:rPr lang="en-US" b="1" dirty="0" smtClean="0"/>
              <a:t>Federalists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Those who opposed the Constitution were the </a:t>
            </a:r>
            <a:r>
              <a:rPr lang="en-US" b="1" dirty="0" smtClean="0"/>
              <a:t>Anti-Federalists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27650" name="Picture 2" descr="Image result for federalist and anti federal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230" y="4549822"/>
            <a:ext cx="3077569" cy="230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54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Bellwork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you already know about the creation of the Constitution?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28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str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604" y="2798618"/>
            <a:ext cx="831907" cy="98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Federalists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02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Strong national government needed to unite the nation</a:t>
            </a:r>
          </a:p>
          <a:p>
            <a:r>
              <a:rPr lang="en-US" dirty="0" smtClean="0"/>
              <a:t>Felt </a:t>
            </a:r>
            <a:r>
              <a:rPr lang="en-US" dirty="0"/>
              <a:t>Separation of Powers/Checks and Balances would prevent government from getting </a:t>
            </a:r>
            <a:r>
              <a:rPr lang="en-US" dirty="0" smtClean="0"/>
              <a:t>tyrannical</a:t>
            </a:r>
          </a:p>
          <a:p>
            <a:r>
              <a:rPr lang="en-US" dirty="0" smtClean="0"/>
              <a:t>Believed </a:t>
            </a:r>
            <a:r>
              <a:rPr lang="en-US" dirty="0"/>
              <a:t>in a </a:t>
            </a:r>
            <a:r>
              <a:rPr lang="en-US" b="1" i="1" dirty="0"/>
              <a:t>loose interpretation</a:t>
            </a:r>
            <a:r>
              <a:rPr lang="en-US" dirty="0"/>
              <a:t> of the Constitution: national government could do what Constitution “meant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Wrote </a:t>
            </a:r>
            <a:r>
              <a:rPr lang="en-US" dirty="0"/>
              <a:t>the </a:t>
            </a:r>
            <a:r>
              <a:rPr lang="en-US" b="1" i="1" dirty="0"/>
              <a:t>Federalist Papers</a:t>
            </a:r>
            <a:r>
              <a:rPr lang="en-US" dirty="0"/>
              <a:t> to encourage acceptance and ratification of the Constitution </a:t>
            </a:r>
          </a:p>
          <a:p>
            <a:r>
              <a:rPr lang="en-US" dirty="0" smtClean="0"/>
              <a:t>Federalists include:</a:t>
            </a:r>
          </a:p>
          <a:p>
            <a:pPr lvl="1"/>
            <a:r>
              <a:rPr lang="en-US" dirty="0" smtClean="0"/>
              <a:t>Alexander Hamilton</a:t>
            </a:r>
          </a:p>
          <a:p>
            <a:pPr lvl="1"/>
            <a:r>
              <a:rPr lang="en-US" dirty="0" smtClean="0"/>
              <a:t>John Jay</a:t>
            </a:r>
          </a:p>
          <a:p>
            <a:pPr lvl="1"/>
            <a:r>
              <a:rPr lang="en-US" dirty="0" smtClean="0"/>
              <a:t>James Madison</a:t>
            </a:r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26626" name="Picture 2" descr="Image result for federalist and anti federal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278" y="4985398"/>
            <a:ext cx="2502279" cy="187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64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Anti-federalists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Felt the Constitution gave too much power to the national government and took too much away from the </a:t>
            </a:r>
            <a:r>
              <a:rPr lang="en-US" dirty="0" smtClean="0"/>
              <a:t>states</a:t>
            </a:r>
          </a:p>
          <a:p>
            <a:r>
              <a:rPr lang="en-US" dirty="0"/>
              <a:t>Wanted more protection for states’ and people’s rights</a:t>
            </a:r>
          </a:p>
          <a:p>
            <a:r>
              <a:rPr lang="en-US" dirty="0"/>
              <a:t> </a:t>
            </a:r>
            <a:r>
              <a:rPr lang="en-US" dirty="0" smtClean="0"/>
              <a:t>Believed </a:t>
            </a:r>
            <a:r>
              <a:rPr lang="en-US" dirty="0"/>
              <a:t>in a </a:t>
            </a:r>
            <a:r>
              <a:rPr lang="en-US" b="1" i="1" dirty="0"/>
              <a:t>strict interpretation </a:t>
            </a:r>
            <a:r>
              <a:rPr lang="en-US" dirty="0"/>
              <a:t>of the Constitution: government can only do what Constitution </a:t>
            </a:r>
            <a:r>
              <a:rPr lang="en-US" dirty="0" smtClean="0"/>
              <a:t>says.</a:t>
            </a:r>
          </a:p>
          <a:p>
            <a:r>
              <a:rPr lang="en-US" dirty="0" smtClean="0"/>
              <a:t>Anti-Federalists include:</a:t>
            </a:r>
          </a:p>
          <a:p>
            <a:pPr lvl="1"/>
            <a:r>
              <a:rPr lang="en-US" dirty="0" smtClean="0"/>
              <a:t>Samuel Adams</a:t>
            </a:r>
          </a:p>
          <a:p>
            <a:pPr lvl="1"/>
            <a:r>
              <a:rPr lang="en-US" dirty="0" smtClean="0"/>
              <a:t>James Monroe</a:t>
            </a:r>
            <a:endParaRPr lang="en-US" dirty="0"/>
          </a:p>
          <a:p>
            <a:endParaRPr lang="en-US" dirty="0"/>
          </a:p>
        </p:txBody>
      </p:sp>
      <p:pic>
        <p:nvPicPr>
          <p:cNvPr id="28674" name="Picture 2" descr="Image result for anti federal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801" y="4547523"/>
            <a:ext cx="3051649" cy="230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33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Image result for federalist and anti federal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1447799"/>
            <a:ext cx="9601200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01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" y="1078125"/>
            <a:ext cx="9142625" cy="479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9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Federalists eventually agreed with the Anti-Federalists that a bill of rights was a good idea. </a:t>
            </a:r>
          </a:p>
          <a:p>
            <a:r>
              <a:rPr lang="en-US" dirty="0" smtClean="0"/>
              <a:t>They promised that if the Constitution was adopted, the new government would add a bill of rights.</a:t>
            </a:r>
          </a:p>
          <a:p>
            <a:r>
              <a:rPr lang="en-US" dirty="0" smtClean="0"/>
              <a:t>On June 21, 1788, New Hampshire became the ninth state do vote for ratification and the Constitution took effect in 1789.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6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02-09 at 4.53.2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932" r="-28932"/>
          <a:stretch>
            <a:fillRect/>
          </a:stretch>
        </p:blipFill>
        <p:spPr>
          <a:xfrm>
            <a:off x="549275" y="635000"/>
            <a:ext cx="8042275" cy="5888038"/>
          </a:xfrm>
        </p:spPr>
      </p:pic>
    </p:spTree>
    <p:extLst>
      <p:ext uri="{BB962C8B-B14F-4D97-AF65-F5344CB8AC3E}">
        <p14:creationId xmlns:p14="http://schemas.microsoft.com/office/powerpoint/2010/main" val="325369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Image result for federalist and anti federal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813" y="0"/>
            <a:ext cx="6881551" cy="668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49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Modern controversies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Redistricting</a:t>
            </a:r>
            <a:r>
              <a:rPr lang="en-US" dirty="0"/>
              <a:t>/ </a:t>
            </a:r>
            <a:r>
              <a:rPr lang="en-US" dirty="0" smtClean="0"/>
              <a:t>Gerrymandering</a:t>
            </a:r>
          </a:p>
          <a:p>
            <a:r>
              <a:rPr lang="en-US" dirty="0" smtClean="0"/>
              <a:t>Majority </a:t>
            </a:r>
            <a:r>
              <a:rPr lang="en-US" dirty="0"/>
              <a:t>Rules v. Minority </a:t>
            </a:r>
            <a:r>
              <a:rPr lang="en-US" dirty="0" smtClean="0"/>
              <a:t>Rights</a:t>
            </a:r>
          </a:p>
          <a:p>
            <a:r>
              <a:rPr lang="en-US" dirty="0" smtClean="0"/>
              <a:t>Same </a:t>
            </a:r>
            <a:r>
              <a:rPr lang="en-US" smtClean="0"/>
              <a:t>sex marriage</a:t>
            </a:r>
            <a:endParaRPr lang="en-US" dirty="0" smtClean="0"/>
          </a:p>
          <a:p>
            <a:r>
              <a:rPr lang="en-US" dirty="0" smtClean="0"/>
              <a:t>Health Care</a:t>
            </a:r>
            <a:endParaRPr lang="en-US" dirty="0"/>
          </a:p>
          <a:p>
            <a:r>
              <a:rPr lang="en-US" dirty="0" smtClean="0"/>
              <a:t>Security v</a:t>
            </a:r>
            <a:r>
              <a:rPr lang="en-US" dirty="0"/>
              <a:t>. Civil Liberties</a:t>
            </a:r>
          </a:p>
          <a:p>
            <a:r>
              <a:rPr lang="en-US" dirty="0" smtClean="0"/>
              <a:t>Right </a:t>
            </a:r>
            <a:r>
              <a:rPr lang="en-US" dirty="0"/>
              <a:t>to bear Arms v. Gun Control</a:t>
            </a:r>
          </a:p>
          <a:p>
            <a:r>
              <a:rPr lang="en-US" dirty="0" smtClean="0"/>
              <a:t>Strict </a:t>
            </a:r>
            <a:r>
              <a:rPr lang="en-US" dirty="0"/>
              <a:t>versus loose constructionist views of interpreting the Constitution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51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Constitutional Convention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495533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 </a:t>
            </a:r>
            <a:r>
              <a:rPr lang="en-US" dirty="0"/>
              <a:t>1787, </a:t>
            </a:r>
            <a:r>
              <a:rPr lang="en-US" b="1" dirty="0"/>
              <a:t>12</a:t>
            </a:r>
            <a:r>
              <a:rPr lang="en-US" dirty="0"/>
              <a:t> of the states sent delegates to a meeting in Philadelphia to </a:t>
            </a:r>
            <a:r>
              <a:rPr lang="en-US" b="1" dirty="0"/>
              <a:t>revise</a:t>
            </a:r>
            <a:r>
              <a:rPr lang="en-US" dirty="0"/>
              <a:t> the Articles of Confederation</a:t>
            </a:r>
          </a:p>
          <a:p>
            <a:pPr lvl="1"/>
            <a:r>
              <a:rPr lang="en-US" dirty="0"/>
              <a:t>Each state was asked to send a representative</a:t>
            </a:r>
          </a:p>
          <a:p>
            <a:r>
              <a:rPr lang="en-US" dirty="0" smtClean="0"/>
              <a:t>The delegates decided to do away with the Articles and write a new set of laws. The result was the United States Constitution. </a:t>
            </a:r>
          </a:p>
          <a:p>
            <a:r>
              <a:rPr lang="en-US" dirty="0" smtClean="0"/>
              <a:t>Participants </a:t>
            </a:r>
            <a:r>
              <a:rPr lang="en-US" dirty="0"/>
              <a:t>agreed to keep discussions secret in order to be able to speak freely. </a:t>
            </a:r>
          </a:p>
          <a:p>
            <a:pPr lvl="1"/>
            <a:r>
              <a:rPr lang="en-US" dirty="0" smtClean="0"/>
              <a:t>George Washington presided over the convention</a:t>
            </a:r>
          </a:p>
          <a:p>
            <a:pPr lvl="1"/>
            <a:r>
              <a:rPr lang="en-US" dirty="0" smtClean="0"/>
              <a:t>James Madison’s </a:t>
            </a:r>
            <a:r>
              <a:rPr lang="en-US" dirty="0"/>
              <a:t>journals reveal the proceedings.</a:t>
            </a:r>
          </a:p>
          <a:p>
            <a:r>
              <a:rPr lang="en-US" dirty="0"/>
              <a:t>They ended up discarding the Articles and writing a new constitution.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86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Connecticut</a:t>
            </a:r>
          </a:p>
          <a:p>
            <a:r>
              <a:rPr lang="en-US" dirty="0" smtClean="0"/>
              <a:t>Delaware </a:t>
            </a:r>
          </a:p>
          <a:p>
            <a:r>
              <a:rPr lang="en-US" dirty="0" smtClean="0"/>
              <a:t>Georgia</a:t>
            </a:r>
          </a:p>
          <a:p>
            <a:r>
              <a:rPr lang="en-US" dirty="0" smtClean="0"/>
              <a:t>Maryland</a:t>
            </a:r>
          </a:p>
          <a:p>
            <a:r>
              <a:rPr lang="en-US" dirty="0" smtClean="0"/>
              <a:t>Massachusetts</a:t>
            </a:r>
          </a:p>
          <a:p>
            <a:r>
              <a:rPr lang="en-US" dirty="0" smtClean="0"/>
              <a:t>New Hampshire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New Jersey </a:t>
            </a:r>
          </a:p>
          <a:p>
            <a:r>
              <a:rPr lang="en-US" dirty="0" smtClean="0"/>
              <a:t>New York</a:t>
            </a:r>
          </a:p>
          <a:p>
            <a:r>
              <a:rPr lang="en-US" dirty="0" smtClean="0"/>
              <a:t>North Carolina</a:t>
            </a:r>
          </a:p>
          <a:p>
            <a:r>
              <a:rPr lang="en-US" dirty="0" smtClean="0"/>
              <a:t>Pennsylvania </a:t>
            </a:r>
          </a:p>
          <a:p>
            <a:r>
              <a:rPr lang="en-US" dirty="0" smtClean="0"/>
              <a:t>South Carolina</a:t>
            </a:r>
          </a:p>
          <a:p>
            <a:r>
              <a:rPr lang="en-US" dirty="0" smtClean="0"/>
              <a:t>Virginia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72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Constitutional Convention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903852"/>
          </a:xfrm>
        </p:spPr>
        <p:txBody>
          <a:bodyPr>
            <a:normAutofit/>
          </a:bodyPr>
          <a:lstStyle/>
          <a:p>
            <a:r>
              <a:rPr lang="en-US" dirty="0" smtClean="0"/>
              <a:t>Despite agreement on the need for a new government, deciding the new organization of the government was a matter of debate. </a:t>
            </a:r>
          </a:p>
          <a:p>
            <a:r>
              <a:rPr lang="en-US" dirty="0" smtClean="0"/>
              <a:t>Issues that were debated include:</a:t>
            </a:r>
          </a:p>
          <a:p>
            <a:pPr lvl="1"/>
            <a:r>
              <a:rPr lang="en-US" dirty="0" smtClean="0"/>
              <a:t>Representation</a:t>
            </a:r>
          </a:p>
          <a:p>
            <a:pPr lvl="1"/>
            <a:r>
              <a:rPr lang="en-US" dirty="0" smtClean="0"/>
              <a:t>Slavery </a:t>
            </a:r>
          </a:p>
          <a:p>
            <a:pPr lvl="1"/>
            <a:r>
              <a:rPr lang="en-US" dirty="0" smtClean="0"/>
              <a:t>Import/Export Tax</a:t>
            </a:r>
          </a:p>
          <a:p>
            <a:pPr lvl="1"/>
            <a:r>
              <a:rPr lang="en-US" dirty="0" smtClean="0"/>
              <a:t>Election of the president </a:t>
            </a:r>
          </a:p>
        </p:txBody>
      </p:sp>
    </p:spTree>
    <p:extLst>
      <p:ext uri="{BB962C8B-B14F-4D97-AF65-F5344CB8AC3E}">
        <p14:creationId xmlns:p14="http://schemas.microsoft.com/office/powerpoint/2010/main" val="308005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http://paintingandframe.com/uploadpic/others/big/constitutional_conven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162"/>
            <a:ext cx="9144000" cy="605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6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Compromises: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97249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Virginia Plan </a:t>
            </a:r>
          </a:p>
          <a:p>
            <a:pPr lvl="1"/>
            <a:r>
              <a:rPr lang="en-US" dirty="0" smtClean="0"/>
              <a:t>Federal government made up of three branches</a:t>
            </a:r>
          </a:p>
          <a:p>
            <a:pPr lvl="1"/>
            <a:r>
              <a:rPr lang="en-US" dirty="0" smtClean="0"/>
              <a:t>Two house legislature </a:t>
            </a:r>
          </a:p>
          <a:p>
            <a:pPr lvl="1"/>
            <a:r>
              <a:rPr lang="en-US" dirty="0" smtClean="0"/>
              <a:t>Representatives in each house determined by population</a:t>
            </a:r>
          </a:p>
          <a:p>
            <a:r>
              <a:rPr lang="en-US" dirty="0" smtClean="0"/>
              <a:t>New Jersey Plan</a:t>
            </a:r>
          </a:p>
          <a:p>
            <a:pPr lvl="1"/>
            <a:r>
              <a:rPr lang="en-US" dirty="0" smtClean="0"/>
              <a:t>Federal government made up of three branches</a:t>
            </a:r>
          </a:p>
          <a:p>
            <a:pPr lvl="1"/>
            <a:r>
              <a:rPr lang="en-US" dirty="0" smtClean="0"/>
              <a:t>One house legislature </a:t>
            </a:r>
          </a:p>
          <a:p>
            <a:pPr lvl="1"/>
            <a:r>
              <a:rPr lang="en-US" dirty="0" smtClean="0"/>
              <a:t>Each state gets a single vote</a:t>
            </a:r>
          </a:p>
          <a:p>
            <a:r>
              <a:rPr lang="en-US" dirty="0" smtClean="0"/>
              <a:t>Great Compromise/Connecticut Plan</a:t>
            </a:r>
          </a:p>
          <a:p>
            <a:pPr lvl="1"/>
            <a:r>
              <a:rPr lang="en-US" dirty="0" smtClean="0"/>
              <a:t>Federal government made up of three branches</a:t>
            </a:r>
          </a:p>
          <a:p>
            <a:pPr lvl="1"/>
            <a:r>
              <a:rPr lang="en-US" dirty="0" smtClean="0"/>
              <a:t>Bicameral legislature </a:t>
            </a:r>
          </a:p>
          <a:p>
            <a:pPr lvl="2"/>
            <a:r>
              <a:rPr lang="en-US" dirty="0" smtClean="0"/>
              <a:t>House of Representatives – based on population</a:t>
            </a:r>
          </a:p>
          <a:p>
            <a:pPr lvl="2"/>
            <a:r>
              <a:rPr lang="en-US" dirty="0" smtClean="0"/>
              <a:t>Senate – each state has 2 senators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50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great compromi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428" y="0"/>
            <a:ext cx="5275407" cy="68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61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Compromises: Slavery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Northern States:</a:t>
            </a:r>
          </a:p>
          <a:p>
            <a:pPr lvl="1"/>
            <a:r>
              <a:rPr lang="en-US" dirty="0" smtClean="0"/>
              <a:t>Since slaves were not voting citizens they should not be counted as part of the population</a:t>
            </a:r>
          </a:p>
          <a:p>
            <a:r>
              <a:rPr lang="en-US" dirty="0" smtClean="0"/>
              <a:t>Southern States:</a:t>
            </a:r>
          </a:p>
          <a:p>
            <a:pPr lvl="1"/>
            <a:r>
              <a:rPr lang="en-US" dirty="0" smtClean="0"/>
              <a:t>Wanted to have slaves count as part of the population</a:t>
            </a:r>
          </a:p>
          <a:p>
            <a:r>
              <a:rPr lang="en-US" dirty="0" smtClean="0"/>
              <a:t>3/5 Compromise:</a:t>
            </a:r>
          </a:p>
          <a:p>
            <a:pPr lvl="1"/>
            <a:r>
              <a:rPr lang="en-US" dirty="0" smtClean="0"/>
              <a:t>Every five slaves would count as three individuals in terms of population </a:t>
            </a:r>
          </a:p>
        </p:txBody>
      </p:sp>
    </p:spTree>
    <p:extLst>
      <p:ext uri="{BB962C8B-B14F-4D97-AF65-F5344CB8AC3E}">
        <p14:creationId xmlns:p14="http://schemas.microsoft.com/office/powerpoint/2010/main" val="359216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9977</TotalTime>
  <Words>838</Words>
  <Application>Microsoft Office PowerPoint</Application>
  <PresentationFormat>On-screen Show (4:3)</PresentationFormat>
  <Paragraphs>135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Breeze</vt:lpstr>
      <vt:lpstr>The Constitution </vt:lpstr>
      <vt:lpstr>Bellwork</vt:lpstr>
      <vt:lpstr>The Constitutional Convention</vt:lpstr>
      <vt:lpstr>States</vt:lpstr>
      <vt:lpstr>Constitutional Convention</vt:lpstr>
      <vt:lpstr>PowerPoint Presentation</vt:lpstr>
      <vt:lpstr>Compromises: Representation</vt:lpstr>
      <vt:lpstr>PowerPoint Presentation</vt:lpstr>
      <vt:lpstr>Compromises: Slavery</vt:lpstr>
      <vt:lpstr>PowerPoint Presentation</vt:lpstr>
      <vt:lpstr>Compromise: Trade</vt:lpstr>
      <vt:lpstr>Compromises: Election of President</vt:lpstr>
      <vt:lpstr>PowerPoint Presentation</vt:lpstr>
      <vt:lpstr>Three Compromises</vt:lpstr>
      <vt:lpstr>Bellwork</vt:lpstr>
      <vt:lpstr>New Government </vt:lpstr>
      <vt:lpstr>PowerPoint Presentation</vt:lpstr>
      <vt:lpstr>Ratification </vt:lpstr>
      <vt:lpstr>Federalists/anti-federalists</vt:lpstr>
      <vt:lpstr>Federalists </vt:lpstr>
      <vt:lpstr>Anti-federalists </vt:lpstr>
      <vt:lpstr>PowerPoint Presentation</vt:lpstr>
      <vt:lpstr>PowerPoint Presentation</vt:lpstr>
      <vt:lpstr>Ratification</vt:lpstr>
      <vt:lpstr>PowerPoint Presentation</vt:lpstr>
      <vt:lpstr>PowerPoint Presentation</vt:lpstr>
      <vt:lpstr>Modern controversies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Constitution</dc:title>
  <dc:creator>April Baxter</dc:creator>
  <cp:lastModifiedBy>NBHS Teacher</cp:lastModifiedBy>
  <cp:revision>47</cp:revision>
  <dcterms:created xsi:type="dcterms:W3CDTF">2014-02-06T22:37:09Z</dcterms:created>
  <dcterms:modified xsi:type="dcterms:W3CDTF">2017-09-13T11:48:54Z</dcterms:modified>
</cp:coreProperties>
</file>