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57"/>
  </p:handoutMasterIdLst>
  <p:sldIdLst>
    <p:sldId id="346" r:id="rId2"/>
    <p:sldId id="373" r:id="rId3"/>
    <p:sldId id="348" r:id="rId4"/>
    <p:sldId id="349" r:id="rId5"/>
    <p:sldId id="350" r:id="rId6"/>
    <p:sldId id="351" r:id="rId7"/>
    <p:sldId id="352" r:id="rId8"/>
    <p:sldId id="353" r:id="rId9"/>
    <p:sldId id="354" r:id="rId10"/>
    <p:sldId id="355" r:id="rId11"/>
    <p:sldId id="356" r:id="rId12"/>
    <p:sldId id="357" r:id="rId13"/>
    <p:sldId id="330" r:id="rId14"/>
    <p:sldId id="327" r:id="rId15"/>
    <p:sldId id="284" r:id="rId16"/>
    <p:sldId id="358" r:id="rId17"/>
    <p:sldId id="359" r:id="rId18"/>
    <p:sldId id="360" r:id="rId19"/>
    <p:sldId id="362" r:id="rId20"/>
    <p:sldId id="363" r:id="rId21"/>
    <p:sldId id="364" r:id="rId22"/>
    <p:sldId id="365" r:id="rId23"/>
    <p:sldId id="366" r:id="rId24"/>
    <p:sldId id="367" r:id="rId25"/>
    <p:sldId id="368" r:id="rId26"/>
    <p:sldId id="343" r:id="rId27"/>
    <p:sldId id="274" r:id="rId28"/>
    <p:sldId id="333" r:id="rId29"/>
    <p:sldId id="372" r:id="rId30"/>
    <p:sldId id="301" r:id="rId31"/>
    <p:sldId id="336" r:id="rId32"/>
    <p:sldId id="337" r:id="rId33"/>
    <p:sldId id="338" r:id="rId34"/>
    <p:sldId id="335" r:id="rId35"/>
    <p:sldId id="369" r:id="rId36"/>
    <p:sldId id="285" r:id="rId37"/>
    <p:sldId id="319" r:id="rId38"/>
    <p:sldId id="339" r:id="rId39"/>
    <p:sldId id="345" r:id="rId40"/>
    <p:sldId id="340" r:id="rId41"/>
    <p:sldId id="341" r:id="rId42"/>
    <p:sldId id="344" r:id="rId43"/>
    <p:sldId id="302" r:id="rId44"/>
    <p:sldId id="303" r:id="rId45"/>
    <p:sldId id="304" r:id="rId46"/>
    <p:sldId id="305" r:id="rId47"/>
    <p:sldId id="306" r:id="rId48"/>
    <p:sldId id="370" r:id="rId49"/>
    <p:sldId id="307" r:id="rId50"/>
    <p:sldId id="308" r:id="rId51"/>
    <p:sldId id="309" r:id="rId52"/>
    <p:sldId id="310" r:id="rId53"/>
    <p:sldId id="311" r:id="rId54"/>
    <p:sldId id="371" r:id="rId55"/>
    <p:sldId id="34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FF837-6988-864E-93D9-3CA80A61A10E}" type="datetimeFigureOut">
              <a:rPr lang="en-US" smtClean="0"/>
              <a:t>5/8/2017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90211D-B473-F145-9BF8-35AFE4AFF81E}" type="slidenum">
              <a:rPr lang="en-US" smtClean="0"/>
              <a:t>‹#›</a:t>
            </a:fld>
            <a:endParaRPr lang="en-US"/>
          </a:p>
        </p:txBody>
      </p:sp>
    </p:spTree>
    <p:extLst>
      <p:ext uri="{BB962C8B-B14F-4D97-AF65-F5344CB8AC3E}">
        <p14:creationId xmlns:p14="http://schemas.microsoft.com/office/powerpoint/2010/main" val="435819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E7AF4-2A05-1541-A9D0-449427214663}"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7FC4F-D4C8-B549-8247-0CC4219B05C5}"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E7AF4-2A05-1541-A9D0-449427214663}"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F1E7AF4-2A05-1541-A9D0-449427214663}"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1E7AF4-2A05-1541-A9D0-449427214663}"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F1E7AF4-2A05-1541-A9D0-449427214663}"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E7AF4-2A05-1541-A9D0-449427214663}"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E7AF4-2A05-1541-A9D0-449427214663}"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7FC4F-D4C8-B549-8247-0CC4219B05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F1E7AF4-2A05-1541-A9D0-449427214663}" type="datetimeFigureOut">
              <a:rPr lang="en-US" smtClean="0"/>
              <a:t>5/8/2017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E87FC4F-D4C8-B549-8247-0CC4219B05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yoVc_S_gd_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0PgP0dXAGA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_PKH2wtDT3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9Hxy-TuX9f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pPVkG9krOM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Systems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60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ixed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966" y="3840523"/>
            <a:ext cx="4067033" cy="30174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p:txBody>
          <a:bodyPr/>
          <a:lstStyle/>
          <a:p>
            <a:r>
              <a:rPr lang="en-US" dirty="0" smtClean="0"/>
              <a:t>An economy that mixes elements of different economics systems; government and individual share the economic decision making process.</a:t>
            </a:r>
          </a:p>
          <a:p>
            <a:r>
              <a:rPr lang="en-US" dirty="0" smtClean="0"/>
              <a:t>Business are largely free to operate as they please, but their operations must fall within certain regulations set up and monitored by the government.</a:t>
            </a:r>
          </a:p>
          <a:p>
            <a:r>
              <a:rPr lang="en-US" dirty="0" smtClean="0"/>
              <a:t>Resources are owned by individuals </a:t>
            </a:r>
            <a:endParaRPr lang="en-US" dirty="0"/>
          </a:p>
        </p:txBody>
      </p:sp>
    </p:spTree>
    <p:extLst>
      <p:ext uri="{BB962C8B-B14F-4D97-AF65-F5344CB8AC3E}">
        <p14:creationId xmlns:p14="http://schemas.microsoft.com/office/powerpoint/2010/main" val="45611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Systems</a:t>
            </a:r>
            <a:endParaRPr lang="en-US" dirty="0"/>
          </a:p>
        </p:txBody>
      </p:sp>
      <p:sp>
        <p:nvSpPr>
          <p:cNvPr id="3" name="Content Placeholder 2"/>
          <p:cNvSpPr>
            <a:spLocks noGrp="1"/>
          </p:cNvSpPr>
          <p:nvPr>
            <p:ph idx="1"/>
          </p:nvPr>
        </p:nvSpPr>
        <p:spPr>
          <a:xfrm>
            <a:off x="549275" y="1600200"/>
            <a:ext cx="8042276" cy="4902199"/>
          </a:xfrm>
        </p:spPr>
        <p:txBody>
          <a:bodyPr>
            <a:normAutofit fontScale="92500" lnSpcReduction="10000"/>
          </a:bodyPr>
          <a:lstStyle/>
          <a:p>
            <a:r>
              <a:rPr lang="en-US" dirty="0" smtClean="0"/>
              <a:t>The way economic system answer the key questions determine the roles of producers and consumers. </a:t>
            </a:r>
          </a:p>
          <a:p>
            <a:r>
              <a:rPr lang="en-US" dirty="0"/>
              <a:t>Economic systems influence people’s </a:t>
            </a:r>
            <a:r>
              <a:rPr lang="en-US" dirty="0" smtClean="0"/>
              <a:t>incentives, what motivates them to make decisions.</a:t>
            </a:r>
          </a:p>
          <a:p>
            <a:pPr lvl="1"/>
            <a:r>
              <a:rPr lang="en-US" dirty="0" smtClean="0"/>
              <a:t>Cost/benefit </a:t>
            </a:r>
          </a:p>
          <a:p>
            <a:pPr lvl="1"/>
            <a:r>
              <a:rPr lang="en-US" dirty="0">
                <a:hlinkClick r:id="rId2"/>
              </a:rPr>
              <a:t>http://www.youtube.com/watch?v=</a:t>
            </a:r>
            <a:r>
              <a:rPr lang="en-US" dirty="0" smtClean="0">
                <a:hlinkClick r:id="rId2"/>
              </a:rPr>
              <a:t>yoVc_S_gd_0</a:t>
            </a:r>
            <a:endParaRPr lang="en-US" dirty="0"/>
          </a:p>
          <a:p>
            <a:r>
              <a:rPr lang="en-US" dirty="0" smtClean="0"/>
              <a:t>The productive resources that are utilized are called factors of production.</a:t>
            </a:r>
          </a:p>
          <a:p>
            <a:r>
              <a:rPr lang="en-US" dirty="0" smtClean="0"/>
              <a:t>The need for markets and resources promotes expansion but may lead to conflict. </a:t>
            </a:r>
            <a:endParaRPr lang="en-US" dirty="0"/>
          </a:p>
          <a:p>
            <a:r>
              <a:rPr lang="en-US" dirty="0" smtClean="0"/>
              <a:t>Scarcity may lead to trade and economic interdependence or conflict.</a:t>
            </a:r>
          </a:p>
          <a:p>
            <a:endParaRPr lang="en-US" dirty="0" smtClean="0"/>
          </a:p>
          <a:p>
            <a:endParaRPr lang="en-US" dirty="0" smtClean="0"/>
          </a:p>
          <a:p>
            <a:endParaRPr lang="en-US" dirty="0"/>
          </a:p>
        </p:txBody>
      </p:sp>
    </p:spTree>
    <p:extLst>
      <p:ext uri="{BB962C8B-B14F-4D97-AF65-F5344CB8AC3E}">
        <p14:creationId xmlns:p14="http://schemas.microsoft.com/office/powerpoint/2010/main" val="199964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Scarce Resources </a:t>
            </a:r>
            <a:endParaRPr lang="en-US" dirty="0"/>
          </a:p>
        </p:txBody>
      </p:sp>
      <p:sp>
        <p:nvSpPr>
          <p:cNvPr id="3" name="Content Placeholder 2"/>
          <p:cNvSpPr>
            <a:spLocks noGrp="1"/>
          </p:cNvSpPr>
          <p:nvPr>
            <p:ph idx="1"/>
          </p:nvPr>
        </p:nvSpPr>
        <p:spPr/>
        <p:txBody>
          <a:bodyPr/>
          <a:lstStyle/>
          <a:p>
            <a:endParaRPr lang="en-US"/>
          </a:p>
        </p:txBody>
      </p:sp>
      <p:pic>
        <p:nvPicPr>
          <p:cNvPr id="6146" name="Picture 2" descr="Image result for free market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2889"/>
            <a:ext cx="9176399" cy="49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3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With your group come with advantages and disadvantages of each type of economic system. </a:t>
            </a:r>
            <a:endParaRPr lang="en-US" dirty="0"/>
          </a:p>
        </p:txBody>
      </p:sp>
    </p:spTree>
    <p:extLst>
      <p:ext uri="{BB962C8B-B14F-4D97-AF65-F5344CB8AC3E}">
        <p14:creationId xmlns:p14="http://schemas.microsoft.com/office/powerpoint/2010/main" val="368127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Scarce Resources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5933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lstStyle/>
          <a:p>
            <a:r>
              <a:rPr lang="en-US" dirty="0" smtClean="0"/>
              <a:t>Place all of the economic systems discussed (except traditional) on a continuum from least economic freedom to most.</a:t>
            </a:r>
            <a:endParaRPr lang="en-US" dirty="0"/>
          </a:p>
        </p:txBody>
      </p:sp>
    </p:spTree>
    <p:extLst>
      <p:ext uri="{BB962C8B-B14F-4D97-AF65-F5344CB8AC3E}">
        <p14:creationId xmlns:p14="http://schemas.microsoft.com/office/powerpoint/2010/main" val="225720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sp>
        <p:nvSpPr>
          <p:cNvPr id="3" name="Content Placeholder 2"/>
          <p:cNvSpPr>
            <a:spLocks noGrp="1"/>
          </p:cNvSpPr>
          <p:nvPr>
            <p:ph idx="1"/>
          </p:nvPr>
        </p:nvSpPr>
        <p:spPr/>
        <p:txBody>
          <a:bodyPr/>
          <a:lstStyle/>
          <a:p>
            <a:r>
              <a:rPr lang="en-US" dirty="0" smtClean="0"/>
              <a:t>Factors of production are the inputs utilized in the </a:t>
            </a:r>
            <a:r>
              <a:rPr lang="en-US" u="sng" dirty="0" smtClean="0"/>
              <a:t>production</a:t>
            </a:r>
            <a:r>
              <a:rPr lang="en-US" dirty="0" smtClean="0"/>
              <a:t> of goods or serviced that are created for a profit.</a:t>
            </a:r>
          </a:p>
          <a:p>
            <a:r>
              <a:rPr lang="en-US" dirty="0" smtClean="0"/>
              <a:t>There are 4 factors of production</a:t>
            </a:r>
          </a:p>
          <a:p>
            <a:pPr lvl="1"/>
            <a:r>
              <a:rPr lang="en-US" dirty="0" smtClean="0"/>
              <a:t>Land </a:t>
            </a:r>
          </a:p>
          <a:p>
            <a:pPr lvl="1"/>
            <a:r>
              <a:rPr lang="en-US" dirty="0" smtClean="0"/>
              <a:t>Labor</a:t>
            </a:r>
          </a:p>
          <a:p>
            <a:pPr lvl="1"/>
            <a:r>
              <a:rPr lang="en-US" dirty="0" smtClean="0"/>
              <a:t>Capital</a:t>
            </a:r>
          </a:p>
          <a:p>
            <a:pPr lvl="1"/>
            <a:r>
              <a:rPr lang="en-US" dirty="0" smtClean="0"/>
              <a:t>Entrepreneurship </a:t>
            </a:r>
          </a:p>
          <a:p>
            <a:r>
              <a:rPr lang="en-US" dirty="0">
                <a:hlinkClick r:id="rId2"/>
              </a:rPr>
              <a:t>http://www.youtube.com/watch?v=</a:t>
            </a:r>
            <a:r>
              <a:rPr lang="en-US" dirty="0" smtClean="0">
                <a:hlinkClick r:id="rId2"/>
              </a:rPr>
              <a:t>0PgP0dXAGAE</a:t>
            </a:r>
            <a:endParaRPr lang="en-US" dirty="0" smtClean="0"/>
          </a:p>
          <a:p>
            <a:endParaRPr lang="en-US" dirty="0"/>
          </a:p>
        </p:txBody>
      </p:sp>
      <p:pic>
        <p:nvPicPr>
          <p:cNvPr id="9218" name="Picture 2" descr="Image result for factors of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500" y="3468986"/>
            <a:ext cx="3971499" cy="338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9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factors of 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290" y="0"/>
            <a:ext cx="2374710" cy="1786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1853" y="107576"/>
            <a:ext cx="8042276" cy="1336956"/>
          </a:xfrm>
        </p:spPr>
        <p:txBody>
          <a:bodyPr/>
          <a:lstStyle/>
          <a:p>
            <a:r>
              <a:rPr lang="en-US" dirty="0" smtClean="0"/>
              <a:t>Factors of Production</a:t>
            </a:r>
            <a:endParaRPr lang="en-US" dirty="0"/>
          </a:p>
        </p:txBody>
      </p:sp>
      <p:sp>
        <p:nvSpPr>
          <p:cNvPr id="3" name="Content Placeholder 2"/>
          <p:cNvSpPr>
            <a:spLocks noGrp="1"/>
          </p:cNvSpPr>
          <p:nvPr>
            <p:ph idx="1"/>
          </p:nvPr>
        </p:nvSpPr>
        <p:spPr>
          <a:xfrm>
            <a:off x="167138" y="1475240"/>
            <a:ext cx="8042276" cy="5016086"/>
          </a:xfrm>
        </p:spPr>
        <p:txBody>
          <a:bodyPr>
            <a:normAutofit/>
          </a:bodyPr>
          <a:lstStyle/>
          <a:p>
            <a:r>
              <a:rPr lang="en-US" dirty="0" smtClean="0"/>
              <a:t>Factors of production are the resources used in the production process. There are four main factors.</a:t>
            </a:r>
          </a:p>
          <a:p>
            <a:r>
              <a:rPr lang="en-US" dirty="0" smtClean="0"/>
              <a:t>Land </a:t>
            </a:r>
          </a:p>
          <a:p>
            <a:pPr lvl="1"/>
            <a:r>
              <a:rPr lang="en-US" dirty="0" smtClean="0"/>
              <a:t>Property/physical land where production is built</a:t>
            </a:r>
          </a:p>
          <a:p>
            <a:pPr lvl="1"/>
            <a:r>
              <a:rPr lang="en-US" dirty="0" smtClean="0"/>
              <a:t>Natural resources – raw material produced in nature</a:t>
            </a:r>
          </a:p>
          <a:p>
            <a:r>
              <a:rPr lang="en-US" dirty="0" smtClean="0"/>
              <a:t>Labor </a:t>
            </a:r>
          </a:p>
          <a:p>
            <a:pPr lvl="1"/>
            <a:r>
              <a:rPr lang="en-US" dirty="0" smtClean="0"/>
              <a:t>All human effort, skill and abilities used to produce human goods and services</a:t>
            </a:r>
            <a:endParaRPr lang="en-US" dirty="0"/>
          </a:p>
          <a:p>
            <a:pPr lvl="1"/>
            <a:r>
              <a:rPr lang="en-US" dirty="0" smtClean="0"/>
              <a:t>Skilled labor: required skill (doctor, lawyer, dentist)</a:t>
            </a:r>
          </a:p>
          <a:p>
            <a:pPr lvl="1"/>
            <a:r>
              <a:rPr lang="en-US" dirty="0" smtClean="0"/>
              <a:t>Unskilled labor: no specific skill (janitor; cashier)</a:t>
            </a:r>
          </a:p>
        </p:txBody>
      </p:sp>
    </p:spTree>
    <p:extLst>
      <p:ext uri="{BB962C8B-B14F-4D97-AF65-F5344CB8AC3E}">
        <p14:creationId xmlns:p14="http://schemas.microsoft.com/office/powerpoint/2010/main" val="1974379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sp>
        <p:nvSpPr>
          <p:cNvPr id="3" name="Content Placeholder 2"/>
          <p:cNvSpPr>
            <a:spLocks noGrp="1"/>
          </p:cNvSpPr>
          <p:nvPr>
            <p:ph idx="1"/>
          </p:nvPr>
        </p:nvSpPr>
        <p:spPr>
          <a:xfrm>
            <a:off x="549275" y="1600200"/>
            <a:ext cx="8042276" cy="4955617"/>
          </a:xfrm>
        </p:spPr>
        <p:txBody>
          <a:bodyPr>
            <a:normAutofit/>
          </a:bodyPr>
          <a:lstStyle/>
          <a:p>
            <a:r>
              <a:rPr lang="en-US" dirty="0"/>
              <a:t>Capital</a:t>
            </a:r>
          </a:p>
          <a:p>
            <a:pPr lvl="1"/>
            <a:r>
              <a:rPr lang="en-US" dirty="0"/>
              <a:t>The manufactured goods used to make other goods and services </a:t>
            </a:r>
            <a:endParaRPr lang="en-US" dirty="0" smtClean="0"/>
          </a:p>
          <a:p>
            <a:pPr lvl="2"/>
            <a:r>
              <a:rPr lang="en-US" dirty="0" smtClean="0"/>
              <a:t>Capital goods</a:t>
            </a:r>
          </a:p>
          <a:p>
            <a:pPr lvl="2"/>
            <a:r>
              <a:rPr lang="en-US" dirty="0" smtClean="0"/>
              <a:t>NOT Financial capital </a:t>
            </a:r>
            <a:endParaRPr lang="en-US" dirty="0"/>
          </a:p>
          <a:p>
            <a:r>
              <a:rPr lang="en-US" dirty="0"/>
              <a:t>Entrepreneurship </a:t>
            </a:r>
            <a:endParaRPr lang="en-US" dirty="0" smtClean="0"/>
          </a:p>
          <a:p>
            <a:pPr lvl="1"/>
            <a:r>
              <a:rPr lang="en-US" dirty="0" smtClean="0"/>
              <a:t>An entrepreneur is a person who organizes, manages, and assumes the risks of a business. </a:t>
            </a:r>
          </a:p>
          <a:p>
            <a:pPr lvl="1"/>
            <a:r>
              <a:rPr lang="en-US" dirty="0" smtClean="0"/>
              <a:t>Entrepreneurs often come up with an idea for a new product or a new way of doing business. </a:t>
            </a:r>
            <a:endParaRPr lang="en-US" dirty="0"/>
          </a:p>
          <a:p>
            <a:endParaRPr lang="en-US" dirty="0"/>
          </a:p>
        </p:txBody>
      </p:sp>
    </p:spTree>
    <p:extLst>
      <p:ext uri="{BB962C8B-B14F-4D97-AF65-F5344CB8AC3E}">
        <p14:creationId xmlns:p14="http://schemas.microsoft.com/office/powerpoint/2010/main" val="3628469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market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22" y="4576228"/>
            <a:ext cx="7562187" cy="2281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idx="1"/>
          </p:nvPr>
        </p:nvSpPr>
        <p:spPr/>
        <p:txBody>
          <a:bodyPr/>
          <a:lstStyle/>
          <a:p>
            <a:r>
              <a:rPr lang="en-US" dirty="0"/>
              <a:t>A market economy is an economy in which people are free to obtain goods and services in any way they </a:t>
            </a:r>
            <a:r>
              <a:rPr lang="en-US" dirty="0" smtClean="0"/>
              <a:t>want</a:t>
            </a:r>
          </a:p>
          <a:p>
            <a:r>
              <a:rPr lang="en-US" dirty="0" smtClean="0"/>
              <a:t>Are there other terms for market economy?</a:t>
            </a:r>
          </a:p>
          <a:p>
            <a:pPr lvl="1"/>
            <a:r>
              <a:rPr lang="en-US" dirty="0" smtClean="0"/>
              <a:t>Free enterprise </a:t>
            </a:r>
          </a:p>
          <a:p>
            <a:pPr lvl="1"/>
            <a:r>
              <a:rPr lang="en-US" dirty="0" smtClean="0"/>
              <a:t>Capitalism</a:t>
            </a:r>
          </a:p>
          <a:p>
            <a:pPr lvl="1"/>
            <a:r>
              <a:rPr lang="en-US" dirty="0" smtClean="0"/>
              <a:t>Price system</a:t>
            </a:r>
          </a:p>
          <a:p>
            <a:pPr lvl="1"/>
            <a:r>
              <a:rPr lang="en-US" dirty="0" smtClean="0"/>
              <a:t>Laissez-faire </a:t>
            </a:r>
            <a:endParaRPr lang="en-US" dirty="0"/>
          </a:p>
        </p:txBody>
      </p:sp>
    </p:spTree>
    <p:extLst>
      <p:ext uri="{BB962C8B-B14F-4D97-AF65-F5344CB8AC3E}">
        <p14:creationId xmlns:p14="http://schemas.microsoft.com/office/powerpoint/2010/main" val="134208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Who controls the American Economy?</a:t>
            </a:r>
            <a:endParaRPr lang="en-US" dirty="0"/>
          </a:p>
        </p:txBody>
      </p:sp>
      <p:pic>
        <p:nvPicPr>
          <p:cNvPr id="1026" name="Picture 2" descr="Image result for american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047" y="2090738"/>
            <a:ext cx="6356061" cy="471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35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idx="1"/>
          </p:nvPr>
        </p:nvSpPr>
        <p:spPr>
          <a:xfrm>
            <a:off x="549275" y="1600201"/>
            <a:ext cx="8042276" cy="5035044"/>
          </a:xfrm>
        </p:spPr>
        <p:txBody>
          <a:bodyPr>
            <a:normAutofit/>
          </a:bodyPr>
          <a:lstStyle/>
          <a:p>
            <a:r>
              <a:rPr lang="en-US" dirty="0" smtClean="0"/>
              <a:t>In a market economy, people are free to start a business and pursue a profit.</a:t>
            </a:r>
          </a:p>
          <a:p>
            <a:pPr lvl="1"/>
            <a:r>
              <a:rPr lang="en-US" dirty="0" smtClean="0"/>
              <a:t>Profit is the money a business has left over after it has paid its expenses. </a:t>
            </a:r>
          </a:p>
          <a:p>
            <a:r>
              <a:rPr lang="en-US" dirty="0" smtClean="0"/>
              <a:t>The profit motive, or the desire to make a profit, is essential to a successful market economy.</a:t>
            </a:r>
          </a:p>
          <a:p>
            <a:r>
              <a:rPr lang="en-US" dirty="0" smtClean="0"/>
              <a:t>In order to make a profit, people need to provide a good or a service, which requires resources. </a:t>
            </a:r>
          </a:p>
          <a:p>
            <a:r>
              <a:rPr lang="en-US" dirty="0" smtClean="0"/>
              <a:t>Since resources are limited, business must compete for the resources they need.</a:t>
            </a:r>
          </a:p>
          <a:p>
            <a:pPr lvl="1"/>
            <a:r>
              <a:rPr lang="en-US" dirty="0" smtClean="0"/>
              <a:t>This affects prices we pay for the goods we want.</a:t>
            </a:r>
            <a:endParaRPr lang="en-US" dirty="0"/>
          </a:p>
        </p:txBody>
      </p:sp>
    </p:spTree>
    <p:extLst>
      <p:ext uri="{BB962C8B-B14F-4D97-AF65-F5344CB8AC3E}">
        <p14:creationId xmlns:p14="http://schemas.microsoft.com/office/powerpoint/2010/main" val="1007212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capit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524" y="0"/>
            <a:ext cx="2456597" cy="2047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9967" y="119618"/>
            <a:ext cx="8042276" cy="1336956"/>
          </a:xfrm>
        </p:spPr>
        <p:txBody>
          <a:bodyPr/>
          <a:lstStyle/>
          <a:p>
            <a:r>
              <a:rPr lang="en-US" dirty="0" smtClean="0"/>
              <a:t>Market Economy 	</a:t>
            </a:r>
            <a:endParaRPr lang="en-US" dirty="0"/>
          </a:p>
        </p:txBody>
      </p:sp>
      <p:sp>
        <p:nvSpPr>
          <p:cNvPr id="3" name="Content Placeholder 2"/>
          <p:cNvSpPr>
            <a:spLocks noGrp="1"/>
          </p:cNvSpPr>
          <p:nvPr>
            <p:ph idx="1"/>
          </p:nvPr>
        </p:nvSpPr>
        <p:spPr>
          <a:xfrm>
            <a:off x="303616" y="1927747"/>
            <a:ext cx="8042276" cy="5091918"/>
          </a:xfrm>
        </p:spPr>
        <p:txBody>
          <a:bodyPr>
            <a:normAutofit/>
          </a:bodyPr>
          <a:lstStyle/>
          <a:p>
            <a:r>
              <a:rPr lang="en-US" b="1" dirty="0" smtClean="0"/>
              <a:t>Capitalism</a:t>
            </a:r>
            <a:r>
              <a:rPr lang="en-US" dirty="0" smtClean="0"/>
              <a:t> is an economic system in which the means factors of production are owned by private citizens.</a:t>
            </a:r>
          </a:p>
          <a:p>
            <a:pPr lvl="1"/>
            <a:r>
              <a:rPr lang="en-US" dirty="0" smtClean="0"/>
              <a:t>Private property is an essential part of a market economy</a:t>
            </a:r>
          </a:p>
          <a:p>
            <a:r>
              <a:rPr lang="en-US" dirty="0" smtClean="0"/>
              <a:t>Private property </a:t>
            </a:r>
            <a:r>
              <a:rPr lang="en-US" dirty="0"/>
              <a:t>is an essential part of a market economy, since market exchange cannot occur without clearly established ownership</a:t>
            </a:r>
            <a:r>
              <a:rPr lang="en-US" dirty="0" smtClean="0"/>
              <a:t>.</a:t>
            </a:r>
          </a:p>
          <a:p>
            <a:r>
              <a:rPr lang="en-US" dirty="0" smtClean="0"/>
              <a:t>By encouraging investment, innovation, and the production of quality goods, the capitalist system benefits the American people.</a:t>
            </a:r>
            <a:endParaRPr lang="en-US" dirty="0"/>
          </a:p>
        </p:txBody>
      </p:sp>
    </p:spTree>
    <p:extLst>
      <p:ext uri="{BB962C8B-B14F-4D97-AF65-F5344CB8AC3E}">
        <p14:creationId xmlns:p14="http://schemas.microsoft.com/office/powerpoint/2010/main" val="2228920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idx="1"/>
          </p:nvPr>
        </p:nvSpPr>
        <p:spPr>
          <a:xfrm>
            <a:off x="549275" y="1600200"/>
            <a:ext cx="8042276" cy="5257800"/>
          </a:xfrm>
        </p:spPr>
        <p:txBody>
          <a:bodyPr>
            <a:normAutofit/>
          </a:bodyPr>
          <a:lstStyle/>
          <a:p>
            <a:r>
              <a:rPr lang="en-US" dirty="0" smtClean="0"/>
              <a:t>Competition is vital to a market economy and is the main factor in setting prices. It also drives companies to improve their products. </a:t>
            </a:r>
          </a:p>
          <a:p>
            <a:pPr lvl="1"/>
            <a:r>
              <a:rPr lang="en-US" dirty="0" smtClean="0"/>
              <a:t>Regulates prices and quality </a:t>
            </a:r>
          </a:p>
          <a:p>
            <a:r>
              <a:rPr lang="en-US" dirty="0" smtClean="0"/>
              <a:t>While profit is the main motivator in a market economy, other factors might motivate producers too.</a:t>
            </a:r>
          </a:p>
          <a:p>
            <a:r>
              <a:rPr lang="en-US" dirty="0" smtClean="0"/>
              <a:t>Price is the traffic signal of the economy. </a:t>
            </a:r>
          </a:p>
          <a:p>
            <a:pPr lvl="1"/>
            <a:r>
              <a:rPr lang="en-US" dirty="0" smtClean="0"/>
              <a:t>Organizes the flow of resources and channels them to their most efficient use</a:t>
            </a:r>
          </a:p>
          <a:p>
            <a:pPr lvl="1"/>
            <a:r>
              <a:rPr lang="en-US" dirty="0" smtClean="0"/>
              <a:t>Invisible Hand</a:t>
            </a:r>
          </a:p>
        </p:txBody>
      </p:sp>
    </p:spTree>
    <p:extLst>
      <p:ext uri="{BB962C8B-B14F-4D97-AF65-F5344CB8AC3E}">
        <p14:creationId xmlns:p14="http://schemas.microsoft.com/office/powerpoint/2010/main" val="166638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Image result for invisible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395" y="0"/>
            <a:ext cx="4129823" cy="689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43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Market Economy </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Profit = Motivator</a:t>
            </a:r>
          </a:p>
          <a:p>
            <a:pPr lvl="1"/>
            <a:r>
              <a:rPr lang="en-US" dirty="0" smtClean="0"/>
              <a:t>Profit is the main motivation for producers in a market economy. </a:t>
            </a:r>
          </a:p>
          <a:p>
            <a:r>
              <a:rPr lang="en-US" dirty="0" smtClean="0"/>
              <a:t>Competition = Regulator</a:t>
            </a:r>
          </a:p>
          <a:p>
            <a:pPr lvl="1"/>
            <a:r>
              <a:rPr lang="en-US" dirty="0" smtClean="0"/>
              <a:t>Competition between producers regulates quality and price.</a:t>
            </a:r>
          </a:p>
          <a:p>
            <a:pPr lvl="1"/>
            <a:r>
              <a:rPr lang="en-US" dirty="0" smtClean="0"/>
              <a:t>Producers need competitive prices for their goods to sell</a:t>
            </a:r>
          </a:p>
          <a:p>
            <a:pPr lvl="1"/>
            <a:r>
              <a:rPr lang="en-US" dirty="0" smtClean="0"/>
              <a:t>Producers need to improve their products and develop products of quality that consumers want.</a:t>
            </a:r>
          </a:p>
          <a:p>
            <a:r>
              <a:rPr lang="en-US" dirty="0" smtClean="0"/>
              <a:t>Price = Coordinator </a:t>
            </a:r>
          </a:p>
          <a:p>
            <a:pPr lvl="1"/>
            <a:r>
              <a:rPr lang="en-US" dirty="0" smtClean="0"/>
              <a:t>Price coordinates the decisions consumers make based upon immediate concerns of self-interest </a:t>
            </a:r>
            <a:endParaRPr lang="en-US" dirty="0"/>
          </a:p>
        </p:txBody>
      </p:sp>
    </p:spTree>
    <p:extLst>
      <p:ext uri="{BB962C8B-B14F-4D97-AF65-F5344CB8AC3E}">
        <p14:creationId xmlns:p14="http://schemas.microsoft.com/office/powerpoint/2010/main" val="423389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Characteristics </a:t>
            </a:r>
            <a:endParaRPr lang="en-US" dirty="0"/>
          </a:p>
        </p:txBody>
      </p:sp>
      <p:sp>
        <p:nvSpPr>
          <p:cNvPr id="3" name="Content Placeholder 2"/>
          <p:cNvSpPr>
            <a:spLocks noGrp="1"/>
          </p:cNvSpPr>
          <p:nvPr>
            <p:ph idx="1"/>
          </p:nvPr>
        </p:nvSpPr>
        <p:spPr>
          <a:xfrm>
            <a:off x="549275" y="1600200"/>
            <a:ext cx="8042276" cy="5027315"/>
          </a:xfrm>
        </p:spPr>
        <p:txBody>
          <a:bodyPr>
            <a:normAutofit/>
          </a:bodyPr>
          <a:lstStyle/>
          <a:p>
            <a:r>
              <a:rPr lang="en-US" dirty="0" smtClean="0"/>
              <a:t>1. The right to own property</a:t>
            </a:r>
          </a:p>
          <a:p>
            <a:r>
              <a:rPr lang="en-US" dirty="0" smtClean="0"/>
              <a:t>2. Freedom of enterprise </a:t>
            </a:r>
          </a:p>
          <a:p>
            <a:r>
              <a:rPr lang="en-US" dirty="0" smtClean="0"/>
              <a:t>3. Freedom of economic choice</a:t>
            </a:r>
          </a:p>
          <a:p>
            <a:pPr lvl="1"/>
            <a:r>
              <a:rPr lang="en-US" dirty="0" smtClean="0"/>
              <a:t>Work/not work</a:t>
            </a:r>
          </a:p>
          <a:p>
            <a:pPr lvl="1"/>
            <a:r>
              <a:rPr lang="en-US" dirty="0" smtClean="0"/>
              <a:t>Spend/not spend</a:t>
            </a:r>
          </a:p>
          <a:p>
            <a:r>
              <a:rPr lang="en-US" dirty="0" smtClean="0"/>
              <a:t>4. Role of self-interest </a:t>
            </a:r>
          </a:p>
          <a:p>
            <a:r>
              <a:rPr lang="en-US" dirty="0" smtClean="0"/>
              <a:t>5. Competitive market system</a:t>
            </a:r>
          </a:p>
          <a:p>
            <a:r>
              <a:rPr lang="en-US" dirty="0" smtClean="0"/>
              <a:t>6. </a:t>
            </a:r>
            <a:r>
              <a:rPr lang="en-US" smtClean="0"/>
              <a:t>Limited government </a:t>
            </a:r>
            <a:endParaRPr lang="en-US" dirty="0"/>
          </a:p>
        </p:txBody>
      </p:sp>
      <p:pic>
        <p:nvPicPr>
          <p:cNvPr id="14338" name="Picture 2" descr="Image result for capit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992" y="1873154"/>
            <a:ext cx="3603008" cy="36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49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p:txBody>
          <a:bodyPr/>
          <a:lstStyle/>
          <a:p>
            <a:r>
              <a:rPr lang="en-US" dirty="0" smtClean="0"/>
              <a:t>What are the key components of a market economy and the role of each?</a:t>
            </a:r>
            <a:endParaRPr lang="en-US" dirty="0"/>
          </a:p>
        </p:txBody>
      </p:sp>
      <p:pic>
        <p:nvPicPr>
          <p:cNvPr id="27650" name="Picture 2" descr="Image result for command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9855"/>
            <a:ext cx="9217372" cy="291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84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producers and consu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6" y="4485607"/>
            <a:ext cx="4673023" cy="2372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Circular Flow Model</a:t>
            </a:r>
            <a:endParaRPr lang="en-US" dirty="0"/>
          </a:p>
        </p:txBody>
      </p:sp>
      <p:sp>
        <p:nvSpPr>
          <p:cNvPr id="3" name="Content Placeholder 2"/>
          <p:cNvSpPr>
            <a:spLocks noGrp="1"/>
          </p:cNvSpPr>
          <p:nvPr>
            <p:ph idx="1"/>
          </p:nvPr>
        </p:nvSpPr>
        <p:spPr>
          <a:xfrm>
            <a:off x="549275" y="1600200"/>
            <a:ext cx="8042276" cy="4835969"/>
          </a:xfrm>
        </p:spPr>
        <p:txBody>
          <a:bodyPr/>
          <a:lstStyle/>
          <a:p>
            <a:r>
              <a:rPr lang="en-US" dirty="0" smtClean="0"/>
              <a:t>What is the relationship between producers and consumers?</a:t>
            </a:r>
          </a:p>
          <a:p>
            <a:pPr lvl="1"/>
            <a:r>
              <a:rPr lang="en-US" dirty="0"/>
              <a:t>Producers – those who create and supply goods and services</a:t>
            </a:r>
          </a:p>
          <a:p>
            <a:pPr lvl="1"/>
            <a:r>
              <a:rPr lang="en-US" dirty="0"/>
              <a:t>Consumers – those who acquire goods and </a:t>
            </a:r>
            <a:r>
              <a:rPr lang="en-US" dirty="0" smtClean="0"/>
              <a:t>services</a:t>
            </a:r>
          </a:p>
          <a:p>
            <a:r>
              <a:rPr lang="en-US" dirty="0" smtClean="0"/>
              <a:t>Producers are referred to as firms and consumers are referred to as households.</a:t>
            </a:r>
          </a:p>
          <a:p>
            <a:endParaRPr lang="en-US" dirty="0" smtClean="0"/>
          </a:p>
          <a:p>
            <a:endParaRPr lang="en-US" dirty="0" smtClean="0"/>
          </a:p>
          <a:p>
            <a:endParaRPr lang="en-US" dirty="0"/>
          </a:p>
        </p:txBody>
      </p:sp>
    </p:spTree>
    <p:extLst>
      <p:ext uri="{BB962C8B-B14F-4D97-AF65-F5344CB8AC3E}">
        <p14:creationId xmlns:p14="http://schemas.microsoft.com/office/powerpoint/2010/main" val="214832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Flow Model</a:t>
            </a:r>
            <a:endParaRPr lang="en-US" dirty="0"/>
          </a:p>
        </p:txBody>
      </p:sp>
      <p:sp>
        <p:nvSpPr>
          <p:cNvPr id="3" name="Content Placeholder 2"/>
          <p:cNvSpPr>
            <a:spLocks noGrp="1"/>
          </p:cNvSpPr>
          <p:nvPr>
            <p:ph idx="1"/>
          </p:nvPr>
        </p:nvSpPr>
        <p:spPr/>
        <p:txBody>
          <a:bodyPr/>
          <a:lstStyle/>
          <a:p>
            <a:r>
              <a:rPr lang="en-US" dirty="0"/>
              <a:t>Circular flow is an economic model that describes the reciprocal circulation of income between producers and consumers. </a:t>
            </a:r>
          </a:p>
          <a:p>
            <a:r>
              <a:rPr lang="en-US" dirty="0">
                <a:hlinkClick r:id="rId2"/>
              </a:rPr>
              <a:t>http://www.youtube.com/watch?v=_PKH2wtDT3E</a:t>
            </a:r>
            <a:endParaRPr lang="en-US" dirty="0"/>
          </a:p>
          <a:p>
            <a:endParaRPr lang="en-US" dirty="0"/>
          </a:p>
        </p:txBody>
      </p:sp>
    </p:spTree>
    <p:extLst>
      <p:ext uri="{BB962C8B-B14F-4D97-AF65-F5344CB8AC3E}">
        <p14:creationId xmlns:p14="http://schemas.microsoft.com/office/powerpoint/2010/main" val="3454555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stevenduan.files.wordpress.com/2010/07/circular-flow-mode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85" y="0"/>
            <a:ext cx="7489371" cy="688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178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v. Macro </a:t>
            </a:r>
            <a:endParaRPr lang="en-US" dirty="0"/>
          </a:p>
        </p:txBody>
      </p:sp>
      <p:sp>
        <p:nvSpPr>
          <p:cNvPr id="3" name="Content Placeholder 2"/>
          <p:cNvSpPr>
            <a:spLocks noGrp="1"/>
          </p:cNvSpPr>
          <p:nvPr>
            <p:ph idx="1"/>
          </p:nvPr>
        </p:nvSpPr>
        <p:spPr/>
        <p:txBody>
          <a:bodyPr/>
          <a:lstStyle/>
          <a:p>
            <a:r>
              <a:rPr lang="en-US" dirty="0" smtClean="0"/>
              <a:t>Microeconomics is the study </a:t>
            </a:r>
            <a:r>
              <a:rPr lang="en-US" dirty="0"/>
              <a:t>of decisions that people and businesses make regarding the allocation of resources and prices of goods and </a:t>
            </a:r>
            <a:r>
              <a:rPr lang="en-US" dirty="0" smtClean="0"/>
              <a:t>services</a:t>
            </a:r>
          </a:p>
          <a:p>
            <a:r>
              <a:rPr lang="en-US" dirty="0" smtClean="0"/>
              <a:t>Macroeconomics is the study of the big picture of the economy; it examines </a:t>
            </a:r>
            <a:r>
              <a:rPr lang="en-US" dirty="0"/>
              <a:t>conditions within the economy as a </a:t>
            </a:r>
            <a:r>
              <a:rPr lang="en-US" dirty="0" smtClean="0"/>
              <a:t>whole.</a:t>
            </a:r>
            <a:endParaRPr lang="en-US" dirty="0"/>
          </a:p>
        </p:txBody>
      </p:sp>
      <p:pic>
        <p:nvPicPr>
          <p:cNvPr id="1026" name="Picture 2" descr="Image result for micro vs ma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745" y="3918518"/>
            <a:ext cx="3778540" cy="293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13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Structures </a:t>
            </a:r>
            <a:endParaRPr lang="en-US" dirty="0"/>
          </a:p>
        </p:txBody>
      </p:sp>
      <p:sp>
        <p:nvSpPr>
          <p:cNvPr id="3" name="Content Placeholder 2"/>
          <p:cNvSpPr>
            <a:spLocks noGrp="1"/>
          </p:cNvSpPr>
          <p:nvPr>
            <p:ph idx="1"/>
          </p:nvPr>
        </p:nvSpPr>
        <p:spPr>
          <a:xfrm>
            <a:off x="549275" y="1600200"/>
            <a:ext cx="8042276" cy="4945823"/>
          </a:xfrm>
        </p:spPr>
        <p:txBody>
          <a:bodyPr>
            <a:normAutofit fontScale="92500" lnSpcReduction="10000"/>
          </a:bodyPr>
          <a:lstStyle/>
          <a:p>
            <a:r>
              <a:rPr lang="en-US" dirty="0"/>
              <a:t>In a free market supply and demand determine price </a:t>
            </a:r>
            <a:r>
              <a:rPr lang="en-US" dirty="0">
                <a:solidFill>
                  <a:schemeClr val="tx1">
                    <a:lumMod val="75000"/>
                    <a:lumOff val="25000"/>
                  </a:schemeClr>
                </a:solidFill>
              </a:rPr>
              <a:t>and quantity</a:t>
            </a:r>
            <a:r>
              <a:rPr lang="en-US" dirty="0">
                <a:solidFill>
                  <a:schemeClr val="tx1"/>
                </a:solidFill>
              </a:rPr>
              <a:t>. </a:t>
            </a:r>
            <a:endParaRPr lang="en-US" dirty="0" smtClean="0">
              <a:solidFill>
                <a:schemeClr val="tx1"/>
              </a:solidFill>
            </a:endParaRPr>
          </a:p>
          <a:p>
            <a:r>
              <a:rPr lang="en-US" dirty="0" smtClean="0"/>
              <a:t>An </a:t>
            </a:r>
            <a:r>
              <a:rPr lang="en-US" dirty="0"/>
              <a:t>industry consists of all firms making similar or identical products. </a:t>
            </a:r>
            <a:endParaRPr lang="en-US" dirty="0" smtClean="0"/>
          </a:p>
          <a:p>
            <a:r>
              <a:rPr lang="en-US" dirty="0" smtClean="0"/>
              <a:t>An </a:t>
            </a:r>
            <a:r>
              <a:rPr lang="en-US" dirty="0"/>
              <a:t>industry’s market structure depends on the number of firms in the industry and how they compete. </a:t>
            </a:r>
            <a:endParaRPr lang="en-US" dirty="0" smtClean="0"/>
          </a:p>
          <a:p>
            <a:r>
              <a:rPr lang="en-US" dirty="0" smtClean="0"/>
              <a:t>Here </a:t>
            </a:r>
            <a:r>
              <a:rPr lang="en-US" dirty="0"/>
              <a:t>are the four basic market structures</a:t>
            </a:r>
            <a:r>
              <a:rPr lang="en-US" dirty="0" smtClean="0"/>
              <a:t>:</a:t>
            </a:r>
          </a:p>
          <a:p>
            <a:pPr lvl="1"/>
            <a:r>
              <a:rPr lang="en-US" dirty="0" smtClean="0"/>
              <a:t>Perfect Competition</a:t>
            </a:r>
          </a:p>
          <a:p>
            <a:pPr lvl="1"/>
            <a:r>
              <a:rPr lang="en-US" dirty="0" smtClean="0"/>
              <a:t>Monopolistic competition</a:t>
            </a:r>
          </a:p>
          <a:p>
            <a:pPr lvl="1"/>
            <a:r>
              <a:rPr lang="en-US" dirty="0" smtClean="0"/>
              <a:t>Oligopoly </a:t>
            </a:r>
          </a:p>
          <a:p>
            <a:pPr lvl="1"/>
            <a:r>
              <a:rPr lang="en-US" dirty="0" smtClean="0"/>
              <a:t>Monopoly</a:t>
            </a:r>
          </a:p>
          <a:p>
            <a:pPr lvl="1"/>
            <a:r>
              <a:rPr lang="en-US" dirty="0">
                <a:hlinkClick r:id="rId2"/>
              </a:rPr>
              <a:t>http://</a:t>
            </a:r>
            <a:r>
              <a:rPr lang="en-US" dirty="0" smtClean="0">
                <a:hlinkClick r:id="rId2"/>
              </a:rPr>
              <a:t>www.youtube.com/watch?v=9Hxy-TuX9fs</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87041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Competition</a:t>
            </a:r>
            <a:endParaRPr lang="en-US" dirty="0"/>
          </a:p>
        </p:txBody>
      </p:sp>
      <p:sp>
        <p:nvSpPr>
          <p:cNvPr id="3" name="Content Placeholder 2"/>
          <p:cNvSpPr>
            <a:spLocks noGrp="1"/>
          </p:cNvSpPr>
          <p:nvPr>
            <p:ph idx="1"/>
          </p:nvPr>
        </p:nvSpPr>
        <p:spPr>
          <a:xfrm>
            <a:off x="549275" y="1600201"/>
            <a:ext cx="8042276" cy="4922944"/>
          </a:xfrm>
        </p:spPr>
        <p:txBody>
          <a:bodyPr>
            <a:normAutofit/>
          </a:bodyPr>
          <a:lstStyle/>
          <a:p>
            <a:r>
              <a:rPr lang="en-US" dirty="0" smtClean="0"/>
              <a:t>Many small firms</a:t>
            </a:r>
          </a:p>
          <a:p>
            <a:r>
              <a:rPr lang="en-US" dirty="0" smtClean="0"/>
              <a:t>No control over price because too many firms</a:t>
            </a:r>
          </a:p>
          <a:p>
            <a:r>
              <a:rPr lang="en-US" dirty="0" smtClean="0"/>
              <a:t>Goods are all the same; an identical, perfect substitute</a:t>
            </a:r>
          </a:p>
          <a:p>
            <a:r>
              <a:rPr lang="en-US" dirty="0" smtClean="0"/>
              <a:t>Low barriers to enter the market</a:t>
            </a:r>
          </a:p>
          <a:p>
            <a:r>
              <a:rPr lang="en-US" dirty="0" smtClean="0"/>
              <a:t>Examples</a:t>
            </a:r>
          </a:p>
          <a:p>
            <a:pPr lvl="1"/>
            <a:r>
              <a:rPr lang="en-US" dirty="0" smtClean="0"/>
              <a:t>Fruit vendor</a:t>
            </a:r>
          </a:p>
          <a:p>
            <a:pPr lvl="1"/>
            <a:r>
              <a:rPr lang="en-US" dirty="0" smtClean="0"/>
              <a:t>Wheat</a:t>
            </a:r>
          </a:p>
          <a:p>
            <a:pPr lvl="1"/>
            <a:r>
              <a:rPr lang="en-US" dirty="0" smtClean="0"/>
              <a:t>Stock market </a:t>
            </a:r>
          </a:p>
          <a:p>
            <a:pPr lvl="1"/>
            <a:endParaRPr lang="en-US" dirty="0"/>
          </a:p>
        </p:txBody>
      </p:sp>
      <p:pic>
        <p:nvPicPr>
          <p:cNvPr id="2050" name="Picture 2" descr="http://images.flatworldknowledge.com/collins/collins-fig01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656" y="3916438"/>
            <a:ext cx="4412343" cy="294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0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Monopolistic Competition </a:t>
            </a:r>
            <a:endParaRPr lang="en-US" dirty="0"/>
          </a:p>
        </p:txBody>
      </p:sp>
      <p:sp>
        <p:nvSpPr>
          <p:cNvPr id="3" name="Content Placeholder 2"/>
          <p:cNvSpPr>
            <a:spLocks noGrp="1"/>
          </p:cNvSpPr>
          <p:nvPr>
            <p:ph idx="1"/>
          </p:nvPr>
        </p:nvSpPr>
        <p:spPr/>
        <p:txBody>
          <a:bodyPr/>
          <a:lstStyle/>
          <a:p>
            <a:r>
              <a:rPr lang="en-US" dirty="0" smtClean="0"/>
              <a:t>Many larger firms</a:t>
            </a:r>
          </a:p>
          <a:p>
            <a:r>
              <a:rPr lang="en-US" dirty="0" smtClean="0"/>
              <a:t>Some control over price</a:t>
            </a:r>
          </a:p>
          <a:p>
            <a:r>
              <a:rPr lang="en-US" dirty="0" smtClean="0"/>
              <a:t>Goods are slightly differentiated </a:t>
            </a:r>
          </a:p>
          <a:p>
            <a:r>
              <a:rPr lang="en-US" dirty="0" smtClean="0"/>
              <a:t>Low barriers to enter market </a:t>
            </a:r>
          </a:p>
          <a:p>
            <a:r>
              <a:rPr lang="en-US" dirty="0" smtClean="0"/>
              <a:t>Examples:</a:t>
            </a:r>
          </a:p>
          <a:p>
            <a:pPr lvl="1"/>
            <a:r>
              <a:rPr lang="en-US" dirty="0" smtClean="0"/>
              <a:t>Shoes</a:t>
            </a:r>
          </a:p>
          <a:p>
            <a:pPr lvl="1"/>
            <a:r>
              <a:rPr lang="en-US" dirty="0" smtClean="0"/>
              <a:t>Cereal</a:t>
            </a:r>
          </a:p>
          <a:p>
            <a:pPr lvl="1"/>
            <a:r>
              <a:rPr lang="en-US" dirty="0" smtClean="0"/>
              <a:t>Fast-food </a:t>
            </a:r>
            <a:endParaRPr lang="en-US" dirty="0"/>
          </a:p>
        </p:txBody>
      </p:sp>
      <p:pic>
        <p:nvPicPr>
          <p:cNvPr id="29698" name="Picture 2" descr="Image result for monopolistic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08" y="3298175"/>
            <a:ext cx="4163001" cy="312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526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 </a:t>
            </a:r>
            <a:endParaRPr lang="en-US" dirty="0"/>
          </a:p>
        </p:txBody>
      </p:sp>
      <p:sp>
        <p:nvSpPr>
          <p:cNvPr id="3" name="Content Placeholder 2"/>
          <p:cNvSpPr>
            <a:spLocks noGrp="1"/>
          </p:cNvSpPr>
          <p:nvPr>
            <p:ph idx="1"/>
          </p:nvPr>
        </p:nvSpPr>
        <p:spPr/>
        <p:txBody>
          <a:bodyPr/>
          <a:lstStyle/>
          <a:p>
            <a:r>
              <a:rPr lang="en-US" dirty="0" smtClean="0"/>
              <a:t>Few firms</a:t>
            </a:r>
          </a:p>
          <a:p>
            <a:r>
              <a:rPr lang="en-US" dirty="0" smtClean="0"/>
              <a:t>A lot of control over price</a:t>
            </a:r>
          </a:p>
          <a:p>
            <a:r>
              <a:rPr lang="en-US" dirty="0" smtClean="0"/>
              <a:t>Goods can be identical or different</a:t>
            </a:r>
          </a:p>
          <a:p>
            <a:r>
              <a:rPr lang="en-US" dirty="0" smtClean="0"/>
              <a:t>High barriers to enter market</a:t>
            </a:r>
          </a:p>
          <a:p>
            <a:r>
              <a:rPr lang="en-US" dirty="0" smtClean="0"/>
              <a:t>Examples:</a:t>
            </a:r>
          </a:p>
          <a:p>
            <a:pPr lvl="1"/>
            <a:r>
              <a:rPr lang="en-US" dirty="0" smtClean="0"/>
              <a:t>Airlines</a:t>
            </a:r>
          </a:p>
          <a:p>
            <a:pPr lvl="1"/>
            <a:r>
              <a:rPr lang="en-US" dirty="0" smtClean="0"/>
              <a:t>Cell-phones</a:t>
            </a:r>
          </a:p>
          <a:p>
            <a:pPr lvl="1"/>
            <a:r>
              <a:rPr lang="en-US" dirty="0" smtClean="0"/>
              <a:t>Hospital </a:t>
            </a:r>
            <a:endParaRPr lang="en-US" dirty="0"/>
          </a:p>
        </p:txBody>
      </p:sp>
      <p:pic>
        <p:nvPicPr>
          <p:cNvPr id="30722" name="Picture 2" descr="Image result for oligopo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878" y="3394364"/>
            <a:ext cx="4111122" cy="274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18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 firm</a:t>
            </a:r>
          </a:p>
          <a:p>
            <a:r>
              <a:rPr lang="en-US" dirty="0" smtClean="0"/>
              <a:t>Total control over price</a:t>
            </a:r>
          </a:p>
          <a:p>
            <a:r>
              <a:rPr lang="en-US" dirty="0" smtClean="0"/>
              <a:t>Unique good</a:t>
            </a:r>
          </a:p>
          <a:p>
            <a:r>
              <a:rPr lang="en-US" dirty="0" smtClean="0"/>
              <a:t>Highest barrier to enter market</a:t>
            </a:r>
          </a:p>
          <a:p>
            <a:r>
              <a:rPr lang="en-US" dirty="0" smtClean="0"/>
              <a:t>In the US monopolies are banned except for certain public utilities.</a:t>
            </a:r>
          </a:p>
          <a:p>
            <a:r>
              <a:rPr lang="en-US" dirty="0" smtClean="0"/>
              <a:t>Examples</a:t>
            </a:r>
          </a:p>
          <a:p>
            <a:pPr lvl="1"/>
            <a:r>
              <a:rPr lang="en-US" dirty="0" smtClean="0"/>
              <a:t>Water service</a:t>
            </a:r>
          </a:p>
          <a:p>
            <a:pPr lvl="1"/>
            <a:r>
              <a:rPr lang="en-US" dirty="0" smtClean="0"/>
              <a:t>US postal service </a:t>
            </a:r>
          </a:p>
        </p:txBody>
      </p:sp>
      <p:pic>
        <p:nvPicPr>
          <p:cNvPr id="31746" name="Picture 2" descr="Image result for monopoly economic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120" y="1444532"/>
            <a:ext cx="23336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6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market stru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 y="1204911"/>
            <a:ext cx="9573857" cy="350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188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a:t>
            </a:r>
            <a:endParaRPr lang="en-US" dirty="0"/>
          </a:p>
        </p:txBody>
      </p:sp>
      <p:sp>
        <p:nvSpPr>
          <p:cNvPr id="3" name="Content Placeholder 2"/>
          <p:cNvSpPr>
            <a:spLocks noGrp="1"/>
          </p:cNvSpPr>
          <p:nvPr>
            <p:ph idx="1"/>
          </p:nvPr>
        </p:nvSpPr>
        <p:spPr/>
        <p:txBody>
          <a:bodyPr/>
          <a:lstStyle/>
          <a:p>
            <a:r>
              <a:rPr lang="en-US" dirty="0" smtClean="0"/>
              <a:t>Based on the profession you chose for your budget project, describe your role within the circular flow model. Provide specific examples how you might interact with the product and </a:t>
            </a:r>
            <a:r>
              <a:rPr lang="en-US" dirty="0" smtClean="0"/>
              <a:t>resource </a:t>
            </a:r>
            <a:r>
              <a:rPr lang="en-US" dirty="0" smtClean="0"/>
              <a:t>market.</a:t>
            </a:r>
            <a:endParaRPr lang="en-US" dirty="0"/>
          </a:p>
        </p:txBody>
      </p:sp>
    </p:spTree>
    <p:extLst>
      <p:ext uri="{BB962C8B-B14F-4D97-AF65-F5344CB8AC3E}">
        <p14:creationId xmlns:p14="http://schemas.microsoft.com/office/powerpoint/2010/main" val="3837478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3291"/>
          </a:xfrm>
        </p:spPr>
        <p:txBody>
          <a:bodyPr/>
          <a:lstStyle/>
          <a:p>
            <a:r>
              <a:rPr lang="en-US" dirty="0" smtClean="0"/>
              <a:t>Conglomerates and Mergers</a:t>
            </a:r>
            <a:endParaRPr lang="en-US" dirty="0"/>
          </a:p>
        </p:txBody>
      </p:sp>
      <p:sp>
        <p:nvSpPr>
          <p:cNvPr id="3" name="Content Placeholder 2"/>
          <p:cNvSpPr>
            <a:spLocks noGrp="1"/>
          </p:cNvSpPr>
          <p:nvPr>
            <p:ph idx="1"/>
          </p:nvPr>
        </p:nvSpPr>
        <p:spPr>
          <a:xfrm>
            <a:off x="549275" y="1247904"/>
            <a:ext cx="8042276" cy="5276227"/>
          </a:xfrm>
        </p:spPr>
        <p:txBody>
          <a:bodyPr>
            <a:normAutofit/>
          </a:bodyPr>
          <a:lstStyle/>
          <a:p>
            <a:r>
              <a:rPr lang="en-US" b="1" i="1" u="sng" dirty="0" smtClean="0">
                <a:latin typeface="+mj-lt"/>
              </a:rPr>
              <a:t>Conglomerate</a:t>
            </a:r>
            <a:r>
              <a:rPr lang="en-US" dirty="0" smtClean="0">
                <a:latin typeface="+mj-lt"/>
              </a:rPr>
              <a:t> </a:t>
            </a:r>
            <a:r>
              <a:rPr lang="en-US" dirty="0">
                <a:latin typeface="+mj-lt"/>
              </a:rPr>
              <a:t>large companies made of several businesses which are often unrelated </a:t>
            </a:r>
            <a:endParaRPr lang="en-US" dirty="0" smtClean="0">
              <a:latin typeface="+mj-lt"/>
            </a:endParaRPr>
          </a:p>
          <a:p>
            <a:pPr lvl="1"/>
            <a:r>
              <a:rPr lang="en-US" dirty="0" smtClean="0">
                <a:latin typeface="+mj-lt"/>
              </a:rPr>
              <a:t>ex</a:t>
            </a:r>
            <a:r>
              <a:rPr lang="en-US" dirty="0">
                <a:latin typeface="+mj-lt"/>
              </a:rPr>
              <a:t>. General Electric owns NBC, financial services, and health care </a:t>
            </a:r>
            <a:r>
              <a:rPr lang="en-US" dirty="0" smtClean="0">
                <a:latin typeface="+mj-lt"/>
              </a:rPr>
              <a:t>services</a:t>
            </a:r>
          </a:p>
          <a:p>
            <a:r>
              <a:rPr lang="en-US" b="1" i="1" u="sng" dirty="0" smtClean="0">
                <a:latin typeface="+mj-lt"/>
              </a:rPr>
              <a:t>Mergers</a:t>
            </a:r>
            <a:r>
              <a:rPr lang="en-US" dirty="0" smtClean="0">
                <a:latin typeface="+mj-lt"/>
              </a:rPr>
              <a:t> </a:t>
            </a:r>
            <a:r>
              <a:rPr lang="en-US" dirty="0">
                <a:latin typeface="+mj-lt"/>
              </a:rPr>
              <a:t>one company buys/joins </a:t>
            </a:r>
            <a:r>
              <a:rPr lang="en-US" dirty="0" smtClean="0">
                <a:latin typeface="+mj-lt"/>
              </a:rPr>
              <a:t>another</a:t>
            </a:r>
          </a:p>
          <a:p>
            <a:r>
              <a:rPr lang="en-US" b="1" i="1" u="sng" dirty="0" smtClean="0">
                <a:latin typeface="+mj-lt"/>
              </a:rPr>
              <a:t>Vertical </a:t>
            </a:r>
            <a:r>
              <a:rPr lang="en-US" b="1" i="1" u="sng" dirty="0">
                <a:latin typeface="+mj-lt"/>
              </a:rPr>
              <a:t>Merger</a:t>
            </a:r>
            <a:r>
              <a:rPr lang="en-US" dirty="0">
                <a:latin typeface="+mj-lt"/>
              </a:rPr>
              <a:t> </a:t>
            </a:r>
            <a:r>
              <a:rPr lang="en-US" dirty="0" smtClean="0"/>
              <a:t>A </a:t>
            </a:r>
            <a:r>
              <a:rPr lang="en-US" dirty="0"/>
              <a:t>merger between two companies producing different goods or services for one specific finished product</a:t>
            </a:r>
            <a:r>
              <a:rPr lang="en-US" dirty="0" smtClean="0"/>
              <a:t>.</a:t>
            </a:r>
          </a:p>
          <a:p>
            <a:pPr lvl="1"/>
            <a:r>
              <a:rPr lang="en-US" dirty="0"/>
              <a:t>company buys previous supplier (ex. Car company buys tire supplier</a:t>
            </a:r>
            <a:r>
              <a:rPr lang="en-US" dirty="0" smtClean="0"/>
              <a:t>)</a:t>
            </a:r>
            <a:endParaRPr lang="en-US" dirty="0" smtClean="0">
              <a:latin typeface="+mj-lt"/>
            </a:endParaRPr>
          </a:p>
          <a:p>
            <a:r>
              <a:rPr lang="en-US" b="1" i="1" u="sng" dirty="0" smtClean="0">
                <a:latin typeface="+mj-lt"/>
              </a:rPr>
              <a:t>Horizontal </a:t>
            </a:r>
            <a:r>
              <a:rPr lang="en-US" b="1" i="1" u="sng" dirty="0">
                <a:latin typeface="+mj-lt"/>
              </a:rPr>
              <a:t>Merger</a:t>
            </a:r>
            <a:r>
              <a:rPr lang="en-US" dirty="0">
                <a:latin typeface="+mj-lt"/>
              </a:rPr>
              <a:t> </a:t>
            </a:r>
            <a:r>
              <a:rPr lang="en-US" dirty="0" smtClean="0">
                <a:latin typeface="+mj-lt"/>
              </a:rPr>
              <a:t>company </a:t>
            </a:r>
            <a:r>
              <a:rPr lang="en-US" dirty="0">
                <a:latin typeface="+mj-lt"/>
              </a:rPr>
              <a:t>buys company making similar product (ex. BP bought Amoco)</a:t>
            </a:r>
            <a:endParaRPr lang="en-US" b="1" i="1" u="sng" dirty="0">
              <a:latin typeface="+mj-lt"/>
            </a:endParaRPr>
          </a:p>
          <a:p>
            <a:endParaRPr lang="en-US" dirty="0"/>
          </a:p>
        </p:txBody>
      </p:sp>
    </p:spTree>
    <p:extLst>
      <p:ext uri="{BB962C8B-B14F-4D97-AF65-F5344CB8AC3E}">
        <p14:creationId xmlns:p14="http://schemas.microsoft.com/office/powerpoint/2010/main" val="140770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v-ge.gif"/>
          <p:cNvPicPr>
            <a:picLocks noGrp="1" noChangeAspect="1"/>
          </p:cNvPicPr>
          <p:nvPr>
            <p:ph idx="1"/>
          </p:nvPr>
        </p:nvPicPr>
        <p:blipFill>
          <a:blip r:embed="rId2">
            <a:extLst>
              <a:ext uri="{28A0092B-C50C-407E-A947-70E740481C1C}">
                <a14:useLocalDpi xmlns:a14="http://schemas.microsoft.com/office/drawing/2010/main" val="0"/>
              </a:ext>
            </a:extLst>
          </a:blip>
          <a:srcRect l="-59275" r="-59275"/>
          <a:stretch>
            <a:fillRect/>
          </a:stretch>
        </p:blipFill>
        <p:spPr>
          <a:xfrm>
            <a:off x="549275" y="592138"/>
            <a:ext cx="8042275" cy="5843587"/>
          </a:xfrm>
        </p:spPr>
      </p:pic>
    </p:spTree>
    <p:extLst>
      <p:ext uri="{BB962C8B-B14F-4D97-AF65-F5344CB8AC3E}">
        <p14:creationId xmlns:p14="http://schemas.microsoft.com/office/powerpoint/2010/main" val="334256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hiddeninasnapshot.files.wordpress.com/2008/11/week-9-ge-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5"/>
            <a:ext cx="9162968" cy="669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2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car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073" y="0"/>
            <a:ext cx="4197927" cy="1865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62652" y="0"/>
            <a:ext cx="8042276" cy="1336956"/>
          </a:xfrm>
        </p:spPr>
        <p:txBody>
          <a:bodyPr/>
          <a:lstStyle/>
          <a:p>
            <a:r>
              <a:rPr lang="en-US" dirty="0" smtClean="0"/>
              <a:t>Economics </a:t>
            </a:r>
            <a:endParaRPr lang="en-US" dirty="0"/>
          </a:p>
        </p:txBody>
      </p:sp>
      <p:sp>
        <p:nvSpPr>
          <p:cNvPr id="3" name="Content Placeholder 2"/>
          <p:cNvSpPr>
            <a:spLocks noGrp="1"/>
          </p:cNvSpPr>
          <p:nvPr>
            <p:ph idx="1"/>
          </p:nvPr>
        </p:nvSpPr>
        <p:spPr>
          <a:xfrm>
            <a:off x="493855" y="1669475"/>
            <a:ext cx="8042276" cy="4921297"/>
          </a:xfrm>
        </p:spPr>
        <p:txBody>
          <a:bodyPr>
            <a:normAutofit fontScale="92500"/>
          </a:bodyPr>
          <a:lstStyle/>
          <a:p>
            <a:r>
              <a:rPr lang="en-US" dirty="0" smtClean="0"/>
              <a:t>Economics is the study of how people make decisions in a world where wants are unlimited but resources are limited.</a:t>
            </a:r>
          </a:p>
          <a:p>
            <a:pPr lvl="1"/>
            <a:r>
              <a:rPr lang="en-US" dirty="0" smtClean="0"/>
              <a:t>Economics helps us think about the process of making </a:t>
            </a:r>
            <a:r>
              <a:rPr lang="en-US" dirty="0"/>
              <a:t> </a:t>
            </a:r>
            <a:r>
              <a:rPr lang="en-US" dirty="0" smtClean="0"/>
              <a:t>decisions </a:t>
            </a:r>
          </a:p>
          <a:p>
            <a:r>
              <a:rPr lang="en-US" b="1" dirty="0" smtClean="0"/>
              <a:t>Scarcity</a:t>
            </a:r>
            <a:r>
              <a:rPr lang="en-US" dirty="0" smtClean="0"/>
              <a:t> is the combination of limited economic resources and society’s unlimited wants. </a:t>
            </a:r>
          </a:p>
          <a:p>
            <a:r>
              <a:rPr lang="en-US" dirty="0" smtClean="0"/>
              <a:t>Scarcity is the most basic problem of economics because it forces people to make decisions about how to use society’s resources effectively. </a:t>
            </a:r>
          </a:p>
          <a:p>
            <a:r>
              <a:rPr lang="en-US" dirty="0" smtClean="0"/>
              <a:t>An </a:t>
            </a:r>
            <a:r>
              <a:rPr lang="en-US" b="1" dirty="0" smtClean="0"/>
              <a:t>economic system </a:t>
            </a:r>
            <a:r>
              <a:rPr lang="en-US" dirty="0" smtClean="0"/>
              <a:t>is a set of rules that people consider when making decisions regarding distribution of scare resources. </a:t>
            </a:r>
            <a:endParaRPr lang="en-US" dirty="0"/>
          </a:p>
        </p:txBody>
      </p:sp>
    </p:spTree>
    <p:extLst>
      <p:ext uri="{BB962C8B-B14F-4D97-AF65-F5344CB8AC3E}">
        <p14:creationId xmlns:p14="http://schemas.microsoft.com/office/powerpoint/2010/main" val="3607037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271.gif"/>
          <p:cNvPicPr>
            <a:picLocks noGrp="1" noChangeAspect="1"/>
          </p:cNvPicPr>
          <p:nvPr>
            <p:ph idx="1"/>
          </p:nvPr>
        </p:nvPicPr>
        <p:blipFill>
          <a:blip r:embed="rId2">
            <a:extLst>
              <a:ext uri="{28A0092B-C50C-407E-A947-70E740481C1C}">
                <a14:useLocalDpi xmlns:a14="http://schemas.microsoft.com/office/drawing/2010/main" val="0"/>
              </a:ext>
            </a:extLst>
          </a:blip>
          <a:srcRect l="-16315" r="-16315"/>
          <a:stretch>
            <a:fillRect/>
          </a:stretch>
        </p:blipFill>
        <p:spPr>
          <a:xfrm>
            <a:off x="549275" y="400050"/>
            <a:ext cx="8042275" cy="6140450"/>
          </a:xfrm>
        </p:spPr>
      </p:pic>
    </p:spTree>
    <p:extLst>
      <p:ext uri="{BB962C8B-B14F-4D97-AF65-F5344CB8AC3E}">
        <p14:creationId xmlns:p14="http://schemas.microsoft.com/office/powerpoint/2010/main" val="7149894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gration_in_English.svg_3.png"/>
          <p:cNvPicPr>
            <a:picLocks noGrp="1" noChangeAspect="1"/>
          </p:cNvPicPr>
          <p:nvPr>
            <p:ph idx="1"/>
          </p:nvPr>
        </p:nvPicPr>
        <p:blipFill>
          <a:blip r:embed="rId2">
            <a:extLst>
              <a:ext uri="{28A0092B-C50C-407E-A947-70E740481C1C}">
                <a14:useLocalDpi xmlns:a14="http://schemas.microsoft.com/office/drawing/2010/main" val="0"/>
              </a:ext>
            </a:extLst>
          </a:blip>
          <a:srcRect l="-5753" r="-5753"/>
          <a:stretch>
            <a:fillRect/>
          </a:stretch>
        </p:blipFill>
        <p:spPr>
          <a:xfrm>
            <a:off x="549275" y="574675"/>
            <a:ext cx="8042275" cy="5808663"/>
          </a:xfrm>
        </p:spPr>
      </p:pic>
    </p:spTree>
    <p:extLst>
      <p:ext uri="{BB962C8B-B14F-4D97-AF65-F5344CB8AC3E}">
        <p14:creationId xmlns:p14="http://schemas.microsoft.com/office/powerpoint/2010/main" val="2818932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Bellringer</a:t>
            </a:r>
            <a:endParaRPr lang="en-US" dirty="0"/>
          </a:p>
        </p:txBody>
      </p:sp>
      <p:sp>
        <p:nvSpPr>
          <p:cNvPr id="3" name="Content Placeholder 2"/>
          <p:cNvSpPr>
            <a:spLocks noGrp="1"/>
          </p:cNvSpPr>
          <p:nvPr>
            <p:ph idx="1"/>
          </p:nvPr>
        </p:nvSpPr>
        <p:spPr/>
        <p:txBody>
          <a:bodyPr/>
          <a:lstStyle/>
          <a:p>
            <a:r>
              <a:rPr lang="en-US" dirty="0" smtClean="0"/>
              <a:t>What are the different types of competition and how much control does each have over price?</a:t>
            </a:r>
            <a:endParaRPr lang="en-US" dirty="0"/>
          </a:p>
        </p:txBody>
      </p:sp>
    </p:spTree>
    <p:extLst>
      <p:ext uri="{BB962C8B-B14F-4D97-AF65-F5344CB8AC3E}">
        <p14:creationId xmlns:p14="http://schemas.microsoft.com/office/powerpoint/2010/main" val="450123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Organizations</a:t>
            </a:r>
            <a:endParaRPr lang="en-US" dirty="0"/>
          </a:p>
        </p:txBody>
      </p:sp>
      <p:sp>
        <p:nvSpPr>
          <p:cNvPr id="3" name="Content Placeholder 2"/>
          <p:cNvSpPr>
            <a:spLocks noGrp="1"/>
          </p:cNvSpPr>
          <p:nvPr>
            <p:ph idx="1"/>
          </p:nvPr>
        </p:nvSpPr>
        <p:spPr/>
        <p:txBody>
          <a:bodyPr/>
          <a:lstStyle/>
          <a:p>
            <a:r>
              <a:rPr lang="en-US" dirty="0" smtClean="0"/>
              <a:t>If you want to start a business, one of the first decisions you will have to make is how your business will be owned. </a:t>
            </a:r>
          </a:p>
          <a:p>
            <a:r>
              <a:rPr lang="en-US" dirty="0" smtClean="0"/>
              <a:t>In the United States there are three main types of business organizations</a:t>
            </a:r>
          </a:p>
          <a:p>
            <a:pPr lvl="1"/>
            <a:r>
              <a:rPr lang="en-US" dirty="0" smtClean="0"/>
              <a:t>Sole Proprietorship</a:t>
            </a:r>
          </a:p>
          <a:p>
            <a:pPr lvl="1"/>
            <a:r>
              <a:rPr lang="en-US" dirty="0" smtClean="0"/>
              <a:t>Partnership</a:t>
            </a:r>
          </a:p>
          <a:p>
            <a:pPr lvl="1"/>
            <a:r>
              <a:rPr lang="en-US" dirty="0" smtClean="0"/>
              <a:t>Corporation </a:t>
            </a:r>
          </a:p>
          <a:p>
            <a:pPr lvl="1"/>
            <a:endParaRPr lang="en-US" dirty="0"/>
          </a:p>
          <a:p>
            <a:pPr lvl="1"/>
            <a:r>
              <a:rPr lang="en-US" dirty="0">
                <a:hlinkClick r:id="rId2"/>
              </a:rPr>
              <a:t>http://www.youtube.com/watch?v=</a:t>
            </a:r>
            <a:r>
              <a:rPr lang="en-US" dirty="0" smtClean="0">
                <a:hlinkClick r:id="rId2"/>
              </a:rPr>
              <a:t>pPVkG9krOMI</a:t>
            </a:r>
            <a:endParaRPr lang="en-US" dirty="0" smtClean="0"/>
          </a:p>
          <a:p>
            <a:pPr lvl="1"/>
            <a:endParaRPr lang="en-US" dirty="0"/>
          </a:p>
        </p:txBody>
      </p:sp>
    </p:spTree>
    <p:extLst>
      <p:ext uri="{BB962C8B-B14F-4D97-AF65-F5344CB8AC3E}">
        <p14:creationId xmlns:p14="http://schemas.microsoft.com/office/powerpoint/2010/main" val="3709148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counterintuity.com/wp-content/uploads/2015/09/897px-Not_facebook_not_like_thumbs_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4" y="4142510"/>
            <a:ext cx="912089" cy="780919"/>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s://wipsen.org/wp-content/uploads/2015/12/sole-proprietorship-advantage-disadva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26" y="5132322"/>
            <a:ext cx="2812473" cy="1725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Sole Proprietorship</a:t>
            </a:r>
            <a:endParaRPr lang="en-US" dirty="0"/>
          </a:p>
        </p:txBody>
      </p:sp>
      <p:sp>
        <p:nvSpPr>
          <p:cNvPr id="3" name="Content Placeholder 2"/>
          <p:cNvSpPr>
            <a:spLocks noGrp="1"/>
          </p:cNvSpPr>
          <p:nvPr>
            <p:ph idx="1"/>
          </p:nvPr>
        </p:nvSpPr>
        <p:spPr>
          <a:xfrm>
            <a:off x="549275" y="1420086"/>
            <a:ext cx="8042276" cy="5011502"/>
          </a:xfrm>
        </p:spPr>
        <p:txBody>
          <a:bodyPr>
            <a:normAutofit lnSpcReduction="10000"/>
          </a:bodyPr>
          <a:lstStyle/>
          <a:p>
            <a:r>
              <a:rPr lang="en-US" dirty="0" smtClean="0"/>
              <a:t>A small business owned by one person is called a sole proprietorship.</a:t>
            </a:r>
          </a:p>
          <a:p>
            <a:r>
              <a:rPr lang="en-US" dirty="0" smtClean="0"/>
              <a:t>There are many advantages of going into business for yourself. </a:t>
            </a:r>
          </a:p>
          <a:p>
            <a:pPr lvl="1"/>
            <a:r>
              <a:rPr lang="en-US" dirty="0" smtClean="0"/>
              <a:t>Your own boss</a:t>
            </a:r>
          </a:p>
          <a:p>
            <a:pPr lvl="1"/>
            <a:r>
              <a:rPr lang="en-US" dirty="0" smtClean="0"/>
              <a:t>Decide working hours and how business will operate</a:t>
            </a:r>
          </a:p>
          <a:p>
            <a:pPr lvl="1"/>
            <a:r>
              <a:rPr lang="en-US" dirty="0" smtClean="0"/>
              <a:t>Takes all of the profit produced by business </a:t>
            </a:r>
          </a:p>
          <a:p>
            <a:r>
              <a:rPr lang="en-US" dirty="0" smtClean="0"/>
              <a:t>There are also disadvantages. </a:t>
            </a:r>
          </a:p>
          <a:p>
            <a:pPr lvl="1"/>
            <a:r>
              <a:rPr lang="en-US" dirty="0" smtClean="0"/>
              <a:t>Owner must have or borrow money for business</a:t>
            </a:r>
          </a:p>
          <a:p>
            <a:pPr lvl="1"/>
            <a:r>
              <a:rPr lang="en-US" dirty="0" smtClean="0"/>
              <a:t>Must pay help</a:t>
            </a:r>
          </a:p>
          <a:p>
            <a:pPr lvl="1"/>
            <a:r>
              <a:rPr lang="en-US" dirty="0" smtClean="0"/>
              <a:t>Personally liable for taxes</a:t>
            </a:r>
          </a:p>
          <a:p>
            <a:pPr lvl="1"/>
            <a:r>
              <a:rPr lang="en-US" dirty="0" smtClean="0"/>
              <a:t>Unlimited liability </a:t>
            </a:r>
          </a:p>
          <a:p>
            <a:endParaRPr lang="en-US" dirty="0"/>
          </a:p>
        </p:txBody>
      </p:sp>
      <p:pic>
        <p:nvPicPr>
          <p:cNvPr id="24580" name="Picture 4" descr="http://vignette1.wikia.nocookie.net/unturned-bunker/images/0/0a/Meaning-of-vault-boy-thumbs-up-jpg.jpg/revision/latest?cb=201603160257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652" y="2675658"/>
            <a:ext cx="1213963" cy="82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16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a:t>
            </a:r>
            <a:endParaRPr lang="en-US" dirty="0"/>
          </a:p>
        </p:txBody>
      </p:sp>
      <p:sp>
        <p:nvSpPr>
          <p:cNvPr id="3" name="Content Placeholder 2"/>
          <p:cNvSpPr>
            <a:spLocks noGrp="1"/>
          </p:cNvSpPr>
          <p:nvPr>
            <p:ph idx="1"/>
          </p:nvPr>
        </p:nvSpPr>
        <p:spPr>
          <a:xfrm>
            <a:off x="549275" y="1600200"/>
            <a:ext cx="8042276" cy="5077181"/>
          </a:xfrm>
        </p:spPr>
        <p:txBody>
          <a:bodyPr>
            <a:normAutofit lnSpcReduction="10000"/>
          </a:bodyPr>
          <a:lstStyle/>
          <a:p>
            <a:r>
              <a:rPr lang="en-US" dirty="0" smtClean="0"/>
              <a:t>A business in which two or more people share the responsibilities, costs, and profits is known as a partnership.</a:t>
            </a:r>
          </a:p>
          <a:p>
            <a:r>
              <a:rPr lang="en-US" dirty="0" smtClean="0"/>
              <a:t>The advantages and disadvantages of a partnership are similar to that of a sole proprietorship.</a:t>
            </a:r>
          </a:p>
          <a:p>
            <a:pPr lvl="1"/>
            <a:r>
              <a:rPr lang="en-US" dirty="0" smtClean="0"/>
              <a:t>More than one person to provide capital, share responsibility, furnish ideas, do work, and share risk.</a:t>
            </a:r>
          </a:p>
          <a:p>
            <a:pPr lvl="1"/>
            <a:r>
              <a:rPr lang="en-US" dirty="0" smtClean="0"/>
              <a:t>Partners can loose personal belongings if fails.</a:t>
            </a:r>
          </a:p>
          <a:p>
            <a:r>
              <a:rPr lang="en-US" dirty="0" smtClean="0"/>
              <a:t>It is important to have a written partnership agreement in place.</a:t>
            </a:r>
          </a:p>
          <a:p>
            <a:r>
              <a:rPr lang="en-US" dirty="0" smtClean="0"/>
              <a:t>Partnerships can have general partners and limited partners. </a:t>
            </a:r>
            <a:endParaRPr lang="en-US" dirty="0"/>
          </a:p>
        </p:txBody>
      </p:sp>
      <p:pic>
        <p:nvPicPr>
          <p:cNvPr id="26626" name="Picture 2" descr="http://previews.123rf.com/images/orla/orla1303/orla130300513/18706130-3d-people-men-person-shaking-hands-and-arrows-Partnership-Concept-of-strategy-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429" y="107577"/>
            <a:ext cx="2000702" cy="14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89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a:t>
            </a:r>
            <a:endParaRPr lang="en-US" dirty="0"/>
          </a:p>
        </p:txBody>
      </p:sp>
      <p:sp>
        <p:nvSpPr>
          <p:cNvPr id="3" name="Content Placeholder 2"/>
          <p:cNvSpPr>
            <a:spLocks noGrp="1"/>
          </p:cNvSpPr>
          <p:nvPr>
            <p:ph idx="1"/>
          </p:nvPr>
        </p:nvSpPr>
        <p:spPr/>
        <p:txBody>
          <a:bodyPr/>
          <a:lstStyle/>
          <a:p>
            <a:r>
              <a:rPr lang="en-US" dirty="0"/>
              <a:t>A</a:t>
            </a:r>
            <a:r>
              <a:rPr lang="en-US" dirty="0" smtClean="0"/>
              <a:t> corporation is a type of business that is recognized as a separate legal entity. </a:t>
            </a:r>
          </a:p>
          <a:p>
            <a:r>
              <a:rPr lang="en-US" dirty="0" smtClean="0"/>
              <a:t>A corporation is recognized as a separate, legal entity from the people who own it.</a:t>
            </a:r>
          </a:p>
          <a:p>
            <a:r>
              <a:rPr lang="en-US" dirty="0" smtClean="0"/>
              <a:t>The corporation is a permanent organization, unlike proprietorships and partnerships which end when their owners die. </a:t>
            </a:r>
          </a:p>
          <a:p>
            <a:endParaRPr lang="en-US" dirty="0"/>
          </a:p>
        </p:txBody>
      </p:sp>
      <p:pic>
        <p:nvPicPr>
          <p:cNvPr id="25602" name="Picture 2" descr="http://steve-lovelace.com/wordpress/wp-content/uploads/2012/03/united-corporations-of-america-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4388494"/>
            <a:ext cx="3801630" cy="249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49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Raising Money</a:t>
            </a:r>
            <a:endParaRPr lang="en-US" dirty="0"/>
          </a:p>
        </p:txBody>
      </p:sp>
      <p:sp>
        <p:nvSpPr>
          <p:cNvPr id="3" name="Content Placeholder 2"/>
          <p:cNvSpPr>
            <a:spLocks noGrp="1"/>
          </p:cNvSpPr>
          <p:nvPr>
            <p:ph idx="1"/>
          </p:nvPr>
        </p:nvSpPr>
        <p:spPr>
          <a:xfrm>
            <a:off x="549275" y="1600201"/>
            <a:ext cx="8042276" cy="5011502"/>
          </a:xfrm>
        </p:spPr>
        <p:txBody>
          <a:bodyPr>
            <a:normAutofit/>
          </a:bodyPr>
          <a:lstStyle/>
          <a:p>
            <a:r>
              <a:rPr lang="en-US" dirty="0" smtClean="0"/>
              <a:t>Corporations raise money by selling stocks or shares of ownership. Each share of stock represents part of the corporation. </a:t>
            </a:r>
          </a:p>
          <a:p>
            <a:pPr lvl="1"/>
            <a:r>
              <a:rPr lang="en-US" dirty="0" smtClean="0"/>
              <a:t>The people who buy corporate stocks are called stockholders.</a:t>
            </a:r>
          </a:p>
          <a:p>
            <a:r>
              <a:rPr lang="en-US" dirty="0" smtClean="0"/>
              <a:t>Corporate profits paid to stockholders are called dividends. Each stockholder receives a portion of the profits based on the number of shares he or she owns. </a:t>
            </a:r>
          </a:p>
          <a:p>
            <a:r>
              <a:rPr lang="en-US" dirty="0" smtClean="0"/>
              <a:t>Corporations can also raise money by selling bonds. People who buy bonds are lending money to the company. The company must pay interest on the bonds before its paying its stockholders.</a:t>
            </a:r>
            <a:endParaRPr lang="en-US" dirty="0"/>
          </a:p>
        </p:txBody>
      </p:sp>
    </p:spTree>
    <p:extLst>
      <p:ext uri="{BB962C8B-B14F-4D97-AF65-F5344CB8AC3E}">
        <p14:creationId xmlns:p14="http://schemas.microsoft.com/office/powerpoint/2010/main" val="1495462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http://modernsurvivalblog.com/wp-content/uploads/2013/11/10-corporations-that-control-most-everything-that-you-bu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54200"/>
            <a:ext cx="9131592" cy="57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29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Rights to operate</a:t>
            </a:r>
            <a:endParaRPr lang="en-US" dirty="0"/>
          </a:p>
        </p:txBody>
      </p:sp>
      <p:sp>
        <p:nvSpPr>
          <p:cNvPr id="3" name="Content Placeholder 2"/>
          <p:cNvSpPr>
            <a:spLocks noGrp="1"/>
          </p:cNvSpPr>
          <p:nvPr>
            <p:ph idx="1"/>
          </p:nvPr>
        </p:nvSpPr>
        <p:spPr>
          <a:xfrm>
            <a:off x="549275" y="1600200"/>
            <a:ext cx="8042276" cy="5077181"/>
          </a:xfrm>
        </p:spPr>
        <p:txBody>
          <a:bodyPr>
            <a:normAutofit fontScale="92500"/>
          </a:bodyPr>
          <a:lstStyle/>
          <a:p>
            <a:r>
              <a:rPr lang="en-US" dirty="0" smtClean="0"/>
              <a:t>State governments grant corporations the right to operate. </a:t>
            </a:r>
          </a:p>
          <a:p>
            <a:r>
              <a:rPr lang="en-US" dirty="0" smtClean="0"/>
              <a:t>Each state has laws on how to incorporate a business. </a:t>
            </a:r>
          </a:p>
          <a:p>
            <a:pPr lvl="1"/>
            <a:r>
              <a:rPr lang="en-US" dirty="0"/>
              <a:t>File Articles of Incorporation with Secretary of State</a:t>
            </a:r>
          </a:p>
          <a:p>
            <a:pPr lvl="1"/>
            <a:r>
              <a:rPr lang="en-US" dirty="0" smtClean="0"/>
              <a:t>Information includes: name of corporation; shares of stock; registered agent name and office; principal office address, and incorporators. </a:t>
            </a:r>
          </a:p>
          <a:p>
            <a:r>
              <a:rPr lang="en-US" dirty="0" smtClean="0"/>
              <a:t>After incorporation, the company has the right to conduct business, sell stock, and receive protection of state laws. </a:t>
            </a:r>
          </a:p>
          <a:p>
            <a:r>
              <a:rPr lang="en-US" dirty="0" smtClean="0"/>
              <a:t>In exchange for these benefits, corporation must obey state regulations. These include filing reports and </a:t>
            </a:r>
            <a:r>
              <a:rPr lang="en-US" smtClean="0"/>
              <a:t>paying taxes (DOUBLE TAXATION)</a:t>
            </a:r>
            <a:endParaRPr lang="en-US" dirty="0"/>
          </a:p>
        </p:txBody>
      </p:sp>
    </p:spTree>
    <p:extLst>
      <p:ext uri="{BB962C8B-B14F-4D97-AF65-F5344CB8AC3E}">
        <p14:creationId xmlns:p14="http://schemas.microsoft.com/office/powerpoint/2010/main" val="381238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Systems</a:t>
            </a:r>
            <a:endParaRPr lang="en-US" dirty="0"/>
          </a:p>
        </p:txBody>
      </p:sp>
      <p:sp>
        <p:nvSpPr>
          <p:cNvPr id="3" name="Content Placeholder 2"/>
          <p:cNvSpPr>
            <a:spLocks noGrp="1"/>
          </p:cNvSpPr>
          <p:nvPr>
            <p:ph idx="1"/>
          </p:nvPr>
        </p:nvSpPr>
        <p:spPr>
          <a:xfrm>
            <a:off x="549275" y="1600201"/>
            <a:ext cx="8042276" cy="5072960"/>
          </a:xfrm>
        </p:spPr>
        <p:txBody>
          <a:bodyPr>
            <a:normAutofit/>
          </a:bodyPr>
          <a:lstStyle/>
          <a:p>
            <a:r>
              <a:rPr lang="en-US" dirty="0" smtClean="0"/>
              <a:t>All </a:t>
            </a:r>
            <a:r>
              <a:rPr lang="en-US" dirty="0"/>
              <a:t>around the world people need certain things to survive. </a:t>
            </a:r>
          </a:p>
          <a:p>
            <a:r>
              <a:rPr lang="en-US" dirty="0"/>
              <a:t>In addition to their needs, people also want items to make their life more comfortable.</a:t>
            </a:r>
          </a:p>
          <a:p>
            <a:pPr lvl="1"/>
            <a:r>
              <a:rPr lang="en-US" dirty="0"/>
              <a:t>Items that are not needed, but are desired are </a:t>
            </a:r>
            <a:r>
              <a:rPr lang="en-US" dirty="0" smtClean="0"/>
              <a:t>wants</a:t>
            </a:r>
          </a:p>
          <a:p>
            <a:r>
              <a:rPr lang="en-US" dirty="0"/>
              <a:t>People satisfy their </a:t>
            </a:r>
            <a:r>
              <a:rPr lang="en-US" dirty="0" smtClean="0"/>
              <a:t>needs and wants </a:t>
            </a:r>
            <a:r>
              <a:rPr lang="en-US" dirty="0"/>
              <a:t>by obtaining goods and services.</a:t>
            </a:r>
          </a:p>
          <a:p>
            <a:r>
              <a:rPr lang="en-US" dirty="0"/>
              <a:t>How people obtain goods and services is what distinguishes different economic systems from one another.</a:t>
            </a:r>
          </a:p>
          <a:p>
            <a:endParaRPr lang="en-US" dirty="0"/>
          </a:p>
        </p:txBody>
      </p:sp>
    </p:spTree>
    <p:extLst>
      <p:ext uri="{BB962C8B-B14F-4D97-AF65-F5344CB8AC3E}">
        <p14:creationId xmlns:p14="http://schemas.microsoft.com/office/powerpoint/2010/main" val="3716621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Elected Directors</a:t>
            </a:r>
            <a:endParaRPr lang="en-US" dirty="0"/>
          </a:p>
        </p:txBody>
      </p:sp>
      <p:sp>
        <p:nvSpPr>
          <p:cNvPr id="3" name="Content Placeholder 2"/>
          <p:cNvSpPr>
            <a:spLocks noGrp="1"/>
          </p:cNvSpPr>
          <p:nvPr>
            <p:ph idx="1"/>
          </p:nvPr>
        </p:nvSpPr>
        <p:spPr>
          <a:xfrm>
            <a:off x="549275" y="1600200"/>
            <a:ext cx="8042276" cy="4858251"/>
          </a:xfrm>
        </p:spPr>
        <p:txBody>
          <a:bodyPr/>
          <a:lstStyle/>
          <a:p>
            <a:r>
              <a:rPr lang="en-US" dirty="0" smtClean="0"/>
              <a:t>The stockholders elect the directors of the corporation. </a:t>
            </a:r>
            <a:endParaRPr lang="en-US" dirty="0"/>
          </a:p>
          <a:p>
            <a:r>
              <a:rPr lang="en-US" dirty="0" smtClean="0"/>
              <a:t>Every corporation is required by law to hold at least one meeting of its stockholders each year. </a:t>
            </a:r>
          </a:p>
          <a:p>
            <a:r>
              <a:rPr lang="en-US" dirty="0" smtClean="0"/>
              <a:t>At this annual meeting, stockholders elect a board of directors. They may also vote on changes in the corporation’s structure. </a:t>
            </a:r>
          </a:p>
          <a:p>
            <a:r>
              <a:rPr lang="en-US" dirty="0" smtClean="0"/>
              <a:t>The BOD represents the stockholders and meets during the year to make decisions about the corporation. </a:t>
            </a:r>
          </a:p>
        </p:txBody>
      </p:sp>
    </p:spTree>
    <p:extLst>
      <p:ext uri="{BB962C8B-B14F-4D97-AF65-F5344CB8AC3E}">
        <p14:creationId xmlns:p14="http://schemas.microsoft.com/office/powerpoint/2010/main" val="3310824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Choosing Executives</a:t>
            </a:r>
            <a:endParaRPr lang="en-US" dirty="0"/>
          </a:p>
        </p:txBody>
      </p:sp>
      <p:sp>
        <p:nvSpPr>
          <p:cNvPr id="3" name="Content Placeholder 2"/>
          <p:cNvSpPr>
            <a:spLocks noGrp="1"/>
          </p:cNvSpPr>
          <p:nvPr>
            <p:ph idx="1"/>
          </p:nvPr>
        </p:nvSpPr>
        <p:spPr/>
        <p:txBody>
          <a:bodyPr/>
          <a:lstStyle/>
          <a:p>
            <a:r>
              <a:rPr lang="en-US" dirty="0" smtClean="0"/>
              <a:t>The BOD chooses corporate officers, or the people who manage the affairs of the corporation.</a:t>
            </a:r>
          </a:p>
          <a:p>
            <a:r>
              <a:rPr lang="en-US" dirty="0" smtClean="0"/>
              <a:t>The officers include the company’s president and vice presidents, secretary, and treasurer. </a:t>
            </a:r>
          </a:p>
          <a:p>
            <a:r>
              <a:rPr lang="en-US" dirty="0" smtClean="0"/>
              <a:t>Together, these officials oversee the daily operations of the corporation.</a:t>
            </a:r>
            <a:endParaRPr lang="en-US" dirty="0"/>
          </a:p>
        </p:txBody>
      </p:sp>
    </p:spTree>
    <p:extLst>
      <p:ext uri="{BB962C8B-B14F-4D97-AF65-F5344CB8AC3E}">
        <p14:creationId xmlns:p14="http://schemas.microsoft.com/office/powerpoint/2010/main" val="2373990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Debt Responsibility </a:t>
            </a:r>
            <a:endParaRPr lang="en-US" dirty="0"/>
          </a:p>
        </p:txBody>
      </p:sp>
      <p:sp>
        <p:nvSpPr>
          <p:cNvPr id="3" name="Content Placeholder 2"/>
          <p:cNvSpPr>
            <a:spLocks noGrp="1"/>
          </p:cNvSpPr>
          <p:nvPr>
            <p:ph idx="1"/>
          </p:nvPr>
        </p:nvSpPr>
        <p:spPr/>
        <p:txBody>
          <a:bodyPr/>
          <a:lstStyle/>
          <a:p>
            <a:r>
              <a:rPr lang="en-US" dirty="0" smtClean="0"/>
              <a:t>If the corporation’s business fails, neither the stockholders nor the corporation’s executives are responsible for the corporation’s debts.</a:t>
            </a:r>
          </a:p>
          <a:p>
            <a:r>
              <a:rPr lang="en-US" dirty="0" smtClean="0"/>
              <a:t>If the corporation goes out of business, its assets are sold. The money raised is then used to pay off the corporation’s debts. </a:t>
            </a:r>
          </a:p>
          <a:p>
            <a:r>
              <a:rPr lang="en-US" dirty="0" smtClean="0"/>
              <a:t>Business owners do not have personal liability for the business. </a:t>
            </a:r>
          </a:p>
          <a:p>
            <a:endParaRPr lang="en-US" dirty="0"/>
          </a:p>
        </p:txBody>
      </p:sp>
    </p:spTree>
    <p:extLst>
      <p:ext uri="{BB962C8B-B14F-4D97-AF65-F5344CB8AC3E}">
        <p14:creationId xmlns:p14="http://schemas.microsoft.com/office/powerpoint/2010/main" val="92503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Organizations</a:t>
            </a:r>
            <a:endParaRPr lang="en-US" dirty="0"/>
          </a:p>
        </p:txBody>
      </p:sp>
      <p:sp>
        <p:nvSpPr>
          <p:cNvPr id="3" name="Content Placeholder 2"/>
          <p:cNvSpPr>
            <a:spLocks noGrp="1"/>
          </p:cNvSpPr>
          <p:nvPr>
            <p:ph idx="1"/>
          </p:nvPr>
        </p:nvSpPr>
        <p:spPr>
          <a:xfrm>
            <a:off x="549275" y="1600201"/>
            <a:ext cx="8042276" cy="5099074"/>
          </a:xfrm>
        </p:spPr>
        <p:txBody>
          <a:bodyPr>
            <a:normAutofit/>
          </a:bodyPr>
          <a:lstStyle/>
          <a:p>
            <a:r>
              <a:rPr lang="en-US" dirty="0" smtClean="0"/>
              <a:t>Some business organizations provide goods and services without seeking to earn a profit.</a:t>
            </a:r>
          </a:p>
          <a:p>
            <a:pPr lvl="1"/>
            <a:r>
              <a:rPr lang="en-US" dirty="0" smtClean="0"/>
              <a:t>These are called non-profit organizations</a:t>
            </a:r>
          </a:p>
          <a:p>
            <a:pPr lvl="1"/>
            <a:r>
              <a:rPr lang="en-US" dirty="0" smtClean="0"/>
              <a:t>Include charities, research organizations, and organizations dedicated to cultural and educational programs.</a:t>
            </a:r>
          </a:p>
          <a:p>
            <a:r>
              <a:rPr lang="en-US" dirty="0" smtClean="0"/>
              <a:t>Since these organizations do not make a profit, they are not taxed by the government. </a:t>
            </a:r>
          </a:p>
          <a:p>
            <a:r>
              <a:rPr lang="en-US" dirty="0" smtClean="0"/>
              <a:t>Larger nonprofit organizations are often corporations. This is to raise capital and protect the assets.</a:t>
            </a:r>
          </a:p>
          <a:p>
            <a:pPr lvl="1"/>
            <a:r>
              <a:rPr lang="en-US" dirty="0" smtClean="0"/>
              <a:t>Include American Red Cross, United Way, and the American Heart Association. </a:t>
            </a:r>
            <a:endParaRPr lang="en-US" dirty="0"/>
          </a:p>
        </p:txBody>
      </p:sp>
      <p:sp>
        <p:nvSpPr>
          <p:cNvPr id="4" name="AutoShape 2" descr="Image result for non profit organiz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on profit organiz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non profit organiz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2842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thenextweb.com/wp-content/blogs.dir/1/files/2013/12/Asse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5718"/>
            <a:ext cx="9158484" cy="459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82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idx="1"/>
          </p:nvPr>
        </p:nvSpPr>
        <p:spPr>
          <a:xfrm>
            <a:off x="286030" y="1600200"/>
            <a:ext cx="8042276" cy="5009919"/>
          </a:xfrm>
        </p:spPr>
        <p:txBody>
          <a:bodyPr>
            <a:normAutofit fontScale="92500"/>
          </a:bodyPr>
          <a:lstStyle/>
          <a:p>
            <a:r>
              <a:rPr lang="en-US" dirty="0" smtClean="0"/>
              <a:t>Organizations of workers to bargain with employers.</a:t>
            </a:r>
          </a:p>
          <a:p>
            <a:r>
              <a:rPr lang="en-US" dirty="0" smtClean="0"/>
              <a:t>Labor unions use collective bargaining</a:t>
            </a:r>
          </a:p>
          <a:p>
            <a:pPr lvl="1"/>
            <a:r>
              <a:rPr lang="en-US" dirty="0"/>
              <a:t>Collective bargaining is the basic process of negotiation between workers acting collectively either as a union or other type of worker organization and their employers on issues such as wages, work rules, child care, health and safety on the job, benefits, workplace </a:t>
            </a:r>
            <a:r>
              <a:rPr lang="en-US" dirty="0" smtClean="0"/>
              <a:t>conditions, etc.</a:t>
            </a:r>
          </a:p>
          <a:p>
            <a:pPr lvl="1"/>
            <a:r>
              <a:rPr lang="en-US" dirty="0" smtClean="0"/>
              <a:t>Based on idea workers are stronger together </a:t>
            </a:r>
          </a:p>
          <a:p>
            <a:r>
              <a:rPr lang="en-US" dirty="0" smtClean="0"/>
              <a:t>Often </a:t>
            </a:r>
            <a:r>
              <a:rPr lang="en-US" dirty="0"/>
              <a:t>conflicts arise between business owners and </a:t>
            </a:r>
            <a:r>
              <a:rPr lang="en-US" dirty="0" smtClean="0"/>
              <a:t>unions</a:t>
            </a:r>
          </a:p>
          <a:p>
            <a:pPr lvl="1"/>
            <a:r>
              <a:rPr lang="en-US" dirty="0" smtClean="0"/>
              <a:t>Mediation: </a:t>
            </a:r>
            <a:r>
              <a:rPr lang="en-US" dirty="0"/>
              <a:t>neutral 3</a:t>
            </a:r>
            <a:r>
              <a:rPr lang="en-US" baseline="30000" dirty="0"/>
              <a:t>rd</a:t>
            </a:r>
            <a:r>
              <a:rPr lang="en-US" dirty="0"/>
              <a:t> party to help labor and </a:t>
            </a:r>
            <a:r>
              <a:rPr lang="en-US" dirty="0" smtClean="0"/>
              <a:t>employers</a:t>
            </a:r>
          </a:p>
          <a:p>
            <a:pPr lvl="1"/>
            <a:r>
              <a:rPr lang="en-US" dirty="0" smtClean="0"/>
              <a:t>Arbitration: </a:t>
            </a:r>
            <a:r>
              <a:rPr lang="en-US" dirty="0"/>
              <a:t>3</a:t>
            </a:r>
            <a:r>
              <a:rPr lang="en-US" baseline="30000" dirty="0"/>
              <a:t>rd</a:t>
            </a:r>
            <a:r>
              <a:rPr lang="en-US" dirty="0"/>
              <a:t> party’s decision is legally </a:t>
            </a:r>
            <a:r>
              <a:rPr lang="en-US" dirty="0" smtClean="0"/>
              <a:t>binding</a:t>
            </a:r>
          </a:p>
          <a:p>
            <a:pPr lvl="1"/>
            <a:r>
              <a:rPr lang="en-US" dirty="0" smtClean="0"/>
              <a:t>Strike </a:t>
            </a:r>
            <a:r>
              <a:rPr lang="en-US" dirty="0"/>
              <a:t>workers refuse to work until demands are met</a:t>
            </a:r>
          </a:p>
          <a:p>
            <a:endParaRPr lang="en-US" dirty="0"/>
          </a:p>
        </p:txBody>
      </p:sp>
      <p:pic>
        <p:nvPicPr>
          <p:cNvPr id="35842" name="Picture 2" descr="Image result for i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416" y="31368"/>
            <a:ext cx="2197584" cy="219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1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Systems</a:t>
            </a:r>
            <a:endParaRPr lang="en-US" dirty="0"/>
          </a:p>
        </p:txBody>
      </p:sp>
      <p:sp>
        <p:nvSpPr>
          <p:cNvPr id="3" name="Content Placeholder 2"/>
          <p:cNvSpPr>
            <a:spLocks noGrp="1"/>
          </p:cNvSpPr>
          <p:nvPr>
            <p:ph idx="1"/>
          </p:nvPr>
        </p:nvSpPr>
        <p:spPr/>
        <p:txBody>
          <a:bodyPr/>
          <a:lstStyle/>
          <a:p>
            <a:r>
              <a:rPr lang="en-US" dirty="0" smtClean="0"/>
              <a:t>Due to scarcity, we are forced to make decisions among alternatives. Doing so requires people to consider three fundamental economic questions.</a:t>
            </a:r>
          </a:p>
          <a:p>
            <a:r>
              <a:rPr lang="en-US" dirty="0" smtClean="0"/>
              <a:t>WHAT is produced?</a:t>
            </a:r>
          </a:p>
          <a:p>
            <a:r>
              <a:rPr lang="en-US" dirty="0" smtClean="0"/>
              <a:t>HOW is it produced?</a:t>
            </a:r>
          </a:p>
          <a:p>
            <a:r>
              <a:rPr lang="en-US" dirty="0" smtClean="0"/>
              <a:t>WHO consumes what is produced?</a:t>
            </a:r>
            <a:endParaRPr lang="en-US" dirty="0"/>
          </a:p>
        </p:txBody>
      </p:sp>
      <p:pic>
        <p:nvPicPr>
          <p:cNvPr id="3074" name="Picture 2" descr="Image result for economic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490" y="2964426"/>
            <a:ext cx="3380509" cy="250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3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raditional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273" y="3673054"/>
            <a:ext cx="2978727" cy="3184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5915" y="-294219"/>
            <a:ext cx="8042276" cy="1336956"/>
          </a:xfrm>
        </p:spPr>
        <p:txBody>
          <a:bodyPr/>
          <a:lstStyle/>
          <a:p>
            <a:r>
              <a:rPr lang="en-US" dirty="0" smtClean="0"/>
              <a:t>Traditional Economy</a:t>
            </a:r>
            <a:endParaRPr lang="en-US" dirty="0"/>
          </a:p>
        </p:txBody>
      </p:sp>
      <p:sp>
        <p:nvSpPr>
          <p:cNvPr id="3" name="Content Placeholder 2"/>
          <p:cNvSpPr>
            <a:spLocks noGrp="1"/>
          </p:cNvSpPr>
          <p:nvPr>
            <p:ph idx="1"/>
          </p:nvPr>
        </p:nvSpPr>
        <p:spPr>
          <a:xfrm>
            <a:off x="216766" y="1042737"/>
            <a:ext cx="8042276" cy="4343400"/>
          </a:xfrm>
        </p:spPr>
        <p:txBody>
          <a:bodyPr/>
          <a:lstStyle/>
          <a:p>
            <a:r>
              <a:rPr lang="en-US" dirty="0" smtClean="0"/>
              <a:t>Economic decisions are based on how economic activity has been carried out in the past.</a:t>
            </a:r>
          </a:p>
          <a:p>
            <a:r>
              <a:rPr lang="en-US" dirty="0" smtClean="0"/>
              <a:t>Economic activities are usually centered toward the family, tribe, or ethnic group.</a:t>
            </a:r>
          </a:p>
          <a:p>
            <a:r>
              <a:rPr lang="en-US" dirty="0" smtClean="0"/>
              <a:t>Farming, hunting, gathering, and bartering are done largely in the same fashion as before.</a:t>
            </a:r>
          </a:p>
          <a:p>
            <a:r>
              <a:rPr lang="en-US" dirty="0" smtClean="0"/>
              <a:t>Choices are determined by the environment and custom.</a:t>
            </a:r>
          </a:p>
        </p:txBody>
      </p:sp>
    </p:spTree>
    <p:extLst>
      <p:ext uri="{BB962C8B-B14F-4D97-AF65-F5344CB8AC3E}">
        <p14:creationId xmlns:p14="http://schemas.microsoft.com/office/powerpoint/2010/main" val="148091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Economy</a:t>
            </a:r>
            <a:endParaRPr lang="en-US" dirty="0"/>
          </a:p>
        </p:txBody>
      </p:sp>
      <p:sp>
        <p:nvSpPr>
          <p:cNvPr id="3" name="Content Placeholder 2"/>
          <p:cNvSpPr>
            <a:spLocks noGrp="1"/>
          </p:cNvSpPr>
          <p:nvPr>
            <p:ph idx="1"/>
          </p:nvPr>
        </p:nvSpPr>
        <p:spPr>
          <a:xfrm>
            <a:off x="549275" y="1395481"/>
            <a:ext cx="8042276" cy="4343400"/>
          </a:xfrm>
        </p:spPr>
        <p:txBody>
          <a:bodyPr/>
          <a:lstStyle/>
          <a:p>
            <a:r>
              <a:rPr lang="en-US" dirty="0" smtClean="0"/>
              <a:t>The government makes all economic decisions. The government also </a:t>
            </a:r>
            <a:r>
              <a:rPr lang="en-US" u="sng" dirty="0" smtClean="0"/>
              <a:t>owns all factors of production</a:t>
            </a:r>
            <a:r>
              <a:rPr lang="en-US" dirty="0" smtClean="0"/>
              <a:t>. </a:t>
            </a:r>
          </a:p>
          <a:p>
            <a:r>
              <a:rPr lang="en-US" dirty="0" smtClean="0"/>
              <a:t>Individuals have little, if any influence over economic functions.</a:t>
            </a:r>
          </a:p>
          <a:p>
            <a:r>
              <a:rPr lang="en-US" dirty="0" smtClean="0"/>
              <a:t>Government decides what should be produced, the planning for production,</a:t>
            </a:r>
            <a:r>
              <a:rPr lang="en-US" dirty="0"/>
              <a:t> </a:t>
            </a:r>
            <a:r>
              <a:rPr lang="en-US" dirty="0" smtClean="0"/>
              <a:t>and the distribution system.</a:t>
            </a:r>
          </a:p>
          <a:p>
            <a:r>
              <a:rPr lang="en-US" dirty="0" smtClean="0"/>
              <a:t>No competition; purpose is to provide goods and services, not to make a profit.</a:t>
            </a:r>
            <a:endParaRPr lang="en-US" dirty="0"/>
          </a:p>
        </p:txBody>
      </p:sp>
      <p:pic>
        <p:nvPicPr>
          <p:cNvPr id="5124" name="Picture 4" descr="Image result for command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606" y="4784013"/>
            <a:ext cx="3084393" cy="207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2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ree market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56" y="-116006"/>
            <a:ext cx="3698543" cy="18130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33853" y="107576"/>
            <a:ext cx="8042276" cy="1336956"/>
          </a:xfrm>
        </p:spPr>
        <p:txBody>
          <a:bodyPr/>
          <a:lstStyle/>
          <a:p>
            <a:r>
              <a:rPr lang="en-US" dirty="0" smtClean="0"/>
              <a:t>Market Economy</a:t>
            </a:r>
            <a:endParaRPr lang="en-US" dirty="0"/>
          </a:p>
        </p:txBody>
      </p:sp>
      <p:sp>
        <p:nvSpPr>
          <p:cNvPr id="3" name="Content Placeholder 2"/>
          <p:cNvSpPr>
            <a:spLocks noGrp="1"/>
          </p:cNvSpPr>
          <p:nvPr>
            <p:ph idx="1"/>
          </p:nvPr>
        </p:nvSpPr>
        <p:spPr>
          <a:xfrm>
            <a:off x="549275" y="1600201"/>
            <a:ext cx="8042276" cy="5054002"/>
          </a:xfrm>
        </p:spPr>
        <p:txBody>
          <a:bodyPr>
            <a:normAutofit/>
          </a:bodyPr>
          <a:lstStyle/>
          <a:p>
            <a:r>
              <a:rPr lang="en-US" dirty="0" smtClean="0"/>
              <a:t>A market economy is an economy in which people are free to obtain goods and services in any way they want.</a:t>
            </a:r>
          </a:p>
          <a:p>
            <a:r>
              <a:rPr lang="en-US" dirty="0" smtClean="0"/>
              <a:t>It is based upon freedom. People are free to own property, to create companies, and to buy products as they choose. </a:t>
            </a:r>
          </a:p>
          <a:p>
            <a:r>
              <a:rPr lang="en-US" dirty="0" smtClean="0"/>
              <a:t>The right to buy and sell goods as you want is called a </a:t>
            </a:r>
            <a:r>
              <a:rPr lang="en-US" b="1" dirty="0" smtClean="0"/>
              <a:t>free market</a:t>
            </a:r>
            <a:r>
              <a:rPr lang="en-US" dirty="0" smtClean="0"/>
              <a:t>.</a:t>
            </a:r>
          </a:p>
          <a:p>
            <a:r>
              <a:rPr lang="en-US" dirty="0" smtClean="0"/>
              <a:t>Resources are owned by individuals </a:t>
            </a:r>
          </a:p>
          <a:p>
            <a:r>
              <a:rPr lang="en-US" dirty="0" smtClean="0"/>
              <a:t>In a free market, </a:t>
            </a:r>
            <a:r>
              <a:rPr lang="en-US" u="sng" dirty="0" smtClean="0"/>
              <a:t>competition among sellers </a:t>
            </a:r>
            <a:r>
              <a:rPr lang="en-US" dirty="0" smtClean="0"/>
              <a:t>is the main factor in setting prices.</a:t>
            </a:r>
            <a:endParaRPr lang="en-US" dirty="0"/>
          </a:p>
        </p:txBody>
      </p:sp>
    </p:spTree>
    <p:extLst>
      <p:ext uri="{BB962C8B-B14F-4D97-AF65-F5344CB8AC3E}">
        <p14:creationId xmlns:p14="http://schemas.microsoft.com/office/powerpoint/2010/main" val="320810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19864</TotalTime>
  <Words>2414</Words>
  <Application>Microsoft Office PowerPoint</Application>
  <PresentationFormat>On-screen Show (4:3)</PresentationFormat>
  <Paragraphs>266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Breeze</vt:lpstr>
      <vt:lpstr>Economic Systems</vt:lpstr>
      <vt:lpstr>Bellwork</vt:lpstr>
      <vt:lpstr>Micro v. Macro </vt:lpstr>
      <vt:lpstr>Economics </vt:lpstr>
      <vt:lpstr>Economic Systems</vt:lpstr>
      <vt:lpstr>Economic Systems</vt:lpstr>
      <vt:lpstr>Traditional Economy</vt:lpstr>
      <vt:lpstr>Command Economy</vt:lpstr>
      <vt:lpstr>Market Economy</vt:lpstr>
      <vt:lpstr>Mixed Economy</vt:lpstr>
      <vt:lpstr>Economic Systems</vt:lpstr>
      <vt:lpstr>Scarce Resources </vt:lpstr>
      <vt:lpstr>Activity:</vt:lpstr>
      <vt:lpstr>Scarce Resources </vt:lpstr>
      <vt:lpstr>Bellringer:</vt:lpstr>
      <vt:lpstr>Factors of Production</vt:lpstr>
      <vt:lpstr>Factors of Production</vt:lpstr>
      <vt:lpstr>Factors of Production</vt:lpstr>
      <vt:lpstr>Market Economy</vt:lpstr>
      <vt:lpstr>Market Economy</vt:lpstr>
      <vt:lpstr>Market Economy  </vt:lpstr>
      <vt:lpstr>Market Economy</vt:lpstr>
      <vt:lpstr>PowerPoint Presentation</vt:lpstr>
      <vt:lpstr>Key Components of Market Economy </vt:lpstr>
      <vt:lpstr>Key Characteristics </vt:lpstr>
      <vt:lpstr>Bellringer</vt:lpstr>
      <vt:lpstr>Circular Flow Model</vt:lpstr>
      <vt:lpstr>Circular Flow Model</vt:lpstr>
      <vt:lpstr>PowerPoint Presentation</vt:lpstr>
      <vt:lpstr>Market Structures </vt:lpstr>
      <vt:lpstr>Perfect Competition</vt:lpstr>
      <vt:lpstr>Monopolistic Competition </vt:lpstr>
      <vt:lpstr>Oligopoly </vt:lpstr>
      <vt:lpstr>Monopoly</vt:lpstr>
      <vt:lpstr>PowerPoint Presentation</vt:lpstr>
      <vt:lpstr>Bellwork:</vt:lpstr>
      <vt:lpstr>Conglomerates and Mergers</vt:lpstr>
      <vt:lpstr>PowerPoint Presentation</vt:lpstr>
      <vt:lpstr>PowerPoint Presentation</vt:lpstr>
      <vt:lpstr>PowerPoint Presentation</vt:lpstr>
      <vt:lpstr>PowerPoint Presentation</vt:lpstr>
      <vt:lpstr>Bellringer</vt:lpstr>
      <vt:lpstr>Business Organizations</vt:lpstr>
      <vt:lpstr>Sole Proprietorship</vt:lpstr>
      <vt:lpstr>Partnership</vt:lpstr>
      <vt:lpstr>Corporations</vt:lpstr>
      <vt:lpstr>Corporations: Raising Money</vt:lpstr>
      <vt:lpstr>PowerPoint Presentation</vt:lpstr>
      <vt:lpstr>Corporations: Rights to operate</vt:lpstr>
      <vt:lpstr>Corporations: Elected Directors</vt:lpstr>
      <vt:lpstr>Corporations: Choosing Executives</vt:lpstr>
      <vt:lpstr>Corporations: Debt Responsibility </vt:lpstr>
      <vt:lpstr>Non-Profit Organizations</vt:lpstr>
      <vt:lpstr>PowerPoint Presentation</vt:lpstr>
      <vt:lpstr>Labor Unions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April Baxter</dc:creator>
  <cp:lastModifiedBy>Ryan Fuller</cp:lastModifiedBy>
  <cp:revision>249</cp:revision>
  <cp:lastPrinted>2013-12-01T20:18:57Z</cp:lastPrinted>
  <dcterms:created xsi:type="dcterms:W3CDTF">2013-11-20T21:55:41Z</dcterms:created>
  <dcterms:modified xsi:type="dcterms:W3CDTF">2017-05-11T12:25:22Z</dcterms:modified>
</cp:coreProperties>
</file>