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36"/>
  </p:handoutMasterIdLst>
  <p:sldIdLst>
    <p:sldId id="256" r:id="rId2"/>
    <p:sldId id="341" r:id="rId3"/>
    <p:sldId id="267" r:id="rId4"/>
    <p:sldId id="278" r:id="rId5"/>
    <p:sldId id="276" r:id="rId6"/>
    <p:sldId id="334" r:id="rId7"/>
    <p:sldId id="326" r:id="rId8"/>
    <p:sldId id="286" r:id="rId9"/>
    <p:sldId id="327" r:id="rId10"/>
    <p:sldId id="325" r:id="rId11"/>
    <p:sldId id="333" r:id="rId12"/>
    <p:sldId id="336" r:id="rId13"/>
    <p:sldId id="339" r:id="rId14"/>
    <p:sldId id="280" r:id="rId15"/>
    <p:sldId id="277" r:id="rId16"/>
    <p:sldId id="335" r:id="rId17"/>
    <p:sldId id="328" r:id="rId18"/>
    <p:sldId id="329" r:id="rId19"/>
    <p:sldId id="330" r:id="rId20"/>
    <p:sldId id="331" r:id="rId21"/>
    <p:sldId id="332" r:id="rId22"/>
    <p:sldId id="340" r:id="rId23"/>
    <p:sldId id="290" r:id="rId24"/>
    <p:sldId id="337" r:id="rId25"/>
    <p:sldId id="283" r:id="rId26"/>
    <p:sldId id="288" r:id="rId27"/>
    <p:sldId id="297" r:id="rId28"/>
    <p:sldId id="300" r:id="rId29"/>
    <p:sldId id="342" r:id="rId30"/>
    <p:sldId id="294" r:id="rId31"/>
    <p:sldId id="296" r:id="rId32"/>
    <p:sldId id="298" r:id="rId33"/>
    <p:sldId id="299" r:id="rId34"/>
    <p:sldId id="34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FF837-6988-864E-93D9-3CA80A61A10E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0211D-B473-F145-9BF8-35AFE4AFF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19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7AF4-2A05-1541-A9D0-449427214663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FC4F-D4C8-B549-8247-0CC4219B0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7AF4-2A05-1541-A9D0-449427214663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FC4F-D4C8-B549-8247-0CC4219B05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7AF4-2A05-1541-A9D0-449427214663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FC4F-D4C8-B549-8247-0CC4219B0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7AF4-2A05-1541-A9D0-449427214663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FC4F-D4C8-B549-8247-0CC4219B0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7AF4-2A05-1541-A9D0-449427214663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FC4F-D4C8-B549-8247-0CC4219B0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7AF4-2A05-1541-A9D0-449427214663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FC4F-D4C8-B549-8247-0CC4219B05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7AF4-2A05-1541-A9D0-449427214663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FC4F-D4C8-B549-8247-0CC4219B0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7AF4-2A05-1541-A9D0-449427214663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FC4F-D4C8-B549-8247-0CC4219B0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7AF4-2A05-1541-A9D0-449427214663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FC4F-D4C8-B549-8247-0CC4219B0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7AF4-2A05-1541-A9D0-449427214663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FC4F-D4C8-B549-8247-0CC4219B0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7AF4-2A05-1541-A9D0-449427214663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FC4F-D4C8-B549-8247-0CC4219B0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7AF4-2A05-1541-A9D0-449427214663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FC4F-D4C8-B549-8247-0CC4219B0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F1E7AF4-2A05-1541-A9D0-449427214663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E87FC4F-D4C8-B549-8247-0CC4219B05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lyVXa-u4wE" TargetMode="External"/><Relationship Id="rId2" Type="http://schemas.openxmlformats.org/officeDocument/2006/relationships/hyperlink" Target="http://www.knowmia.com/watch/lesson/16625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Supply and Demand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hange in quantity supplied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033395"/>
          </a:xfrm>
        </p:spPr>
        <p:txBody>
          <a:bodyPr>
            <a:normAutofit/>
          </a:bodyPr>
          <a:lstStyle/>
          <a:p>
            <a:r>
              <a:rPr lang="en-US" dirty="0" smtClean="0"/>
              <a:t>A change in the quantity supplied  will result </a:t>
            </a:r>
            <a:r>
              <a:rPr lang="en-US" b="1" dirty="0" smtClean="0"/>
              <a:t>from</a:t>
            </a:r>
            <a:r>
              <a:rPr lang="en-US" dirty="0" smtClean="0"/>
              <a:t> a change in price. </a:t>
            </a:r>
          </a:p>
          <a:p>
            <a:pPr lvl="1"/>
            <a:r>
              <a:rPr lang="en-US" dirty="0" smtClean="0"/>
              <a:t>Supply is greater when a price is higher</a:t>
            </a:r>
          </a:p>
          <a:p>
            <a:r>
              <a:rPr lang="en-US" dirty="0" smtClean="0">
                <a:latin typeface="+mj-lt"/>
              </a:rPr>
              <a:t>Elasticity of supply is the responsiveness of producers to the change in price of their goods or services.</a:t>
            </a:r>
          </a:p>
          <a:p>
            <a:pPr lvl="1"/>
            <a:r>
              <a:rPr lang="en-US" dirty="0" smtClean="0">
                <a:latin typeface="+mj-lt"/>
              </a:rPr>
              <a:t>Inelastic goods are goods where a shift in prices does not drastically change the supply because it is not  something people are willing to go without; necessities.</a:t>
            </a:r>
          </a:p>
          <a:p>
            <a:pPr lvl="2"/>
            <a:r>
              <a:rPr lang="en-US" dirty="0" smtClean="0">
                <a:latin typeface="+mj-lt"/>
              </a:rPr>
              <a:t>Ex: water, food, gasoline </a:t>
            </a:r>
          </a:p>
          <a:p>
            <a:pPr lvl="1"/>
            <a:r>
              <a:rPr lang="en-US" dirty="0" smtClean="0">
                <a:latin typeface="+mj-lt"/>
              </a:rPr>
              <a:t>Elastic goods are goods where an increase in price was a noticeable impact on consumption; luxury items.</a:t>
            </a:r>
          </a:p>
          <a:p>
            <a:pPr lvl="2"/>
            <a:r>
              <a:rPr lang="en-US" dirty="0" smtClean="0">
                <a:latin typeface="+mj-lt"/>
              </a:rPr>
              <a:t>Ex: movie tickets</a:t>
            </a:r>
          </a:p>
        </p:txBody>
      </p:sp>
    </p:spTree>
    <p:extLst>
      <p:ext uri="{BB962C8B-B14F-4D97-AF65-F5344CB8AC3E}">
        <p14:creationId xmlns:p14="http://schemas.microsoft.com/office/powerpoint/2010/main" val="39409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supply can change: change in quantity supplied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Change in quantity supplied is based upon a change in price.</a:t>
            </a:r>
          </a:p>
          <a:p>
            <a:r>
              <a:rPr lang="en-US" dirty="0" smtClean="0"/>
              <a:t>Change in price does not shift the supply curve.</a:t>
            </a:r>
          </a:p>
          <a:p>
            <a:r>
              <a:rPr lang="en-US" dirty="0" smtClean="0"/>
              <a:t>The same supply curve is used, but there is change in amount supplied at that price.</a:t>
            </a:r>
          </a:p>
          <a:p>
            <a:endParaRPr lang="en-US" dirty="0"/>
          </a:p>
        </p:txBody>
      </p:sp>
      <p:pic>
        <p:nvPicPr>
          <p:cNvPr id="5" name="Content Placeholder 4" descr="images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94" b="-254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10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7" y="1163782"/>
            <a:ext cx="5777346" cy="4835236"/>
          </a:xfrm>
        </p:spPr>
      </p:pic>
    </p:spTree>
    <p:extLst>
      <p:ext uri="{BB962C8B-B14F-4D97-AF65-F5344CB8AC3E}">
        <p14:creationId xmlns:p14="http://schemas.microsoft.com/office/powerpoint/2010/main" val="16765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factors that cause a change in demand?</a:t>
            </a:r>
          </a:p>
          <a:p>
            <a:pPr lvl="1"/>
            <a:r>
              <a:rPr lang="en-US" dirty="0" smtClean="0"/>
              <a:t>How does each effect the demand curve?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Schedule </a:t>
            </a:r>
            <a:endParaRPr lang="en-US" dirty="0"/>
          </a:p>
        </p:txBody>
      </p:sp>
      <p:pic>
        <p:nvPicPr>
          <p:cNvPr id="5" name="Content Placeholder 4" descr="demand schedule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55" b="-2225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table representing the quantity intended to purchase a good at a certain price level.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are assumptions about the buyer's sentiment towards the number of intended purchases at different </a:t>
            </a:r>
            <a:r>
              <a:rPr lang="en-US" dirty="0" smtClean="0"/>
              <a:t>prices.</a:t>
            </a:r>
          </a:p>
          <a:p>
            <a:r>
              <a:rPr lang="en-US" dirty="0" smtClean="0"/>
              <a:t>The higher the price the less people will 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Curve</a:t>
            </a:r>
            <a:endParaRPr lang="en-US" dirty="0"/>
          </a:p>
        </p:txBody>
      </p:sp>
      <p:pic>
        <p:nvPicPr>
          <p:cNvPr id="5" name="Content Placeholder 4" descr="Unknown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08" b="-20808"/>
          <a:stretch>
            <a:fillRect/>
          </a:stretch>
        </p:blipFill>
        <p:spPr>
          <a:xfrm>
            <a:off x="246063" y="1600200"/>
            <a:ext cx="4143375" cy="47720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0"/>
            <a:ext cx="3840480" cy="495561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demand curve represents the relationship between the price and quantity demanded at that price.</a:t>
            </a:r>
          </a:p>
          <a:p>
            <a:r>
              <a:rPr lang="en-US" dirty="0" smtClean="0"/>
              <a:t>The curve represents possible relationships between price and demand in that market.</a:t>
            </a:r>
          </a:p>
          <a:p>
            <a:r>
              <a:rPr lang="en-US" dirty="0" smtClean="0"/>
              <a:t>As the price goes up, so does the opportunity cost.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eople </a:t>
            </a:r>
            <a:r>
              <a:rPr lang="en-US" dirty="0"/>
              <a:t>will naturally avoid buying a product that will force them to forgo the consumption of something </a:t>
            </a:r>
            <a:r>
              <a:rPr lang="en-US" dirty="0" smtClean="0"/>
              <a:t>else </a:t>
            </a:r>
          </a:p>
          <a:p>
            <a:r>
              <a:rPr lang="en-US" dirty="0" smtClean="0"/>
              <a:t>There is an </a:t>
            </a:r>
            <a:r>
              <a:rPr lang="en-US" b="1" dirty="0" smtClean="0"/>
              <a:t>inverse relationship </a:t>
            </a:r>
            <a:r>
              <a:rPr lang="en-US" dirty="0" smtClean="0"/>
              <a:t>between price and quantity demanded.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demand can change: change in demand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661212"/>
          </a:xfrm>
        </p:spPr>
        <p:txBody>
          <a:bodyPr/>
          <a:lstStyle/>
          <a:p>
            <a:r>
              <a:rPr lang="en-US" dirty="0" smtClean="0"/>
              <a:t>Change in demand means consumer demand itself increases or decreases.</a:t>
            </a:r>
          </a:p>
          <a:p>
            <a:r>
              <a:rPr lang="en-US" dirty="0" smtClean="0"/>
              <a:t>Change in demand can be caused by consumers leaving/entering the market</a:t>
            </a:r>
          </a:p>
          <a:p>
            <a:r>
              <a:rPr lang="en-US" dirty="0" smtClean="0"/>
              <a:t>It can also be caused by people wanting to buy more or less of a product.</a:t>
            </a:r>
          </a:p>
          <a:p>
            <a:r>
              <a:rPr lang="en-US" dirty="0" smtClean="0"/>
              <a:t>It can also change through new advertisements. </a:t>
            </a:r>
            <a:endParaRPr lang="en-US" dirty="0"/>
          </a:p>
        </p:txBody>
      </p:sp>
      <p:pic>
        <p:nvPicPr>
          <p:cNvPr id="5" name="Picture 4" descr="Decrease in Deman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1" y="4050215"/>
            <a:ext cx="4495800" cy="221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ncrease in deman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1" y="1600200"/>
            <a:ext cx="4407663" cy="216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0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affect demand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88154"/>
          </a:xfrm>
        </p:spPr>
        <p:txBody>
          <a:bodyPr>
            <a:normAutofit/>
          </a:bodyPr>
          <a:lstStyle/>
          <a:p>
            <a:r>
              <a:rPr lang="en-US" dirty="0"/>
              <a:t>A change in </a:t>
            </a:r>
            <a:r>
              <a:rPr lang="en-US" dirty="0" smtClean="0"/>
              <a:t>demand </a:t>
            </a:r>
            <a:r>
              <a:rPr lang="en-US" dirty="0"/>
              <a:t>may be caused by market factors </a:t>
            </a:r>
            <a:r>
              <a:rPr lang="en-US" b="1" dirty="0"/>
              <a:t>EXCEPT</a:t>
            </a:r>
            <a:r>
              <a:rPr lang="en-US" dirty="0"/>
              <a:t> price. </a:t>
            </a:r>
            <a:endParaRPr lang="en-US" dirty="0" smtClean="0"/>
          </a:p>
          <a:p>
            <a:r>
              <a:rPr lang="en-US" dirty="0" smtClean="0"/>
              <a:t>Income level</a:t>
            </a:r>
          </a:p>
          <a:p>
            <a:pPr lvl="1"/>
            <a:r>
              <a:rPr lang="en-US" i="1" dirty="0" smtClean="0"/>
              <a:t>Personal income</a:t>
            </a:r>
            <a:r>
              <a:rPr lang="en-US" dirty="0" smtClean="0"/>
              <a:t>: all money received by a household</a:t>
            </a:r>
          </a:p>
          <a:p>
            <a:pPr lvl="1"/>
            <a:r>
              <a:rPr lang="en-US" i="1" dirty="0" smtClean="0"/>
              <a:t>Disposable income</a:t>
            </a:r>
            <a:r>
              <a:rPr lang="en-US" dirty="0" smtClean="0"/>
              <a:t>: income left after paying taxes </a:t>
            </a:r>
          </a:p>
          <a:p>
            <a:pPr lvl="1"/>
            <a:r>
              <a:rPr lang="en-US" dirty="0" smtClean="0"/>
              <a:t>Increase in income = shift to the right</a:t>
            </a:r>
          </a:p>
          <a:p>
            <a:r>
              <a:rPr lang="en-US" dirty="0" smtClean="0"/>
              <a:t>Change in number of consumers </a:t>
            </a:r>
          </a:p>
          <a:p>
            <a:r>
              <a:rPr lang="en-US" dirty="0" smtClean="0"/>
              <a:t>Consumer expectations/tastes </a:t>
            </a:r>
          </a:p>
          <a:p>
            <a:r>
              <a:rPr lang="en-US" dirty="0" smtClean="0"/>
              <a:t>Advertising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famous adverti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5215714"/>
            <a:ext cx="3857625" cy="164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9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affect demand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8815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change in </a:t>
            </a:r>
            <a:r>
              <a:rPr lang="en-US" dirty="0" smtClean="0"/>
              <a:t>demand </a:t>
            </a:r>
            <a:r>
              <a:rPr lang="en-US" dirty="0"/>
              <a:t>may be caused by market factors </a:t>
            </a:r>
            <a:r>
              <a:rPr lang="en-US" b="1" dirty="0"/>
              <a:t>EXCEPT</a:t>
            </a:r>
            <a:r>
              <a:rPr lang="en-US" dirty="0"/>
              <a:t> price. </a:t>
            </a:r>
            <a:endParaRPr lang="en-US" dirty="0" smtClean="0"/>
          </a:p>
          <a:p>
            <a:r>
              <a:rPr lang="en-US" dirty="0" smtClean="0"/>
              <a:t>Income level</a:t>
            </a:r>
          </a:p>
          <a:p>
            <a:pPr lvl="1"/>
            <a:r>
              <a:rPr lang="en-US" i="1" dirty="0" smtClean="0"/>
              <a:t>Personal income</a:t>
            </a:r>
            <a:r>
              <a:rPr lang="en-US" dirty="0" smtClean="0"/>
              <a:t>: all money received by a household</a:t>
            </a:r>
          </a:p>
          <a:p>
            <a:pPr lvl="1"/>
            <a:r>
              <a:rPr lang="en-US" i="1" dirty="0" smtClean="0"/>
              <a:t>Disposable income</a:t>
            </a:r>
            <a:r>
              <a:rPr lang="en-US" dirty="0" smtClean="0"/>
              <a:t>: income left after paying taxes </a:t>
            </a:r>
          </a:p>
          <a:p>
            <a:r>
              <a:rPr lang="en-US" dirty="0" smtClean="0"/>
              <a:t>Change in number of consumers </a:t>
            </a:r>
          </a:p>
          <a:p>
            <a:pPr lvl="1"/>
            <a:r>
              <a:rPr lang="en-US" dirty="0" smtClean="0"/>
              <a:t>More consumers = shift to the right</a:t>
            </a:r>
          </a:p>
          <a:p>
            <a:pPr lvl="1"/>
            <a:r>
              <a:rPr lang="en-US" dirty="0" smtClean="0"/>
              <a:t>Less consumers = shift to the left </a:t>
            </a:r>
          </a:p>
          <a:p>
            <a:r>
              <a:rPr lang="en-US" dirty="0" smtClean="0"/>
              <a:t>Consumer expectations/tastes </a:t>
            </a:r>
          </a:p>
          <a:p>
            <a:pPr lvl="1"/>
            <a:r>
              <a:rPr lang="en-US" dirty="0" smtClean="0"/>
              <a:t>More consumers = shift to the right</a:t>
            </a:r>
          </a:p>
          <a:p>
            <a:pPr lvl="1"/>
            <a:r>
              <a:rPr lang="en-US" dirty="0" smtClean="0"/>
              <a:t>Less consumers = shift to the left </a:t>
            </a:r>
          </a:p>
          <a:p>
            <a:r>
              <a:rPr lang="en-US" dirty="0" smtClean="0"/>
              <a:t>Greater Advertising </a:t>
            </a:r>
          </a:p>
          <a:p>
            <a:pPr lvl="1"/>
            <a:r>
              <a:rPr lang="en-US" dirty="0" smtClean="0"/>
              <a:t>More consumers = shift to the right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450" y="3457576"/>
            <a:ext cx="3695550" cy="20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43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9964"/>
            <a:ext cx="1481138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substitute goo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286122"/>
            <a:ext cx="2257425" cy="10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affect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326" y="1600201"/>
            <a:ext cx="8042276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Price of related goods can cause a change in demand.</a:t>
            </a:r>
          </a:p>
          <a:p>
            <a:r>
              <a:rPr lang="en-US" dirty="0" smtClean="0"/>
              <a:t>Substitute goods: goods used in place of other goods (ex: Pepsi or Coca-Cola)</a:t>
            </a:r>
          </a:p>
          <a:p>
            <a:pPr lvl="1"/>
            <a:r>
              <a:rPr lang="en-US" dirty="0" smtClean="0"/>
              <a:t>When the price of a good goes up, demand for the substitute goes up.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Complementary goods: </a:t>
            </a:r>
            <a:r>
              <a:rPr lang="en-US" dirty="0"/>
              <a:t>goods that work together </a:t>
            </a:r>
            <a:r>
              <a:rPr lang="en-US" dirty="0" smtClean="0"/>
              <a:t>to fulfill </a:t>
            </a:r>
            <a:r>
              <a:rPr lang="en-US" dirty="0"/>
              <a:t>certain </a:t>
            </a:r>
            <a:r>
              <a:rPr lang="en-US" dirty="0" smtClean="0"/>
              <a:t>needs (ex: Blu-ray and Blu-ray player)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good's demand is increased when the price of another good is </a:t>
            </a:r>
            <a:r>
              <a:rPr lang="en-US" dirty="0" smtClean="0"/>
              <a:t>decreased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When you go to the store how do you know what a fair price for a product is?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30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price incr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72166"/>
            <a:ext cx="3657600" cy="24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affect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When shift demand curve to the left</a:t>
            </a:r>
          </a:p>
          <a:p>
            <a:pPr lvl="1"/>
            <a:r>
              <a:rPr lang="en-US" sz="2800" dirty="0" smtClean="0"/>
              <a:t>Quantity: decrease in quantity</a:t>
            </a:r>
          </a:p>
          <a:p>
            <a:pPr lvl="1"/>
            <a:r>
              <a:rPr lang="en-US" sz="2800" dirty="0" smtClean="0"/>
              <a:t>Price: decrease in price</a:t>
            </a:r>
          </a:p>
          <a:p>
            <a:r>
              <a:rPr lang="en-US" sz="2800" dirty="0" smtClean="0"/>
              <a:t>When shift demand curve to the right</a:t>
            </a:r>
          </a:p>
          <a:p>
            <a:pPr lvl="1"/>
            <a:r>
              <a:rPr lang="en-US" sz="2800" dirty="0" smtClean="0"/>
              <a:t>Quantity: increase in quantity</a:t>
            </a:r>
          </a:p>
          <a:p>
            <a:pPr lvl="1"/>
            <a:r>
              <a:rPr lang="en-US" sz="2800" dirty="0" smtClean="0"/>
              <a:t>Price: increase in price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53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hange in quantity demanded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033395"/>
          </a:xfrm>
        </p:spPr>
        <p:txBody>
          <a:bodyPr>
            <a:normAutofit/>
          </a:bodyPr>
          <a:lstStyle/>
          <a:p>
            <a:r>
              <a:rPr lang="en-US" dirty="0" smtClean="0"/>
              <a:t>A change in the quantity demanded  will result </a:t>
            </a:r>
            <a:r>
              <a:rPr lang="en-US" b="1" dirty="0" smtClean="0"/>
              <a:t>from</a:t>
            </a:r>
            <a:r>
              <a:rPr lang="en-US" dirty="0" smtClean="0"/>
              <a:t> a change in price. </a:t>
            </a:r>
          </a:p>
          <a:p>
            <a:pPr lvl="1"/>
            <a:r>
              <a:rPr lang="en-US" dirty="0" smtClean="0"/>
              <a:t>Demand is greater when a price is lower</a:t>
            </a:r>
          </a:p>
          <a:p>
            <a:r>
              <a:rPr lang="en-US" dirty="0" smtClean="0"/>
              <a:t>Price </a:t>
            </a:r>
            <a:r>
              <a:rPr lang="en-US" dirty="0"/>
              <a:t>elasticity of demand measures the responsiveness of demand to changes in price for a particular good.</a:t>
            </a:r>
            <a:endParaRPr lang="en-US" dirty="0" smtClean="0"/>
          </a:p>
          <a:p>
            <a:pPr lvl="1"/>
            <a:r>
              <a:rPr lang="en-US" dirty="0" smtClean="0">
                <a:latin typeface="+mj-lt"/>
              </a:rPr>
              <a:t>Inelastic goods are goods where a shift in prices does not drastically change the demanded</a:t>
            </a:r>
          </a:p>
          <a:p>
            <a:pPr lvl="1"/>
            <a:r>
              <a:rPr lang="en-US" dirty="0" smtClean="0">
                <a:latin typeface="+mj-lt"/>
              </a:rPr>
              <a:t>Elastic goods are goods where an increase in price has a noticeable impact on quantity demanded</a:t>
            </a:r>
          </a:p>
        </p:txBody>
      </p:sp>
    </p:spTree>
    <p:extLst>
      <p:ext uri="{BB962C8B-B14F-4D97-AF65-F5344CB8AC3E}">
        <p14:creationId xmlns:p14="http://schemas.microsoft.com/office/powerpoint/2010/main" val="74993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00201"/>
            <a:ext cx="9263119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demand can change: change in quantity demanded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Change in quantity demanded is based upon change in price.</a:t>
            </a:r>
          </a:p>
          <a:p>
            <a:r>
              <a:rPr lang="en-US" dirty="0" smtClean="0"/>
              <a:t>The price of a good is not a demand shifter, meaning the curve does not shift left or right. </a:t>
            </a:r>
          </a:p>
          <a:p>
            <a:r>
              <a:rPr lang="en-US" dirty="0" smtClean="0"/>
              <a:t>A change in the prices moves us to a new point along the same demand curve. </a:t>
            </a:r>
            <a:endParaRPr lang="en-US" dirty="0"/>
          </a:p>
        </p:txBody>
      </p:sp>
      <p:pic>
        <p:nvPicPr>
          <p:cNvPr id="5" name="Picture 8" descr="change in quantity demanded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397" b="-25397"/>
          <a:stretch>
            <a:fillRect/>
          </a:stretch>
        </p:blipFill>
        <p:spPr bwMode="auto">
          <a:xfrm>
            <a:off x="4751071" y="1247904"/>
            <a:ext cx="3840480" cy="561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3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66" y="1191488"/>
            <a:ext cx="6054436" cy="4765964"/>
          </a:xfrm>
        </p:spPr>
      </p:pic>
    </p:spTree>
    <p:extLst>
      <p:ext uri="{BB962C8B-B14F-4D97-AF65-F5344CB8AC3E}">
        <p14:creationId xmlns:p14="http://schemas.microsoft.com/office/powerpoint/2010/main" val="13794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point of intersection of the supply curve and demand curve is equilibrium.</a:t>
            </a:r>
          </a:p>
          <a:p>
            <a:r>
              <a:rPr lang="en-US" b="1" dirty="0" smtClean="0"/>
              <a:t>Equilibrium</a:t>
            </a:r>
            <a:r>
              <a:rPr lang="en-US" dirty="0" smtClean="0"/>
              <a:t> is the point at which quantity supplied and quantity demanded are the same.</a:t>
            </a:r>
          </a:p>
          <a:p>
            <a:r>
              <a:rPr lang="en-US" dirty="0" smtClean="0"/>
              <a:t>Also called market price.</a:t>
            </a:r>
            <a:endParaRPr lang="en-US" dirty="0"/>
          </a:p>
        </p:txBody>
      </p:sp>
      <p:pic>
        <p:nvPicPr>
          <p:cNvPr id="6" name="Content Placeholder 5" descr="images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62" b="-265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55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change in quantity demanded/supplied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033395"/>
          </a:xfrm>
        </p:spPr>
        <p:txBody>
          <a:bodyPr>
            <a:normAutofit/>
          </a:bodyPr>
          <a:lstStyle/>
          <a:p>
            <a:r>
              <a:rPr lang="en-US" dirty="0" smtClean="0"/>
              <a:t>A change in the quantity demanded or supplied  will result </a:t>
            </a:r>
            <a:r>
              <a:rPr lang="en-US" b="1" dirty="0" smtClean="0"/>
              <a:t>from</a:t>
            </a:r>
            <a:r>
              <a:rPr lang="en-US" dirty="0" smtClean="0"/>
              <a:t> a change in price. </a:t>
            </a:r>
          </a:p>
          <a:p>
            <a:pPr lvl="1"/>
            <a:r>
              <a:rPr lang="en-US" dirty="0" smtClean="0"/>
              <a:t>Demand is greater when a price is lower</a:t>
            </a:r>
          </a:p>
          <a:p>
            <a:pPr lvl="1"/>
            <a:r>
              <a:rPr lang="en-US" dirty="0" smtClean="0"/>
              <a:t>Supply is greater when a price is higher</a:t>
            </a:r>
          </a:p>
          <a:p>
            <a:r>
              <a:rPr lang="en-US" dirty="0" smtClean="0">
                <a:latin typeface="+mj-lt"/>
              </a:rPr>
              <a:t>Change </a:t>
            </a:r>
            <a:r>
              <a:rPr lang="en-US" dirty="0">
                <a:latin typeface="+mj-lt"/>
              </a:rPr>
              <a:t>in Quantity </a:t>
            </a:r>
            <a:r>
              <a:rPr lang="en-US" dirty="0" smtClean="0">
                <a:latin typeface="+mj-lt"/>
              </a:rPr>
              <a:t>Demanded: Prices raised or decreased </a:t>
            </a:r>
            <a:endParaRPr lang="en-US" b="1" i="1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Change in Quantity Supplied: Supply </a:t>
            </a:r>
            <a:r>
              <a:rPr lang="en-US" dirty="0">
                <a:latin typeface="+mj-lt"/>
              </a:rPr>
              <a:t>is </a:t>
            </a:r>
            <a:r>
              <a:rPr lang="en-US" dirty="0" smtClean="0">
                <a:latin typeface="+mj-lt"/>
              </a:rPr>
              <a:t>reduced or increased beyond producers control = prices raised or decreased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58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prices go up and down?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923930"/>
          </a:xfrm>
        </p:spPr>
        <p:txBody>
          <a:bodyPr/>
          <a:lstStyle/>
          <a:p>
            <a:r>
              <a:rPr lang="en-US" dirty="0" smtClean="0"/>
              <a:t>Inflation</a:t>
            </a:r>
          </a:p>
          <a:p>
            <a:pPr lvl="1"/>
            <a:r>
              <a:rPr lang="en-US" dirty="0" smtClean="0"/>
              <a:t>Higher prices</a:t>
            </a:r>
          </a:p>
          <a:p>
            <a:pPr lvl="1"/>
            <a:r>
              <a:rPr lang="en-US" dirty="0" smtClean="0"/>
              <a:t>Costs of production increases = increase in price</a:t>
            </a:r>
          </a:p>
          <a:p>
            <a:r>
              <a:rPr lang="en-US" dirty="0" smtClean="0"/>
              <a:t>Deflation</a:t>
            </a:r>
          </a:p>
          <a:p>
            <a:pPr lvl="1"/>
            <a:r>
              <a:rPr lang="en-US" dirty="0" smtClean="0"/>
              <a:t>Lower prices</a:t>
            </a:r>
          </a:p>
          <a:p>
            <a:pPr lvl="1"/>
            <a:r>
              <a:rPr lang="en-US" dirty="0" smtClean="0"/>
              <a:t>Costs of production decrease = decrease in price</a:t>
            </a:r>
          </a:p>
          <a:p>
            <a:r>
              <a:rPr lang="en-US" dirty="0" smtClean="0"/>
              <a:t>Interest Rate – amount of money paid to a lender to use that lender’s money. </a:t>
            </a:r>
          </a:p>
          <a:p>
            <a:pPr lvl="1"/>
            <a:r>
              <a:rPr lang="en-US" dirty="0" smtClean="0"/>
              <a:t>Higher interest rate = consumer save/prices lower</a:t>
            </a:r>
          </a:p>
          <a:p>
            <a:pPr lvl="1"/>
            <a:r>
              <a:rPr lang="en-US" dirty="0" smtClean="0"/>
              <a:t>Lower interest rate = consumer spend/higher prices</a:t>
            </a:r>
          </a:p>
          <a:p>
            <a:endParaRPr lang="en-US" dirty="0"/>
          </a:p>
        </p:txBody>
      </p:sp>
      <p:pic>
        <p:nvPicPr>
          <p:cNvPr id="9218" name="Picture 2" descr="Image result for inf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657578"/>
            <a:ext cx="2300286" cy="186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0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effect on price and quantity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supply or demand curve shifts, there will be a change in the equilibrium price and quantity.</a:t>
            </a:r>
          </a:p>
          <a:p>
            <a:r>
              <a:rPr lang="en-US" dirty="0">
                <a:hlinkClick r:id="rId2"/>
              </a:rPr>
              <a:t>http://www.knowmia.com/watch/lesson/</a:t>
            </a:r>
            <a:r>
              <a:rPr lang="en-US" dirty="0" smtClean="0">
                <a:hlinkClick r:id="rId2"/>
              </a:rPr>
              <a:t>16625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http://www.youtube.com/watch?v=ulyVXa-</a:t>
            </a:r>
            <a:r>
              <a:rPr lang="en-US" dirty="0" smtClean="0">
                <a:hlinkClick r:id="rId3"/>
              </a:rPr>
              <a:t>u4wE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happens if a company or market does not have the equilibrium price?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15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43291"/>
          </a:xfrm>
        </p:spPr>
        <p:txBody>
          <a:bodyPr/>
          <a:lstStyle/>
          <a:p>
            <a:r>
              <a:rPr lang="en-US" dirty="0" smtClean="0"/>
              <a:t>Supply and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50868"/>
            <a:ext cx="8042276" cy="58071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law of supply and demand is that what </a:t>
            </a:r>
            <a:r>
              <a:rPr lang="en-US" dirty="0"/>
              <a:t>is supplied (produced) is determined by what is demanded (consumed</a:t>
            </a:r>
            <a:r>
              <a:rPr lang="en-US" dirty="0" smtClean="0"/>
              <a:t>)</a:t>
            </a:r>
            <a:r>
              <a:rPr lang="en-US" b="1" i="1" u="sng" dirty="0"/>
              <a:t>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law of supply </a:t>
            </a:r>
            <a:r>
              <a:rPr lang="en-US" dirty="0" smtClean="0"/>
              <a:t>states that businesses will produce more products when they can sell them at higher prices and fewer products when the prices are low.</a:t>
            </a:r>
          </a:p>
          <a:p>
            <a:pPr lvl="1"/>
            <a:r>
              <a:rPr lang="en-US" dirty="0" smtClean="0"/>
              <a:t>Supply: quantities that producers or sellers are willing and able to produce/sell at various prices.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law of demand </a:t>
            </a:r>
            <a:r>
              <a:rPr lang="en-US" dirty="0" smtClean="0"/>
              <a:t>states that buyers will demand a greater quantity of a good when its price is low. As the price rises, the quantity demanded falls. </a:t>
            </a:r>
          </a:p>
          <a:p>
            <a:pPr lvl="1"/>
            <a:r>
              <a:rPr lang="en-US" dirty="0" smtClean="0"/>
              <a:t>Demand: quantities that people are willing and able to buy at various prices.</a:t>
            </a:r>
          </a:p>
          <a:p>
            <a:r>
              <a:rPr lang="en-US" dirty="0" smtClean="0"/>
              <a:t>Business owners hope the supply and demand for a product will balance each other.</a:t>
            </a:r>
          </a:p>
          <a:p>
            <a:pPr lvl="1"/>
            <a:r>
              <a:rPr lang="en-US" dirty="0" smtClean="0"/>
              <a:t>Quantity demanded = quantity supplied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if prices are too high or 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Surplus: when supply exceeds demand </a:t>
            </a:r>
          </a:p>
          <a:p>
            <a:pPr lvl="1"/>
            <a:r>
              <a:rPr lang="en-US" dirty="0" smtClean="0"/>
              <a:t>Too much a product for what people want to buy</a:t>
            </a:r>
          </a:p>
          <a:p>
            <a:pPr lvl="1"/>
            <a:r>
              <a:rPr lang="en-US" dirty="0" smtClean="0"/>
              <a:t>Price above equilibrium results in a surplus </a:t>
            </a:r>
          </a:p>
          <a:p>
            <a:pPr lvl="1"/>
            <a:r>
              <a:rPr lang="en-US" dirty="0" smtClean="0"/>
              <a:t>Too expensive = less demand </a:t>
            </a:r>
          </a:p>
          <a:p>
            <a:r>
              <a:rPr lang="en-US" dirty="0" smtClean="0"/>
              <a:t>Shortage: when supply falls short of demand</a:t>
            </a:r>
          </a:p>
          <a:p>
            <a:pPr lvl="1"/>
            <a:r>
              <a:rPr lang="en-US" dirty="0" smtClean="0"/>
              <a:t>Not enough of a product for what people want to buy</a:t>
            </a:r>
          </a:p>
          <a:p>
            <a:pPr lvl="1"/>
            <a:r>
              <a:rPr lang="en-US" dirty="0"/>
              <a:t>Price below equilibrium price results in a shortage</a:t>
            </a:r>
          </a:p>
          <a:p>
            <a:pPr lvl="1"/>
            <a:r>
              <a:rPr lang="en-US" dirty="0"/>
              <a:t>Cheaper price = greater demand</a:t>
            </a:r>
          </a:p>
          <a:p>
            <a:endParaRPr lang="en-US" dirty="0"/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72337" y="2271240"/>
            <a:ext cx="1871661" cy="124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56" y="4786312"/>
            <a:ext cx="2841441" cy="207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8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ortage-v-surplus-d-s-graph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9" b="5369"/>
          <a:stretch>
            <a:fillRect/>
          </a:stretch>
        </p:blipFill>
        <p:spPr>
          <a:xfrm>
            <a:off x="549275" y="350838"/>
            <a:ext cx="8042275" cy="6507162"/>
          </a:xfrm>
        </p:spPr>
      </p:pic>
    </p:spTree>
    <p:extLst>
      <p:ext uri="{BB962C8B-B14F-4D97-AF65-F5344CB8AC3E}">
        <p14:creationId xmlns:p14="http://schemas.microsoft.com/office/powerpoint/2010/main" val="114139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subsid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99" y="1898211"/>
            <a:ext cx="2359375" cy="185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government do to control prices?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3635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Minimum wage: legal minimum amount to pay workers</a:t>
            </a:r>
          </a:p>
          <a:p>
            <a:pPr lvl="1"/>
            <a:r>
              <a:rPr lang="en-US" dirty="0" smtClean="0"/>
              <a:t>Provides workers more money</a:t>
            </a:r>
          </a:p>
          <a:p>
            <a:pPr lvl="1"/>
            <a:r>
              <a:rPr lang="en-US" dirty="0" smtClean="0"/>
              <a:t>Raises productions costs for producers </a:t>
            </a:r>
          </a:p>
          <a:p>
            <a:r>
              <a:rPr lang="en-US" dirty="0" smtClean="0"/>
              <a:t>Subsidies are an attempt by the government to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control behavior of individuals. </a:t>
            </a:r>
          </a:p>
          <a:p>
            <a:r>
              <a:rPr lang="en-US" dirty="0" smtClean="0"/>
              <a:t>Deficit spending: government cuts taxes and spends more to stimulate the economy; subsidizes businesses to increase production</a:t>
            </a:r>
          </a:p>
          <a:p>
            <a:r>
              <a:rPr lang="en-US" dirty="0" smtClean="0"/>
              <a:t>Supply side economics: government cuts taxes on corporations so businesses spend more on production, capital, and labor. </a:t>
            </a:r>
          </a:p>
          <a:p>
            <a:r>
              <a:rPr lang="en-US" dirty="0" smtClean="0"/>
              <a:t>Set price floors and price ceilings.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government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Price floor: government sets minimum price for good or service.</a:t>
            </a:r>
          </a:p>
          <a:p>
            <a:pPr lvl="1"/>
            <a:r>
              <a:rPr lang="en-US" dirty="0" smtClean="0"/>
              <a:t>Ex: minimum wage</a:t>
            </a:r>
          </a:p>
          <a:p>
            <a:r>
              <a:rPr lang="en-US" dirty="0" smtClean="0"/>
              <a:t>Price ceiling: government sets maximum price for a good or service. </a:t>
            </a:r>
          </a:p>
          <a:p>
            <a:pPr lvl="1"/>
            <a:r>
              <a:rPr lang="en-US" dirty="0" smtClean="0"/>
              <a:t>Ex: rent control </a:t>
            </a:r>
            <a:endParaRPr lang="en-US" dirty="0"/>
          </a:p>
        </p:txBody>
      </p:sp>
      <p:pic>
        <p:nvPicPr>
          <p:cNvPr id="7" name="Content Placeholder 6" descr="images-2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89" b="-32389"/>
          <a:stretch>
            <a:fillRect/>
          </a:stretch>
        </p:blipFill>
        <p:spPr/>
      </p:pic>
      <p:pic>
        <p:nvPicPr>
          <p:cNvPr id="12290" name="Picture 2" descr="Image result for minimum w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3767195"/>
            <a:ext cx="1928813" cy="312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5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Bellwork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an example of a price floor and price ceiling? How does each example </a:t>
            </a:r>
            <a:r>
              <a:rPr lang="en-US" smtClean="0"/>
              <a:t>effect the market?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0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Schedule </a:t>
            </a:r>
            <a:endParaRPr lang="en-US" dirty="0"/>
          </a:p>
        </p:txBody>
      </p:sp>
      <p:pic>
        <p:nvPicPr>
          <p:cNvPr id="5" name="Content Placeholder 4" descr="images-1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55" b="-2225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 supply schedule is a table representing the quantity intended to sell or produce at a certain price level.</a:t>
            </a:r>
          </a:p>
          <a:p>
            <a:r>
              <a:rPr lang="en-US" sz="2400" dirty="0" smtClean="0"/>
              <a:t>These are assumptions about the seller’s sentiment toward the size of intended production of a good.</a:t>
            </a:r>
          </a:p>
          <a:p>
            <a:r>
              <a:rPr lang="en-US" sz="2400" dirty="0" smtClean="0"/>
              <a:t>These can be plotted on a supply curve.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78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Curve</a:t>
            </a:r>
            <a:endParaRPr lang="en-US" dirty="0"/>
          </a:p>
        </p:txBody>
      </p:sp>
      <p:pic>
        <p:nvPicPr>
          <p:cNvPr id="6" name="Content Placeholder 5" descr="economics4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060" b="-33060"/>
          <a:stretch>
            <a:fillRect/>
          </a:stretch>
        </p:blipFill>
        <p:spPr>
          <a:xfrm>
            <a:off x="225335" y="1444625"/>
            <a:ext cx="4525736" cy="5111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0"/>
            <a:ext cx="3840480" cy="475074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supply curve represents the relationship between price and quantity producers are willing to supply at that price.</a:t>
            </a:r>
          </a:p>
          <a:p>
            <a:r>
              <a:rPr lang="en-US" dirty="0" smtClean="0"/>
              <a:t>The curve represents all possible combinations of price and quantity of that market. </a:t>
            </a:r>
          </a:p>
          <a:p>
            <a:r>
              <a:rPr lang="en-US" dirty="0" smtClean="0"/>
              <a:t>Producers supply more at a higher price because of the higher potential revenue.</a:t>
            </a:r>
          </a:p>
          <a:p>
            <a:r>
              <a:rPr lang="en-US" dirty="0" smtClean="0"/>
              <a:t>There is a </a:t>
            </a:r>
            <a:r>
              <a:rPr lang="en-US" b="1" dirty="0" smtClean="0"/>
              <a:t>direct relationship </a:t>
            </a:r>
            <a:r>
              <a:rPr lang="en-US" dirty="0" smtClean="0"/>
              <a:t>between price and quantity supplied.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supply can change: change in supply</a:t>
            </a:r>
            <a:endParaRPr lang="en-US" dirty="0"/>
          </a:p>
        </p:txBody>
      </p:sp>
      <p:pic>
        <p:nvPicPr>
          <p:cNvPr id="5" name="Content Placeholder 4" descr="images-1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12" b="-481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Change in supply means there is an increase or decrease in the amount producers want to supply.</a:t>
            </a:r>
          </a:p>
          <a:p>
            <a:r>
              <a:rPr lang="en-US" dirty="0" smtClean="0"/>
              <a:t>This can be due to a change in the cost of production.</a:t>
            </a:r>
          </a:p>
          <a:p>
            <a:r>
              <a:rPr lang="en-US" dirty="0" smtClean="0"/>
              <a:t>A change in supply can also be due to government taxes or subsidies.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Affect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05549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+mj-lt"/>
              </a:rPr>
              <a:t>A change in supply may be caused by market factors </a:t>
            </a:r>
            <a:r>
              <a:rPr lang="en-US" b="1" dirty="0" smtClean="0">
                <a:latin typeface="+mj-lt"/>
              </a:rPr>
              <a:t>EXCEPT</a:t>
            </a:r>
            <a:r>
              <a:rPr lang="en-US" dirty="0" smtClean="0">
                <a:latin typeface="+mj-lt"/>
              </a:rPr>
              <a:t> price. </a:t>
            </a:r>
          </a:p>
          <a:p>
            <a:r>
              <a:rPr lang="en-US" dirty="0" smtClean="0">
                <a:latin typeface="+mj-lt"/>
              </a:rPr>
              <a:t>Cost </a:t>
            </a:r>
            <a:r>
              <a:rPr lang="en-US" dirty="0">
                <a:latin typeface="+mj-lt"/>
              </a:rPr>
              <a:t>of r</a:t>
            </a:r>
            <a:r>
              <a:rPr lang="en-US" dirty="0" smtClean="0">
                <a:latin typeface="+mj-lt"/>
              </a:rPr>
              <a:t>esources increases </a:t>
            </a:r>
          </a:p>
          <a:p>
            <a:pPr lvl="1"/>
            <a:r>
              <a:rPr lang="en-US" dirty="0" smtClean="0">
                <a:latin typeface="+mj-lt"/>
              </a:rPr>
              <a:t>Too expensive = less supply; </a:t>
            </a:r>
            <a:r>
              <a:rPr lang="en-US" dirty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hift curve to the left</a:t>
            </a:r>
          </a:p>
          <a:p>
            <a:r>
              <a:rPr lang="en-US" dirty="0" smtClean="0">
                <a:latin typeface="+mj-lt"/>
              </a:rPr>
              <a:t>Competition/out-selling</a:t>
            </a:r>
          </a:p>
          <a:p>
            <a:r>
              <a:rPr lang="en-US" dirty="0" smtClean="0">
                <a:latin typeface="+mj-lt"/>
              </a:rPr>
              <a:t>Government action: taxation </a:t>
            </a:r>
          </a:p>
          <a:p>
            <a:r>
              <a:rPr lang="en-US" dirty="0" smtClean="0">
                <a:latin typeface="+mj-lt"/>
              </a:rPr>
              <a:t>Government action: subsidy as a reward to produce more</a:t>
            </a:r>
          </a:p>
          <a:p>
            <a:r>
              <a:rPr lang="en-US" dirty="0" smtClean="0"/>
              <a:t>Productivity</a:t>
            </a:r>
          </a:p>
          <a:p>
            <a:r>
              <a:rPr lang="en-US" dirty="0" smtClean="0"/>
              <a:t>Technology</a:t>
            </a:r>
          </a:p>
          <a:p>
            <a:endParaRPr lang="en-US" dirty="0" smtClean="0">
              <a:latin typeface="+mj-lt"/>
            </a:endParaRPr>
          </a:p>
        </p:txBody>
      </p:sp>
      <p:pic>
        <p:nvPicPr>
          <p:cNvPr id="1026" name="Picture 2" descr="Image result for tax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4349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3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Affect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0554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+mj-lt"/>
              </a:rPr>
              <a:t>A change in supply may be caused by market factors </a:t>
            </a:r>
            <a:r>
              <a:rPr lang="en-US" b="1" dirty="0" smtClean="0">
                <a:latin typeface="+mj-lt"/>
              </a:rPr>
              <a:t>EXCEPT</a:t>
            </a:r>
            <a:r>
              <a:rPr lang="en-US" dirty="0" smtClean="0">
                <a:latin typeface="+mj-lt"/>
              </a:rPr>
              <a:t> price. </a:t>
            </a:r>
          </a:p>
          <a:p>
            <a:r>
              <a:rPr lang="en-US" dirty="0" smtClean="0">
                <a:latin typeface="+mj-lt"/>
              </a:rPr>
              <a:t>Cost </a:t>
            </a:r>
            <a:r>
              <a:rPr lang="en-US" dirty="0">
                <a:latin typeface="+mj-lt"/>
              </a:rPr>
              <a:t>of r</a:t>
            </a:r>
            <a:r>
              <a:rPr lang="en-US" dirty="0" smtClean="0">
                <a:latin typeface="+mj-lt"/>
              </a:rPr>
              <a:t>esources increases </a:t>
            </a:r>
          </a:p>
          <a:p>
            <a:pPr lvl="1"/>
            <a:r>
              <a:rPr lang="en-US" dirty="0" smtClean="0">
                <a:latin typeface="+mj-lt"/>
              </a:rPr>
              <a:t>Too expensive = less supply; </a:t>
            </a:r>
            <a:r>
              <a:rPr lang="en-US" dirty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hift curve to the left</a:t>
            </a:r>
          </a:p>
          <a:p>
            <a:r>
              <a:rPr lang="en-US" dirty="0" smtClean="0">
                <a:latin typeface="+mj-lt"/>
              </a:rPr>
              <a:t>Competition/outselling</a:t>
            </a:r>
          </a:p>
          <a:p>
            <a:pPr lvl="1"/>
            <a:r>
              <a:rPr lang="en-US" dirty="0" smtClean="0">
                <a:latin typeface="+mj-lt"/>
              </a:rPr>
              <a:t>Less supply; shift curve to the left</a:t>
            </a:r>
          </a:p>
          <a:p>
            <a:r>
              <a:rPr lang="en-US" dirty="0" smtClean="0">
                <a:latin typeface="+mj-lt"/>
              </a:rPr>
              <a:t>Government action: taxation </a:t>
            </a:r>
          </a:p>
          <a:p>
            <a:pPr lvl="1"/>
            <a:r>
              <a:rPr lang="en-US" dirty="0" smtClean="0">
                <a:latin typeface="+mj-lt"/>
              </a:rPr>
              <a:t>Shift curve left because less supply </a:t>
            </a:r>
          </a:p>
          <a:p>
            <a:r>
              <a:rPr lang="en-US" dirty="0" smtClean="0">
                <a:latin typeface="+mj-lt"/>
              </a:rPr>
              <a:t>Government action: subsidy as a reward to produce more</a:t>
            </a:r>
          </a:p>
          <a:p>
            <a:pPr lvl="1"/>
            <a:r>
              <a:rPr lang="en-US" dirty="0" smtClean="0">
                <a:latin typeface="+mj-lt"/>
              </a:rPr>
              <a:t>Shift curve to the right</a:t>
            </a:r>
          </a:p>
          <a:p>
            <a:r>
              <a:rPr lang="en-US" dirty="0" smtClean="0"/>
              <a:t>Productivity</a:t>
            </a:r>
          </a:p>
          <a:p>
            <a:pPr lvl="1"/>
            <a:r>
              <a:rPr lang="en-US" dirty="0" smtClean="0"/>
              <a:t>Greater supply if more productive; shift curve to right</a:t>
            </a:r>
            <a:endParaRPr lang="en-US" dirty="0"/>
          </a:p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Greater supply if can make faster; shift to right </a:t>
            </a:r>
            <a:endParaRPr lang="en-US" dirty="0"/>
          </a:p>
          <a:p>
            <a:endParaRPr lang="en-US" dirty="0" smtClean="0">
              <a:latin typeface="+mj-lt"/>
            </a:endParaRPr>
          </a:p>
        </p:txBody>
      </p:sp>
      <p:pic>
        <p:nvPicPr>
          <p:cNvPr id="2050" name="Picture 2" descr="Image result for compet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02" y="2569585"/>
            <a:ext cx="3488171" cy="164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23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affect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When shift supply curve to the left</a:t>
            </a:r>
          </a:p>
          <a:p>
            <a:pPr lvl="1"/>
            <a:r>
              <a:rPr lang="en-US" sz="2800" dirty="0" smtClean="0"/>
              <a:t>Quantity: decrease in quantity</a:t>
            </a:r>
          </a:p>
          <a:p>
            <a:pPr lvl="1"/>
            <a:r>
              <a:rPr lang="en-US" sz="2800" dirty="0" smtClean="0"/>
              <a:t>Price: increase in price</a:t>
            </a:r>
          </a:p>
          <a:p>
            <a:r>
              <a:rPr lang="en-US" sz="2800" dirty="0" smtClean="0"/>
              <a:t>When shift supply curve to the right</a:t>
            </a:r>
          </a:p>
          <a:p>
            <a:pPr lvl="1"/>
            <a:r>
              <a:rPr lang="en-US" sz="2800" dirty="0" smtClean="0"/>
              <a:t>Quantity: increase in quantity</a:t>
            </a:r>
          </a:p>
          <a:p>
            <a:pPr lvl="1"/>
            <a:r>
              <a:rPr lang="en-US" sz="2800" dirty="0" smtClean="0"/>
              <a:t>Price: decrease in price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0" y="4343400"/>
            <a:ext cx="3925889" cy="229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7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8860</TotalTime>
  <Words>1593</Words>
  <Application>Microsoft Office PowerPoint</Application>
  <PresentationFormat>On-screen Show (4:3)</PresentationFormat>
  <Paragraphs>182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Breeze</vt:lpstr>
      <vt:lpstr>Supply and Demand</vt:lpstr>
      <vt:lpstr>Bellwork</vt:lpstr>
      <vt:lpstr>Supply and Demand</vt:lpstr>
      <vt:lpstr>Supply Schedule </vt:lpstr>
      <vt:lpstr>Supply Curve</vt:lpstr>
      <vt:lpstr>How supply can change: change in supply</vt:lpstr>
      <vt:lpstr>Factors that Affect Supply</vt:lpstr>
      <vt:lpstr>Factors that Affect Supply</vt:lpstr>
      <vt:lpstr>Factors that affect supply</vt:lpstr>
      <vt:lpstr>Change in quantity supplied</vt:lpstr>
      <vt:lpstr>How supply can change: change in quantity supplied</vt:lpstr>
      <vt:lpstr>PowerPoint Presentation</vt:lpstr>
      <vt:lpstr>Bellringer</vt:lpstr>
      <vt:lpstr>Demand Schedule </vt:lpstr>
      <vt:lpstr>Demand Curve</vt:lpstr>
      <vt:lpstr>How demand can change: change in demand</vt:lpstr>
      <vt:lpstr>Factors that affect demand </vt:lpstr>
      <vt:lpstr>Factors that affect demand </vt:lpstr>
      <vt:lpstr>Factors that affect demand</vt:lpstr>
      <vt:lpstr>Factors that affect demand</vt:lpstr>
      <vt:lpstr>Change in quantity demanded</vt:lpstr>
      <vt:lpstr>PowerPoint Presentation</vt:lpstr>
      <vt:lpstr>How demand can change: change in quantity demanded</vt:lpstr>
      <vt:lpstr>PowerPoint Presentation</vt:lpstr>
      <vt:lpstr>Equilibrium Price</vt:lpstr>
      <vt:lpstr>A change in quantity demanded/supplied</vt:lpstr>
      <vt:lpstr>Why do prices go up and down?</vt:lpstr>
      <vt:lpstr>Shift effect on price and quantity </vt:lpstr>
      <vt:lpstr>Bellwork</vt:lpstr>
      <vt:lpstr>What happens if prices are too high or low</vt:lpstr>
      <vt:lpstr>PowerPoint Presentation</vt:lpstr>
      <vt:lpstr>What does the government do to control prices?</vt:lpstr>
      <vt:lpstr>What does government do?</vt:lpstr>
      <vt:lpstr>Bellwork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Systems</dc:title>
  <dc:creator>April Baxter</dc:creator>
  <cp:lastModifiedBy>Ryan Fuller</cp:lastModifiedBy>
  <cp:revision>239</cp:revision>
  <cp:lastPrinted>2013-12-01T20:18:57Z</cp:lastPrinted>
  <dcterms:created xsi:type="dcterms:W3CDTF">2013-11-20T21:55:41Z</dcterms:created>
  <dcterms:modified xsi:type="dcterms:W3CDTF">2016-12-19T12:22:08Z</dcterms:modified>
</cp:coreProperties>
</file>