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9"/>
  </p:handoutMasterIdLst>
  <p:sldIdLst>
    <p:sldId id="256" r:id="rId2"/>
    <p:sldId id="259" r:id="rId3"/>
    <p:sldId id="260" r:id="rId4"/>
    <p:sldId id="269" r:id="rId5"/>
    <p:sldId id="267" r:id="rId6"/>
    <p:sldId id="299" r:id="rId7"/>
    <p:sldId id="320" r:id="rId8"/>
    <p:sldId id="298" r:id="rId9"/>
    <p:sldId id="270" r:id="rId10"/>
    <p:sldId id="322" r:id="rId11"/>
    <p:sldId id="321" r:id="rId12"/>
    <p:sldId id="266" r:id="rId13"/>
    <p:sldId id="302" r:id="rId14"/>
    <p:sldId id="323" r:id="rId15"/>
    <p:sldId id="300" r:id="rId16"/>
    <p:sldId id="268" r:id="rId17"/>
    <p:sldId id="301" r:id="rId18"/>
    <p:sldId id="257" r:id="rId19"/>
    <p:sldId id="263" r:id="rId20"/>
    <p:sldId id="258" r:id="rId21"/>
    <p:sldId id="261" r:id="rId22"/>
    <p:sldId id="324" r:id="rId23"/>
    <p:sldId id="277" r:id="rId24"/>
    <p:sldId id="262" r:id="rId25"/>
    <p:sldId id="276" r:id="rId26"/>
    <p:sldId id="278" r:id="rId27"/>
    <p:sldId id="306" r:id="rId28"/>
    <p:sldId id="307" r:id="rId29"/>
    <p:sldId id="308" r:id="rId30"/>
    <p:sldId id="309" r:id="rId31"/>
    <p:sldId id="314" r:id="rId32"/>
    <p:sldId id="315" r:id="rId33"/>
    <p:sldId id="326" r:id="rId34"/>
    <p:sldId id="311" r:id="rId35"/>
    <p:sldId id="313" r:id="rId36"/>
    <p:sldId id="325" r:id="rId37"/>
    <p:sldId id="289" r:id="rId38"/>
    <p:sldId id="318" r:id="rId39"/>
    <p:sldId id="319" r:id="rId40"/>
    <p:sldId id="327" r:id="rId41"/>
    <p:sldId id="283" r:id="rId42"/>
    <p:sldId id="303" r:id="rId43"/>
    <p:sldId id="284" r:id="rId44"/>
    <p:sldId id="304" r:id="rId45"/>
    <p:sldId id="305" r:id="rId46"/>
    <p:sldId id="328" r:id="rId47"/>
    <p:sldId id="329" r:id="rId48"/>
    <p:sldId id="285" r:id="rId49"/>
    <p:sldId id="286" r:id="rId50"/>
    <p:sldId id="287" r:id="rId51"/>
    <p:sldId id="292" r:id="rId52"/>
    <p:sldId id="295" r:id="rId53"/>
    <p:sldId id="296" r:id="rId54"/>
    <p:sldId id="279" r:id="rId55"/>
    <p:sldId id="280" r:id="rId56"/>
    <p:sldId id="281" r:id="rId57"/>
    <p:sldId id="29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F01D74-1C19-E84D-AA6C-A3677FFFC149}" type="datetimeFigureOut">
              <a:rPr lang="en-US" smtClean="0"/>
              <a:t>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810A66-39AD-744F-87C5-E55AAB95B6CF}" type="slidenum">
              <a:rPr lang="en-US" smtClean="0"/>
              <a:t>‹#›</a:t>
            </a:fld>
            <a:endParaRPr lang="en-US"/>
          </a:p>
        </p:txBody>
      </p:sp>
    </p:spTree>
    <p:extLst>
      <p:ext uri="{BB962C8B-B14F-4D97-AF65-F5344CB8AC3E}">
        <p14:creationId xmlns:p14="http://schemas.microsoft.com/office/powerpoint/2010/main" val="20004600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1/9/2017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Vg4-gMW89E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jGP-vPEHR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1qhJPqyJRo8&amp;list=PLF2A3693D8481F442&amp;index=2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amosweb.com/cgi-bin/awb_nav.pl?s=wpd&amp;c=dsp&amp;k=gross+domestic+product,+ins+and+out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9 part II</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43473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unemployment map 201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9144000" cy="694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1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Indicators</a:t>
            </a:r>
            <a:endParaRPr lang="en-US" dirty="0"/>
          </a:p>
        </p:txBody>
      </p:sp>
      <p:sp>
        <p:nvSpPr>
          <p:cNvPr id="3" name="Text Placeholder 2"/>
          <p:cNvSpPr>
            <a:spLocks noGrp="1"/>
          </p:cNvSpPr>
          <p:nvPr>
            <p:ph type="body" idx="1"/>
          </p:nvPr>
        </p:nvSpPr>
        <p:spPr/>
        <p:txBody>
          <a:bodyPr/>
          <a:lstStyle/>
          <a:p>
            <a:r>
              <a:rPr lang="en-US" dirty="0" smtClean="0"/>
              <a:t>Traditional</a:t>
            </a:r>
            <a:endParaRPr lang="en-US" dirty="0"/>
          </a:p>
        </p:txBody>
      </p:sp>
      <p:sp>
        <p:nvSpPr>
          <p:cNvPr id="4" name="Content Placeholder 3"/>
          <p:cNvSpPr>
            <a:spLocks noGrp="1"/>
          </p:cNvSpPr>
          <p:nvPr>
            <p:ph sz="half" idx="2"/>
          </p:nvPr>
        </p:nvSpPr>
        <p:spPr/>
        <p:txBody>
          <a:bodyPr/>
          <a:lstStyle/>
          <a:p>
            <a:r>
              <a:rPr lang="en-US" dirty="0" smtClean="0"/>
              <a:t>Gross Domestic Product</a:t>
            </a:r>
          </a:p>
          <a:p>
            <a:r>
              <a:rPr lang="en-US" dirty="0" smtClean="0"/>
              <a:t>Unemployment Rate</a:t>
            </a:r>
          </a:p>
          <a:p>
            <a:r>
              <a:rPr lang="en-US" dirty="0" smtClean="0"/>
              <a:t>Inflation Rate </a:t>
            </a:r>
            <a:endParaRPr lang="en-US" dirty="0"/>
          </a:p>
        </p:txBody>
      </p:sp>
      <p:sp>
        <p:nvSpPr>
          <p:cNvPr id="5" name="Text Placeholder 4"/>
          <p:cNvSpPr>
            <a:spLocks noGrp="1"/>
          </p:cNvSpPr>
          <p:nvPr>
            <p:ph type="body" sz="quarter" idx="3"/>
          </p:nvPr>
        </p:nvSpPr>
        <p:spPr/>
        <p:txBody>
          <a:bodyPr/>
          <a:lstStyle/>
          <a:p>
            <a:r>
              <a:rPr lang="en-US" dirty="0" smtClean="0"/>
              <a:t>Non-Traditional</a:t>
            </a:r>
            <a:endParaRPr lang="en-US" dirty="0"/>
          </a:p>
        </p:txBody>
      </p:sp>
      <p:sp>
        <p:nvSpPr>
          <p:cNvPr id="6" name="Content Placeholder 5"/>
          <p:cNvSpPr>
            <a:spLocks noGrp="1"/>
          </p:cNvSpPr>
          <p:nvPr>
            <p:ph sz="quarter" idx="4"/>
          </p:nvPr>
        </p:nvSpPr>
        <p:spPr/>
        <p:txBody>
          <a:bodyPr/>
          <a:lstStyle/>
          <a:p>
            <a:r>
              <a:rPr lang="en-US" dirty="0" smtClean="0"/>
              <a:t>Adult literacy rate</a:t>
            </a:r>
          </a:p>
          <a:p>
            <a:r>
              <a:rPr lang="en-US" dirty="0" smtClean="0"/>
              <a:t>Children living in poverty</a:t>
            </a:r>
          </a:p>
          <a:p>
            <a:r>
              <a:rPr lang="en-US" dirty="0" smtClean="0"/>
              <a:t>Number of homeless</a:t>
            </a:r>
          </a:p>
          <a:p>
            <a:r>
              <a:rPr lang="en-US" dirty="0" smtClean="0"/>
              <a:t>Amount of leisure time </a:t>
            </a:r>
          </a:p>
          <a:p>
            <a:endParaRPr lang="en-US" dirty="0"/>
          </a:p>
        </p:txBody>
      </p:sp>
    </p:spTree>
    <p:extLst>
      <p:ext uri="{BB962C8B-B14F-4D97-AF65-F5344CB8AC3E}">
        <p14:creationId xmlns:p14="http://schemas.microsoft.com/office/powerpoint/2010/main" val="4293504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our economy?</a:t>
            </a:r>
            <a:endParaRPr lang="en-US" dirty="0"/>
          </a:p>
        </p:txBody>
      </p:sp>
      <p:sp>
        <p:nvSpPr>
          <p:cNvPr id="3" name="Content Placeholder 2"/>
          <p:cNvSpPr>
            <a:spLocks noGrp="1"/>
          </p:cNvSpPr>
          <p:nvPr>
            <p:ph idx="1"/>
          </p:nvPr>
        </p:nvSpPr>
        <p:spPr>
          <a:xfrm>
            <a:off x="549275" y="1600201"/>
            <a:ext cx="8042276" cy="4929098"/>
          </a:xfrm>
        </p:spPr>
        <p:txBody>
          <a:bodyPr>
            <a:normAutofit fontScale="77500" lnSpcReduction="20000"/>
          </a:bodyPr>
          <a:lstStyle/>
          <a:p>
            <a:r>
              <a:rPr lang="en-US" dirty="0" smtClean="0"/>
              <a:t>Inflation is an increase in the general price level.</a:t>
            </a:r>
          </a:p>
          <a:p>
            <a:pPr lvl="1"/>
            <a:r>
              <a:rPr lang="en-US" dirty="0" smtClean="0"/>
              <a:t>Inflation can be  measured by the Consumer Price Index.</a:t>
            </a:r>
          </a:p>
          <a:p>
            <a:r>
              <a:rPr lang="en-US" dirty="0" smtClean="0"/>
              <a:t>CPI is </a:t>
            </a:r>
            <a:r>
              <a:rPr lang="en-US" dirty="0"/>
              <a:t>a measure of the average change over time in the prices paid by </a:t>
            </a:r>
            <a:r>
              <a:rPr lang="en-US" dirty="0" smtClean="0"/>
              <a:t>consumers </a:t>
            </a:r>
            <a:r>
              <a:rPr lang="en-US" dirty="0"/>
              <a:t>for a market basket of consumer goods and services</a:t>
            </a:r>
          </a:p>
          <a:p>
            <a:pPr lvl="1"/>
            <a:r>
              <a:rPr lang="en-US" dirty="0" smtClean="0"/>
              <a:t>To track inflation the government samples prices every month for products commonly used by consumers. The rate of inflation is the change in the average level of prices. The CPI can be used to measure the rate of inflation</a:t>
            </a:r>
          </a:p>
          <a:p>
            <a:r>
              <a:rPr lang="en-US" dirty="0" smtClean="0"/>
              <a:t>Ponder…</a:t>
            </a:r>
          </a:p>
          <a:p>
            <a:pPr lvl="1"/>
            <a:r>
              <a:rPr lang="en-US" dirty="0" smtClean="0"/>
              <a:t>How does inflation affect business decision making?</a:t>
            </a:r>
          </a:p>
          <a:p>
            <a:pPr lvl="1"/>
            <a:r>
              <a:rPr lang="en-US" dirty="0" smtClean="0"/>
              <a:t>Why might the increase in the price of oil lead to inflation?</a:t>
            </a:r>
          </a:p>
          <a:p>
            <a:pPr marL="349250" lvl="1" indent="-349250">
              <a:spcBef>
                <a:spcPts val="2000"/>
              </a:spcBef>
              <a:buClr>
                <a:schemeClr val="accent1">
                  <a:lumMod val="60000"/>
                  <a:lumOff val="40000"/>
                </a:schemeClr>
              </a:buClr>
            </a:pPr>
            <a:r>
              <a:rPr lang="en-US" dirty="0">
                <a:hlinkClick r:id="rId2"/>
              </a:rPr>
              <a:t>http://www.youtube.com/watch?v=Vg4-</a:t>
            </a:r>
            <a:r>
              <a:rPr lang="en-US" dirty="0" smtClean="0">
                <a:hlinkClick r:id="rId2"/>
              </a:rPr>
              <a:t>gMW89E0</a:t>
            </a:r>
            <a:endParaRPr lang="en-US" dirty="0" smtClean="0"/>
          </a:p>
          <a:p>
            <a:pPr marL="349250" lvl="1" indent="-349250">
              <a:spcBef>
                <a:spcPts val="2000"/>
              </a:spcBef>
              <a:buClr>
                <a:schemeClr val="accent1">
                  <a:lumMod val="60000"/>
                  <a:lumOff val="40000"/>
                </a:schemeClr>
              </a:buClr>
            </a:pPr>
            <a:r>
              <a:rPr lang="en-US" dirty="0" smtClean="0"/>
              <a:t>CPI is used by the president, Congress, and Federal Reserve Board in determining fiscal and monetary policy.</a:t>
            </a:r>
            <a:endParaRPr lang="en-US" dirty="0"/>
          </a:p>
          <a:p>
            <a:endParaRPr lang="en-US" dirty="0" smtClean="0"/>
          </a:p>
          <a:p>
            <a:endParaRPr lang="en-US" dirty="0"/>
          </a:p>
        </p:txBody>
      </p:sp>
    </p:spTree>
    <p:extLst>
      <p:ext uri="{BB962C8B-B14F-4D97-AF65-F5344CB8AC3E}">
        <p14:creationId xmlns:p14="http://schemas.microsoft.com/office/powerpoint/2010/main" val="1844696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PI-categories.gif"/>
          <p:cNvPicPr>
            <a:picLocks noGrp="1" noChangeAspect="1"/>
          </p:cNvPicPr>
          <p:nvPr>
            <p:ph idx="1"/>
          </p:nvPr>
        </p:nvPicPr>
        <p:blipFill>
          <a:blip r:embed="rId2">
            <a:extLst>
              <a:ext uri="{28A0092B-C50C-407E-A947-70E740481C1C}">
                <a14:useLocalDpi xmlns:a14="http://schemas.microsoft.com/office/drawing/2010/main" val="0"/>
              </a:ext>
            </a:extLst>
          </a:blip>
          <a:srcRect t="-11305" b="-11305"/>
          <a:stretch>
            <a:fillRect/>
          </a:stretch>
        </p:blipFill>
        <p:spPr>
          <a:xfrm>
            <a:off x="549275" y="695325"/>
            <a:ext cx="8042275" cy="5775325"/>
          </a:xfrm>
        </p:spPr>
      </p:pic>
    </p:spTree>
    <p:extLst>
      <p:ext uri="{BB962C8B-B14F-4D97-AF65-F5344CB8AC3E}">
        <p14:creationId xmlns:p14="http://schemas.microsoft.com/office/powerpoint/2010/main" val="1589075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market basket inf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743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Content Placeholder 1" descr="Screen shot 2014-05-14 at 9.14.24 PM.png"/>
          <p:cNvPicPr>
            <a:picLocks noGrp="1" noChangeAspect="1"/>
          </p:cNvPicPr>
          <p:nvPr>
            <p:ph idx="1"/>
          </p:nvPr>
        </p:nvPicPr>
        <p:blipFill>
          <a:blip r:embed="rId2">
            <a:extLst>
              <a:ext uri="{28A0092B-C50C-407E-A947-70E740481C1C}">
                <a14:useLocalDpi xmlns:a14="http://schemas.microsoft.com/office/drawing/2010/main" val="0"/>
              </a:ext>
            </a:extLst>
          </a:blip>
          <a:srcRect t="-101524" b="-101524"/>
          <a:stretch>
            <a:fillRect/>
          </a:stretch>
        </p:blipFill>
        <p:spPr>
          <a:xfrm>
            <a:off x="549275" y="650875"/>
            <a:ext cx="8042275" cy="5902325"/>
          </a:xfrm>
        </p:spPr>
      </p:pic>
    </p:spTree>
    <p:extLst>
      <p:ext uri="{BB962C8B-B14F-4D97-AF65-F5344CB8AC3E}">
        <p14:creationId xmlns:p14="http://schemas.microsoft.com/office/powerpoint/2010/main" val="89824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Unknown.jpeg"/>
          <p:cNvPicPr>
            <a:picLocks noGrp="1" noChangeAspect="1"/>
          </p:cNvPicPr>
          <p:nvPr>
            <p:ph idx="1"/>
          </p:nvPr>
        </p:nvPicPr>
        <p:blipFill>
          <a:blip r:embed="rId2">
            <a:extLst>
              <a:ext uri="{28A0092B-C50C-407E-A947-70E740481C1C}">
                <a14:useLocalDpi xmlns:a14="http://schemas.microsoft.com/office/drawing/2010/main" val="0"/>
              </a:ext>
            </a:extLst>
          </a:blip>
          <a:srcRect t="-22059" b="-22059"/>
          <a:stretch>
            <a:fillRect/>
          </a:stretch>
        </p:blipFill>
        <p:spPr>
          <a:xfrm>
            <a:off x="549275" y="644525"/>
            <a:ext cx="8042275" cy="5813425"/>
          </a:xfrm>
        </p:spPr>
      </p:pic>
    </p:spTree>
    <p:extLst>
      <p:ext uri="{BB962C8B-B14F-4D97-AF65-F5344CB8AC3E}">
        <p14:creationId xmlns:p14="http://schemas.microsoft.com/office/powerpoint/2010/main" val="85511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or No</a:t>
            </a:r>
            <a:endParaRPr lang="en-US" dirty="0"/>
          </a:p>
        </p:txBody>
      </p:sp>
      <p:sp>
        <p:nvSpPr>
          <p:cNvPr id="3" name="Content Placeholder 2"/>
          <p:cNvSpPr>
            <a:spLocks noGrp="1"/>
          </p:cNvSpPr>
          <p:nvPr>
            <p:ph idx="1"/>
          </p:nvPr>
        </p:nvSpPr>
        <p:spPr>
          <a:xfrm>
            <a:off x="549275" y="1600200"/>
            <a:ext cx="8042276" cy="5027315"/>
          </a:xfrm>
        </p:spPr>
        <p:txBody>
          <a:bodyPr/>
          <a:lstStyle/>
          <a:p>
            <a:r>
              <a:rPr lang="en-US" dirty="0" smtClean="0"/>
              <a:t>In order to make money, Tyler decides to sell cocaine outside rock concerts. Is the value of his goods and services included in GDP?</a:t>
            </a:r>
          </a:p>
          <a:p>
            <a:r>
              <a:rPr lang="en-US" dirty="0"/>
              <a:t>Martha hires the service Merry Maids to clean her home each </a:t>
            </a:r>
            <a:r>
              <a:rPr lang="en-US" dirty="0" smtClean="0"/>
              <a:t>week. Is the value of the cleaning service included in GDP?</a:t>
            </a:r>
          </a:p>
          <a:p>
            <a:r>
              <a:rPr lang="en-US" dirty="0" smtClean="0"/>
              <a:t>Michael is 15 years old and unable to find an afterschool job. Is included in unemployment?</a:t>
            </a:r>
          </a:p>
          <a:p>
            <a:r>
              <a:rPr lang="en-US" dirty="0" smtClean="0"/>
              <a:t>Susan lost her job and is not currently looking for a job. Is Susan included in the unemployment rate?</a:t>
            </a:r>
            <a:endParaRPr lang="en-US" dirty="0"/>
          </a:p>
        </p:txBody>
      </p:sp>
    </p:spTree>
    <p:extLst>
      <p:ext uri="{BB962C8B-B14F-4D97-AF65-F5344CB8AC3E}">
        <p14:creationId xmlns:p14="http://schemas.microsoft.com/office/powerpoint/2010/main" val="3727563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Cycle</a:t>
            </a:r>
            <a:endParaRPr lang="en-US" dirty="0"/>
          </a:p>
        </p:txBody>
      </p:sp>
      <p:sp>
        <p:nvSpPr>
          <p:cNvPr id="3" name="Content Placeholder 2"/>
          <p:cNvSpPr>
            <a:spLocks noGrp="1"/>
          </p:cNvSpPr>
          <p:nvPr>
            <p:ph idx="1"/>
          </p:nvPr>
        </p:nvSpPr>
        <p:spPr>
          <a:xfrm>
            <a:off x="549275" y="1600201"/>
            <a:ext cx="8042276" cy="4926252"/>
          </a:xfrm>
        </p:spPr>
        <p:txBody>
          <a:bodyPr>
            <a:normAutofit lnSpcReduction="10000"/>
          </a:bodyPr>
          <a:lstStyle/>
          <a:p>
            <a:r>
              <a:rPr lang="en-US" dirty="0" smtClean="0"/>
              <a:t>The </a:t>
            </a:r>
            <a:r>
              <a:rPr lang="en-US" b="1" dirty="0" smtClean="0"/>
              <a:t>business cycle </a:t>
            </a:r>
            <a:r>
              <a:rPr lang="en-US" dirty="0" smtClean="0"/>
              <a:t>is the economic pattern in which an economy goes through good times and bad times.</a:t>
            </a:r>
            <a:endParaRPr lang="en-US" b="1" dirty="0" smtClean="0"/>
          </a:p>
          <a:p>
            <a:pPr lvl="1"/>
            <a:r>
              <a:rPr lang="en-US" dirty="0" smtClean="0"/>
              <a:t>It is the short-term fluctuations of economic activity along its long term growth.</a:t>
            </a:r>
          </a:p>
          <a:p>
            <a:r>
              <a:rPr lang="en-US" dirty="0" smtClean="0"/>
              <a:t> The business cycle is a common feature in free-market economies.</a:t>
            </a:r>
          </a:p>
          <a:p>
            <a:r>
              <a:rPr lang="en-US" dirty="0" smtClean="0"/>
              <a:t>4 main parts</a:t>
            </a:r>
          </a:p>
          <a:p>
            <a:pPr lvl="1"/>
            <a:r>
              <a:rPr lang="en-US" dirty="0" smtClean="0"/>
              <a:t>Expansion</a:t>
            </a:r>
          </a:p>
          <a:p>
            <a:pPr lvl="1"/>
            <a:r>
              <a:rPr lang="en-US" dirty="0" smtClean="0"/>
              <a:t>Peak</a:t>
            </a:r>
          </a:p>
          <a:p>
            <a:pPr lvl="1"/>
            <a:r>
              <a:rPr lang="en-US" dirty="0" smtClean="0"/>
              <a:t>Contraction</a:t>
            </a:r>
          </a:p>
          <a:p>
            <a:pPr lvl="1"/>
            <a:r>
              <a:rPr lang="en-US" dirty="0" smtClean="0"/>
              <a:t>Trough </a:t>
            </a:r>
          </a:p>
          <a:p>
            <a:pPr lvl="1"/>
            <a:r>
              <a:rPr lang="en-US" dirty="0">
                <a:hlinkClick r:id="rId2"/>
              </a:rPr>
              <a:t>http://www.youtube.com/watch?v=jGP-</a:t>
            </a:r>
            <a:r>
              <a:rPr lang="en-US" dirty="0" smtClean="0">
                <a:hlinkClick r:id="rId2"/>
              </a:rPr>
              <a:t>vPEHRRE</a:t>
            </a:r>
            <a:endParaRPr lang="en-US" dirty="0" smtClean="0"/>
          </a:p>
          <a:p>
            <a:pPr lvl="1"/>
            <a:endParaRPr lang="en-US" dirty="0" smtClean="0"/>
          </a:p>
        </p:txBody>
      </p:sp>
    </p:spTree>
    <p:extLst>
      <p:ext uri="{BB962C8B-B14F-4D97-AF65-F5344CB8AC3E}">
        <p14:creationId xmlns:p14="http://schemas.microsoft.com/office/powerpoint/2010/main" val="2461857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known.jpeg"/>
          <p:cNvPicPr>
            <a:picLocks noGrp="1" noChangeAspect="1"/>
          </p:cNvPicPr>
          <p:nvPr>
            <p:ph idx="1"/>
          </p:nvPr>
        </p:nvPicPr>
        <p:blipFill>
          <a:blip r:embed="rId2">
            <a:extLst>
              <a:ext uri="{28A0092B-C50C-407E-A947-70E740481C1C}">
                <a14:useLocalDpi xmlns:a14="http://schemas.microsoft.com/office/drawing/2010/main" val="0"/>
              </a:ext>
            </a:extLst>
          </a:blip>
          <a:srcRect l="-6435" r="-6435"/>
          <a:stretch>
            <a:fillRect/>
          </a:stretch>
        </p:blipFill>
        <p:spPr>
          <a:xfrm>
            <a:off x="549275" y="561975"/>
            <a:ext cx="8042275" cy="5884863"/>
          </a:xfrm>
        </p:spPr>
      </p:pic>
    </p:spTree>
    <p:extLst>
      <p:ext uri="{BB962C8B-B14F-4D97-AF65-F5344CB8AC3E}">
        <p14:creationId xmlns:p14="http://schemas.microsoft.com/office/powerpoint/2010/main" val="1650395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Business Cycle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513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2625"/>
          </a:xfrm>
        </p:spPr>
        <p:txBody>
          <a:bodyPr/>
          <a:lstStyle/>
          <a:p>
            <a:r>
              <a:rPr lang="en-US" dirty="0" smtClean="0"/>
              <a:t>Business Cycle </a:t>
            </a:r>
            <a:endParaRPr lang="en-US" dirty="0"/>
          </a:p>
        </p:txBody>
      </p:sp>
      <p:sp>
        <p:nvSpPr>
          <p:cNvPr id="3" name="Content Placeholder 2"/>
          <p:cNvSpPr>
            <a:spLocks noGrp="1"/>
          </p:cNvSpPr>
          <p:nvPr>
            <p:ph idx="1"/>
          </p:nvPr>
        </p:nvSpPr>
        <p:spPr>
          <a:xfrm>
            <a:off x="549275" y="1198530"/>
            <a:ext cx="8042276" cy="5376148"/>
          </a:xfrm>
        </p:spPr>
        <p:txBody>
          <a:bodyPr>
            <a:normAutofit/>
          </a:bodyPr>
          <a:lstStyle/>
          <a:p>
            <a:r>
              <a:rPr lang="en-US" dirty="0" smtClean="0"/>
              <a:t>Expansion is when the economy is growing larger; a period of growth</a:t>
            </a:r>
          </a:p>
          <a:p>
            <a:pPr lvl="1"/>
            <a:r>
              <a:rPr lang="en-US" dirty="0" smtClean="0"/>
              <a:t>Unemployment rate falls (employment increases)</a:t>
            </a:r>
          </a:p>
          <a:p>
            <a:pPr lvl="1"/>
            <a:r>
              <a:rPr lang="en-US" dirty="0" smtClean="0"/>
              <a:t>Real GDP (production) increases</a:t>
            </a:r>
          </a:p>
          <a:p>
            <a:pPr lvl="1"/>
            <a:r>
              <a:rPr lang="en-US" dirty="0" smtClean="0"/>
              <a:t>One problem that often accompanies a boom is inflation.</a:t>
            </a:r>
          </a:p>
          <a:p>
            <a:r>
              <a:rPr lang="en-US" dirty="0" smtClean="0"/>
              <a:t>At some point the expansion of the economy stops. When this happens, the business cycle has reached its </a:t>
            </a:r>
            <a:r>
              <a:rPr lang="en-US" b="1" dirty="0" smtClean="0"/>
              <a:t>peak</a:t>
            </a:r>
            <a:r>
              <a:rPr lang="en-US" dirty="0" smtClean="0"/>
              <a:t>.</a:t>
            </a:r>
          </a:p>
          <a:p>
            <a:pPr lvl="1"/>
            <a:r>
              <a:rPr lang="en-US" dirty="0" smtClean="0"/>
              <a:t>Highest point of expansion; economists can only measure once contraction begins</a:t>
            </a:r>
            <a:endParaRPr lang="en-US" dirty="0"/>
          </a:p>
        </p:txBody>
      </p:sp>
    </p:spTree>
    <p:extLst>
      <p:ext uri="{BB962C8B-B14F-4D97-AF65-F5344CB8AC3E}">
        <p14:creationId xmlns:p14="http://schemas.microsoft.com/office/powerpoint/2010/main" val="190633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Cycle </a:t>
            </a:r>
            <a:endParaRPr lang="en-US" dirty="0"/>
          </a:p>
        </p:txBody>
      </p:sp>
      <p:sp>
        <p:nvSpPr>
          <p:cNvPr id="3" name="Content Placeholder 2"/>
          <p:cNvSpPr>
            <a:spLocks noGrp="1"/>
          </p:cNvSpPr>
          <p:nvPr>
            <p:ph idx="1"/>
          </p:nvPr>
        </p:nvSpPr>
        <p:spPr>
          <a:xfrm>
            <a:off x="549275" y="1600200"/>
            <a:ext cx="8042276" cy="5038777"/>
          </a:xfrm>
        </p:spPr>
        <p:txBody>
          <a:bodyPr>
            <a:normAutofit fontScale="92500" lnSpcReduction="20000"/>
          </a:bodyPr>
          <a:lstStyle/>
          <a:p>
            <a:r>
              <a:rPr lang="en-US" dirty="0" smtClean="0"/>
              <a:t>After the economy peaks, business activity begins to slow. This economic slowdown is called a </a:t>
            </a:r>
            <a:r>
              <a:rPr lang="en-US" b="1" dirty="0" smtClean="0"/>
              <a:t>contraction</a:t>
            </a:r>
            <a:r>
              <a:rPr lang="en-US" dirty="0" smtClean="0"/>
              <a:t>.</a:t>
            </a:r>
          </a:p>
          <a:p>
            <a:pPr lvl="1"/>
            <a:r>
              <a:rPr lang="en-US" dirty="0" smtClean="0"/>
              <a:t>Unemployment increases (decreased employment)</a:t>
            </a:r>
            <a:endParaRPr lang="en-US" dirty="0"/>
          </a:p>
          <a:p>
            <a:pPr lvl="1"/>
            <a:r>
              <a:rPr lang="en-US" dirty="0" smtClean="0"/>
              <a:t>Real GDP decreases for 6 consecutive months</a:t>
            </a:r>
          </a:p>
          <a:p>
            <a:r>
              <a:rPr lang="en-US" dirty="0" smtClean="0"/>
              <a:t>A recession occurs when there is a least two consecutive quarters of decline in </a:t>
            </a:r>
            <a:r>
              <a:rPr lang="en-US" dirty="0" smtClean="0"/>
              <a:t>real </a:t>
            </a:r>
            <a:r>
              <a:rPr lang="en-US" dirty="0" smtClean="0"/>
              <a:t>GDP.</a:t>
            </a:r>
          </a:p>
          <a:p>
            <a:r>
              <a:rPr lang="en-US" dirty="0" smtClean="0"/>
              <a:t>A </a:t>
            </a:r>
            <a:r>
              <a:rPr lang="en-US" dirty="0"/>
              <a:t>depression is an extreme recession that lasts two or more years</a:t>
            </a:r>
          </a:p>
          <a:p>
            <a:pPr lvl="1"/>
            <a:r>
              <a:rPr lang="en-US" dirty="0" smtClean="0"/>
              <a:t>Characterized by increased unemployment, drop in available credit, reduced output, bankruptcies, decline in investment</a:t>
            </a:r>
          </a:p>
          <a:p>
            <a:r>
              <a:rPr lang="en-US" dirty="0" smtClean="0"/>
              <a:t>When the economy reaches its lowest point, it is said to be a in a trough. </a:t>
            </a:r>
          </a:p>
          <a:p>
            <a:pPr lvl="1"/>
            <a:r>
              <a:rPr lang="en-US" dirty="0" smtClean="0"/>
              <a:t>Lowest point; economists can only measure once expansion begins</a:t>
            </a:r>
          </a:p>
        </p:txBody>
      </p:sp>
    </p:spTree>
    <p:extLst>
      <p:ext uri="{BB962C8B-B14F-4D97-AF65-F5344CB8AC3E}">
        <p14:creationId xmlns:p14="http://schemas.microsoft.com/office/powerpoint/2010/main" val="347249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	</a:t>
            </a:r>
            <a:endParaRPr lang="en-US" dirty="0"/>
          </a:p>
        </p:txBody>
      </p:sp>
      <p:sp>
        <p:nvSpPr>
          <p:cNvPr id="3" name="Content Placeholder 2"/>
          <p:cNvSpPr>
            <a:spLocks noGrp="1"/>
          </p:cNvSpPr>
          <p:nvPr>
            <p:ph idx="1"/>
          </p:nvPr>
        </p:nvSpPr>
        <p:spPr/>
        <p:txBody>
          <a:bodyPr/>
          <a:lstStyle/>
          <a:p>
            <a:r>
              <a:rPr lang="en-US" dirty="0" smtClean="0"/>
              <a:t>What can cause contraction in the business cycle?</a:t>
            </a:r>
          </a:p>
          <a:p>
            <a:r>
              <a:rPr lang="en-US" dirty="0" smtClean="0"/>
              <a:t>How do people and businesses react to contraction?</a:t>
            </a:r>
          </a:p>
        </p:txBody>
      </p:sp>
    </p:spTree>
    <p:extLst>
      <p:ext uri="{BB962C8B-B14F-4D97-AF65-F5344CB8AC3E}">
        <p14:creationId xmlns:p14="http://schemas.microsoft.com/office/powerpoint/2010/main" val="1222120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Coping with Economic Changes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4192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oney suppl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86170" y="5000171"/>
            <a:ext cx="1857829" cy="18578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Causes of economic problems</a:t>
            </a:r>
            <a:endParaRPr lang="en-US" dirty="0"/>
          </a:p>
        </p:txBody>
      </p:sp>
      <p:sp>
        <p:nvSpPr>
          <p:cNvPr id="3" name="Content Placeholder 2"/>
          <p:cNvSpPr>
            <a:spLocks noGrp="1"/>
          </p:cNvSpPr>
          <p:nvPr>
            <p:ph idx="1"/>
          </p:nvPr>
        </p:nvSpPr>
        <p:spPr>
          <a:xfrm>
            <a:off x="549275" y="1600200"/>
            <a:ext cx="8042276" cy="4902339"/>
          </a:xfrm>
        </p:spPr>
        <p:txBody>
          <a:bodyPr>
            <a:normAutofit lnSpcReduction="10000"/>
          </a:bodyPr>
          <a:lstStyle/>
          <a:p>
            <a:r>
              <a:rPr lang="en-US" dirty="0" smtClean="0"/>
              <a:t>Different factors affect the economy’s condition.</a:t>
            </a:r>
          </a:p>
          <a:p>
            <a:r>
              <a:rPr lang="en-US" dirty="0" smtClean="0"/>
              <a:t> During times of economic growth, the economy often experiences inflation. </a:t>
            </a:r>
          </a:p>
          <a:p>
            <a:pPr lvl="1"/>
            <a:r>
              <a:rPr lang="en-US" dirty="0" smtClean="0"/>
              <a:t>Why is inflation a problem?</a:t>
            </a:r>
          </a:p>
          <a:p>
            <a:r>
              <a:rPr lang="en-US" dirty="0" smtClean="0"/>
              <a:t>An economy that is not growing supports fewer jobs and leads to higher unemployment. Unemployed workers are unable to pay bills and taxes. They also buy fewer goods and services.</a:t>
            </a:r>
          </a:p>
          <a:p>
            <a:r>
              <a:rPr lang="en-US" dirty="0" smtClean="0"/>
              <a:t>What contributes to these economic difficulties? </a:t>
            </a:r>
          </a:p>
          <a:p>
            <a:pPr lvl="1"/>
            <a:r>
              <a:rPr lang="en-US" dirty="0" smtClean="0"/>
              <a:t>Money supply</a:t>
            </a:r>
          </a:p>
          <a:p>
            <a:pPr lvl="1"/>
            <a:r>
              <a:rPr lang="en-US" dirty="0" smtClean="0"/>
              <a:t>Government spending</a:t>
            </a:r>
            <a:endParaRPr lang="en-US" dirty="0"/>
          </a:p>
        </p:txBody>
      </p:sp>
    </p:spTree>
    <p:extLst>
      <p:ext uri="{BB962C8B-B14F-4D97-AF65-F5344CB8AC3E}">
        <p14:creationId xmlns:p14="http://schemas.microsoft.com/office/powerpoint/2010/main" val="3579709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Image result for government spend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10324" y="3522207"/>
            <a:ext cx="2733676" cy="1543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Causes of Economic Problems</a:t>
            </a:r>
            <a:endParaRPr lang="en-US" dirty="0"/>
          </a:p>
        </p:txBody>
      </p:sp>
      <p:sp>
        <p:nvSpPr>
          <p:cNvPr id="3" name="Content Placeholder 2"/>
          <p:cNvSpPr>
            <a:spLocks noGrp="1"/>
          </p:cNvSpPr>
          <p:nvPr>
            <p:ph idx="1"/>
          </p:nvPr>
        </p:nvSpPr>
        <p:spPr>
          <a:xfrm>
            <a:off x="155575" y="1308801"/>
            <a:ext cx="8042276" cy="4940255"/>
          </a:xfrm>
        </p:spPr>
        <p:txBody>
          <a:bodyPr/>
          <a:lstStyle/>
          <a:p>
            <a:r>
              <a:rPr lang="en-US" dirty="0" smtClean="0"/>
              <a:t>The Money Supply</a:t>
            </a:r>
          </a:p>
          <a:p>
            <a:pPr lvl="1"/>
            <a:r>
              <a:rPr lang="en-US" dirty="0" smtClean="0"/>
              <a:t>One cause of inflation is having too much money in circulation. As people spend the additional money, prices increase. </a:t>
            </a:r>
          </a:p>
          <a:p>
            <a:pPr lvl="1"/>
            <a:r>
              <a:rPr lang="en-US" dirty="0" smtClean="0"/>
              <a:t>Inflation can also be caused when a lending institution makes too many loans. Those that borrowed the money spend it on goods and services</a:t>
            </a:r>
            <a:r>
              <a:rPr lang="en-US" dirty="0" smtClean="0"/>
              <a:t>.</a:t>
            </a:r>
          </a:p>
          <a:p>
            <a:pPr marL="349250" lvl="1" indent="0">
              <a:buNone/>
            </a:pPr>
            <a:endParaRPr lang="en-US" dirty="0" smtClean="0"/>
          </a:p>
          <a:p>
            <a:r>
              <a:rPr lang="en-US" dirty="0" smtClean="0"/>
              <a:t>Government Spending </a:t>
            </a:r>
          </a:p>
          <a:p>
            <a:pPr lvl="1"/>
            <a:r>
              <a:rPr lang="en-US" dirty="0" smtClean="0"/>
              <a:t>The government spends a lot of money each year. </a:t>
            </a:r>
            <a:endParaRPr lang="en-US" dirty="0"/>
          </a:p>
          <a:p>
            <a:pPr lvl="1"/>
            <a:r>
              <a:rPr lang="en-US" dirty="0" smtClean="0"/>
              <a:t>Much of the money spent by the government comes from taxes paid. The government also borrows money. </a:t>
            </a:r>
            <a:endParaRPr lang="en-US" dirty="0"/>
          </a:p>
        </p:txBody>
      </p:sp>
      <p:sp>
        <p:nvSpPr>
          <p:cNvPr id="4" name="AutoShape 2" descr="Image result for government spen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government spe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government spend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government spendi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76333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Economic Problems </a:t>
            </a:r>
            <a:endParaRPr lang="en-US" dirty="0"/>
          </a:p>
        </p:txBody>
      </p:sp>
      <p:sp>
        <p:nvSpPr>
          <p:cNvPr id="3" name="Content Placeholder 2"/>
          <p:cNvSpPr>
            <a:spLocks noGrp="1"/>
          </p:cNvSpPr>
          <p:nvPr>
            <p:ph idx="1"/>
          </p:nvPr>
        </p:nvSpPr>
        <p:spPr>
          <a:xfrm>
            <a:off x="549275" y="1600200"/>
            <a:ext cx="8042276" cy="5257799"/>
          </a:xfrm>
        </p:spPr>
        <p:txBody>
          <a:bodyPr>
            <a:normAutofit/>
          </a:bodyPr>
          <a:lstStyle/>
          <a:p>
            <a:r>
              <a:rPr lang="en-US" dirty="0" smtClean="0"/>
              <a:t>The government can change </a:t>
            </a:r>
            <a:r>
              <a:rPr lang="en-US" b="1" dirty="0" smtClean="0"/>
              <a:t>fiscal policy</a:t>
            </a:r>
            <a:r>
              <a:rPr lang="en-US" dirty="0" smtClean="0"/>
              <a:t>, its policy of taxing and spending to aid the economy.</a:t>
            </a:r>
          </a:p>
          <a:p>
            <a:pPr lvl="1"/>
            <a:r>
              <a:rPr lang="en-US" dirty="0" smtClean="0"/>
              <a:t>The government may decrease or increase taxes </a:t>
            </a:r>
          </a:p>
          <a:p>
            <a:pPr lvl="1"/>
            <a:r>
              <a:rPr lang="en-US" dirty="0" smtClean="0"/>
              <a:t>The government may decrease or increase its spending </a:t>
            </a:r>
          </a:p>
          <a:p>
            <a:r>
              <a:rPr lang="en-US" dirty="0" smtClean="0"/>
              <a:t>The economy may also be aided by changes in </a:t>
            </a:r>
            <a:r>
              <a:rPr lang="en-US" b="1" dirty="0" smtClean="0"/>
              <a:t>monetary policy </a:t>
            </a:r>
            <a:r>
              <a:rPr lang="en-US" dirty="0" smtClean="0"/>
              <a:t>or a change in the money supply.</a:t>
            </a:r>
          </a:p>
          <a:p>
            <a:pPr lvl="1"/>
            <a:r>
              <a:rPr lang="en-US" dirty="0" smtClean="0"/>
              <a:t>The Federal Reserve System is the country’s central bank and works to control the amount of money in the economy.</a:t>
            </a:r>
          </a:p>
          <a:p>
            <a:pPr lvl="1"/>
            <a:r>
              <a:rPr lang="en-US" dirty="0" smtClean="0"/>
              <a:t>The Fed may buy or sell government bonds </a:t>
            </a:r>
          </a:p>
          <a:p>
            <a:pPr lvl="1"/>
            <a:r>
              <a:rPr lang="en-US" dirty="0" smtClean="0"/>
              <a:t>The Fed may raise or lower the reserve requirement</a:t>
            </a:r>
          </a:p>
          <a:p>
            <a:pPr lvl="1"/>
            <a:r>
              <a:rPr lang="en-US" dirty="0" smtClean="0"/>
              <a:t>The Fed may raise or lower the discount rate</a:t>
            </a:r>
          </a:p>
          <a:p>
            <a:pPr marL="0" indent="0">
              <a:buNone/>
            </a:pPr>
            <a:endParaRPr lang="en-US" dirty="0" smtClean="0"/>
          </a:p>
          <a:p>
            <a:endParaRPr lang="en-US" dirty="0"/>
          </a:p>
        </p:txBody>
      </p:sp>
    </p:spTree>
    <p:extLst>
      <p:ext uri="{BB962C8B-B14F-4D97-AF65-F5344CB8AC3E}">
        <p14:creationId xmlns:p14="http://schemas.microsoft.com/office/powerpoint/2010/main" val="85047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ltLang="en-US"/>
              <a:t>Money and Banking</a:t>
            </a:r>
          </a:p>
        </p:txBody>
      </p:sp>
      <p:sp>
        <p:nvSpPr>
          <p:cNvPr id="2053" name="Rectangle 5"/>
          <p:cNvSpPr>
            <a:spLocks noGrp="1" noChangeArrowheads="1"/>
          </p:cNvSpPr>
          <p:nvPr>
            <p:ph type="body" idx="1"/>
          </p:nvPr>
        </p:nvSpPr>
        <p:spPr/>
        <p:txBody>
          <a:bodyPr/>
          <a:lstStyle/>
          <a:p>
            <a:r>
              <a:rPr lang="en-US" altLang="en-US"/>
              <a:t>What is money?</a:t>
            </a:r>
          </a:p>
          <a:p>
            <a:r>
              <a:rPr lang="en-US" altLang="en-US"/>
              <a:t>Types of financial institutions</a:t>
            </a:r>
          </a:p>
          <a:p>
            <a:r>
              <a:rPr lang="en-US" altLang="en-US"/>
              <a:t>How banks operate</a:t>
            </a:r>
          </a:p>
          <a:p>
            <a:r>
              <a:rPr lang="en-US" altLang="en-US"/>
              <a:t>The Federal Reserve System</a:t>
            </a:r>
          </a:p>
          <a:p>
            <a:endParaRPr lang="en-US" altLang="en-US"/>
          </a:p>
        </p:txBody>
      </p:sp>
    </p:spTree>
    <p:extLst>
      <p:ext uri="{BB962C8B-B14F-4D97-AF65-F5344CB8AC3E}">
        <p14:creationId xmlns:p14="http://schemas.microsoft.com/office/powerpoint/2010/main" val="1606202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What is Money?</a:t>
            </a:r>
          </a:p>
        </p:txBody>
      </p:sp>
      <p:sp>
        <p:nvSpPr>
          <p:cNvPr id="4099" name="Rectangle 3"/>
          <p:cNvSpPr>
            <a:spLocks noGrp="1" noChangeArrowheads="1"/>
          </p:cNvSpPr>
          <p:nvPr>
            <p:ph type="body" idx="1"/>
          </p:nvPr>
        </p:nvSpPr>
        <p:spPr>
          <a:xfrm>
            <a:off x="549275" y="1600200"/>
            <a:ext cx="8042276" cy="4897581"/>
          </a:xfrm>
        </p:spPr>
        <p:txBody>
          <a:bodyPr>
            <a:normAutofit/>
          </a:bodyPr>
          <a:lstStyle/>
          <a:p>
            <a:r>
              <a:rPr lang="en-US" altLang="en-US" dirty="0"/>
              <a:t>Money – Anything people are willing to accept in exchange for goods and services</a:t>
            </a:r>
          </a:p>
          <a:p>
            <a:pPr lvl="1"/>
            <a:r>
              <a:rPr lang="en-US" altLang="en-US" dirty="0"/>
              <a:t>Coins, Currency</a:t>
            </a:r>
          </a:p>
          <a:p>
            <a:r>
              <a:rPr lang="en-US" altLang="en-US" dirty="0"/>
              <a:t>Money has value because we KNOW someone else will accept its value</a:t>
            </a:r>
            <a:r>
              <a:rPr lang="en-US" altLang="en-US" dirty="0" smtClean="0"/>
              <a:t>.</a:t>
            </a:r>
          </a:p>
          <a:p>
            <a:r>
              <a:rPr lang="en-US" dirty="0"/>
              <a:t>Paper money is fiat </a:t>
            </a:r>
            <a:r>
              <a:rPr lang="en-US" dirty="0" smtClean="0"/>
              <a:t>money</a:t>
            </a:r>
          </a:p>
          <a:p>
            <a:pPr lvl="1"/>
            <a:r>
              <a:rPr lang="en-US" b="1" dirty="0" smtClean="0"/>
              <a:t>Fiat money </a:t>
            </a:r>
            <a:r>
              <a:rPr lang="en-US" dirty="0" smtClean="0"/>
              <a:t>is currency </a:t>
            </a:r>
            <a:r>
              <a:rPr lang="en-US" dirty="0"/>
              <a:t>that a government has declared to be legal tender, but is not backed by a physical commodity</a:t>
            </a:r>
          </a:p>
          <a:p>
            <a:pPr lvl="1"/>
            <a:r>
              <a:rPr lang="en-US" dirty="0"/>
              <a:t>It is not “backed” by gold</a:t>
            </a:r>
          </a:p>
          <a:p>
            <a:pPr lvl="1"/>
            <a:r>
              <a:rPr lang="en-US" dirty="0"/>
              <a:t>Has value only because of government regulation or law</a:t>
            </a:r>
          </a:p>
          <a:p>
            <a:endParaRPr lang="en-US" altLang="en-US" dirty="0"/>
          </a:p>
        </p:txBody>
      </p:sp>
    </p:spTree>
    <p:extLst>
      <p:ext uri="{BB962C8B-B14F-4D97-AF65-F5344CB8AC3E}">
        <p14:creationId xmlns:p14="http://schemas.microsoft.com/office/powerpoint/2010/main" val="2991671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Types of Financial Institutions</a:t>
            </a:r>
          </a:p>
        </p:txBody>
      </p:sp>
      <p:sp>
        <p:nvSpPr>
          <p:cNvPr id="5123" name="Rectangle 3"/>
          <p:cNvSpPr>
            <a:spLocks noGrp="1" noChangeArrowheads="1"/>
          </p:cNvSpPr>
          <p:nvPr>
            <p:ph type="body" idx="1"/>
          </p:nvPr>
        </p:nvSpPr>
        <p:spPr/>
        <p:txBody>
          <a:bodyPr/>
          <a:lstStyle/>
          <a:p>
            <a:r>
              <a:rPr lang="en-US" altLang="en-US"/>
              <a:t>Commercial Banks – offer full range of banking services</a:t>
            </a:r>
          </a:p>
          <a:p>
            <a:r>
              <a:rPr lang="en-US" altLang="en-US"/>
              <a:t>Savings and Loan Associations – loaned money to people to buy homes</a:t>
            </a:r>
          </a:p>
          <a:p>
            <a:r>
              <a:rPr lang="en-US" altLang="en-US"/>
              <a:t>Credit Unions – members of the group that sponsors them (unions, businesses, government institutions) and offer low costs</a:t>
            </a:r>
          </a:p>
        </p:txBody>
      </p:sp>
    </p:spTree>
    <p:extLst>
      <p:ext uri="{BB962C8B-B14F-4D97-AF65-F5344CB8AC3E}">
        <p14:creationId xmlns:p14="http://schemas.microsoft.com/office/powerpoint/2010/main" val="1171752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7406"/>
          </a:xfrm>
        </p:spPr>
        <p:txBody>
          <a:bodyPr/>
          <a:lstStyle/>
          <a:p>
            <a:r>
              <a:rPr lang="en-US" sz="3200" dirty="0" smtClean="0"/>
              <a:t>How do we measure our economy? </a:t>
            </a:r>
            <a:endParaRPr lang="en-US" sz="3200" dirty="0"/>
          </a:p>
        </p:txBody>
      </p:sp>
      <p:sp>
        <p:nvSpPr>
          <p:cNvPr id="3" name="Content Placeholder 2"/>
          <p:cNvSpPr>
            <a:spLocks noGrp="1"/>
          </p:cNvSpPr>
          <p:nvPr>
            <p:ph idx="1"/>
          </p:nvPr>
        </p:nvSpPr>
        <p:spPr>
          <a:xfrm>
            <a:off x="549275" y="1019644"/>
            <a:ext cx="8042276" cy="5455989"/>
          </a:xfrm>
        </p:spPr>
        <p:txBody>
          <a:bodyPr>
            <a:normAutofit fontScale="92500" lnSpcReduction="20000"/>
          </a:bodyPr>
          <a:lstStyle/>
          <a:p>
            <a:r>
              <a:rPr lang="en-US" dirty="0" smtClean="0"/>
              <a:t>Gross Domestic Product</a:t>
            </a:r>
          </a:p>
          <a:p>
            <a:pPr lvl="1"/>
            <a:r>
              <a:rPr lang="en-US" b="1" dirty="0" smtClean="0"/>
              <a:t>Gross domestic product </a:t>
            </a:r>
            <a:r>
              <a:rPr lang="en-US" dirty="0" smtClean="0"/>
              <a:t>is the total market value of all </a:t>
            </a:r>
            <a:r>
              <a:rPr lang="en-US" i="1" dirty="0" smtClean="0"/>
              <a:t>final</a:t>
            </a:r>
            <a:r>
              <a:rPr lang="en-US" dirty="0" smtClean="0"/>
              <a:t> goods and services produced within a country within a certain time</a:t>
            </a:r>
          </a:p>
          <a:p>
            <a:pPr lvl="1"/>
            <a:r>
              <a:rPr lang="en-US" dirty="0" smtClean="0"/>
              <a:t>GDP does not measure goods and services not sold in the market </a:t>
            </a:r>
          </a:p>
          <a:p>
            <a:pPr lvl="1"/>
            <a:r>
              <a:rPr lang="en-US" dirty="0" smtClean="0"/>
              <a:t>GDP only measures final goods</a:t>
            </a:r>
          </a:p>
          <a:p>
            <a:pPr lvl="1"/>
            <a:r>
              <a:rPr lang="en-US" dirty="0" smtClean="0"/>
              <a:t>GDP does not measure well-being</a:t>
            </a:r>
          </a:p>
          <a:p>
            <a:r>
              <a:rPr lang="en-US" dirty="0" smtClean="0"/>
              <a:t>GDP is expressed in terms of money. This enables us to compare the relative worth of goods and services, which is more meaningful than numbers of products.</a:t>
            </a:r>
          </a:p>
          <a:p>
            <a:r>
              <a:rPr lang="en-US" dirty="0" smtClean="0"/>
              <a:t>Current (nominal GDP) is measured in inflation-distorted dollars. Real GDP converts the nation’s output into constant dollars.</a:t>
            </a:r>
          </a:p>
          <a:p>
            <a:pPr lvl="1"/>
            <a:r>
              <a:rPr lang="en-US" dirty="0" smtClean="0"/>
              <a:t>When prices increase, GDP would go up even if the economy was not growing. By using real GDP economists can avoid this false impression.</a:t>
            </a:r>
          </a:p>
        </p:txBody>
      </p:sp>
    </p:spTree>
    <p:extLst>
      <p:ext uri="{BB962C8B-B14F-4D97-AF65-F5344CB8AC3E}">
        <p14:creationId xmlns:p14="http://schemas.microsoft.com/office/powerpoint/2010/main" val="1201677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What do banks do?</a:t>
            </a:r>
          </a:p>
        </p:txBody>
      </p:sp>
      <p:sp>
        <p:nvSpPr>
          <p:cNvPr id="13315" name="Rectangle 3"/>
          <p:cNvSpPr>
            <a:spLocks noGrp="1" noChangeArrowheads="1"/>
          </p:cNvSpPr>
          <p:nvPr>
            <p:ph type="body" idx="1"/>
          </p:nvPr>
        </p:nvSpPr>
        <p:spPr>
          <a:xfrm>
            <a:off x="549275" y="1600201"/>
            <a:ext cx="8042276" cy="4772890"/>
          </a:xfrm>
        </p:spPr>
        <p:txBody>
          <a:bodyPr>
            <a:normAutofit fontScale="92500" lnSpcReduction="10000"/>
          </a:bodyPr>
          <a:lstStyle/>
          <a:p>
            <a:r>
              <a:rPr lang="en-US" altLang="en-US" sz="2800" dirty="0"/>
              <a:t>Make money by charging interest on loans they make to individuals and businesses.</a:t>
            </a:r>
          </a:p>
          <a:p>
            <a:r>
              <a:rPr lang="en-US" altLang="en-US" sz="2800" dirty="0"/>
              <a:t>Pay interest to people who save their money.</a:t>
            </a:r>
          </a:p>
          <a:p>
            <a:r>
              <a:rPr lang="en-US" altLang="en-US" sz="2800" dirty="0"/>
              <a:t>Interest on money loaned is </a:t>
            </a:r>
            <a:r>
              <a:rPr lang="en-US" altLang="en-US" sz="2800" i="1" dirty="0"/>
              <a:t>higher</a:t>
            </a:r>
            <a:r>
              <a:rPr lang="en-US" altLang="en-US" sz="2800" dirty="0"/>
              <a:t> than money interest paid to savings accounts</a:t>
            </a:r>
            <a:r>
              <a:rPr lang="en-US" altLang="en-US" sz="2800" dirty="0" smtClean="0"/>
              <a:t>.</a:t>
            </a:r>
          </a:p>
          <a:p>
            <a:r>
              <a:rPr lang="en-US" altLang="en-US" sz="2800" dirty="0" smtClean="0"/>
              <a:t>FDIC (Federal Deposit Insurance Corporation) </a:t>
            </a:r>
            <a:r>
              <a:rPr lang="en-US" altLang="en-US" sz="2800" dirty="0"/>
              <a:t>insures individual accounts up to $250000</a:t>
            </a:r>
          </a:p>
          <a:p>
            <a:r>
              <a:rPr lang="en-US" altLang="en-US" sz="2800" dirty="0"/>
              <a:t>How do banks get their money to lend to people?</a:t>
            </a:r>
          </a:p>
          <a:p>
            <a:pPr lvl="1"/>
            <a:r>
              <a:rPr lang="en-US" altLang="en-US" sz="2600" dirty="0"/>
              <a:t>Investments, savings accounts, and loans from the Federal Reserve.</a:t>
            </a:r>
          </a:p>
        </p:txBody>
      </p:sp>
    </p:spTree>
    <p:extLst>
      <p:ext uri="{BB962C8B-B14F-4D97-AF65-F5344CB8AC3E}">
        <p14:creationId xmlns:p14="http://schemas.microsoft.com/office/powerpoint/2010/main" val="1326947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s://images.angelpub.com/2016/01/35463/ffed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7938"/>
            <a:ext cx="1797512" cy="1751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01724" y="107576"/>
            <a:ext cx="8042276" cy="1336956"/>
          </a:xfrm>
        </p:spPr>
        <p:txBody>
          <a:bodyPr/>
          <a:lstStyle/>
          <a:p>
            <a:r>
              <a:rPr lang="en-US" dirty="0" smtClean="0"/>
              <a:t>The Federal Reserve System</a:t>
            </a:r>
            <a:endParaRPr lang="en-US" dirty="0"/>
          </a:p>
        </p:txBody>
      </p:sp>
      <p:sp>
        <p:nvSpPr>
          <p:cNvPr id="3" name="Content Placeholder 2"/>
          <p:cNvSpPr>
            <a:spLocks noGrp="1"/>
          </p:cNvSpPr>
          <p:nvPr>
            <p:ph idx="1"/>
          </p:nvPr>
        </p:nvSpPr>
        <p:spPr>
          <a:xfrm>
            <a:off x="549275" y="1600200"/>
            <a:ext cx="8042276" cy="4921297"/>
          </a:xfrm>
        </p:spPr>
        <p:txBody>
          <a:bodyPr>
            <a:normAutofit/>
          </a:bodyPr>
          <a:lstStyle/>
          <a:p>
            <a:r>
              <a:rPr lang="en-US" dirty="0" smtClean="0"/>
              <a:t>At one time, banks were allowed to conduct business with few rules. As a result, they sometimes lent money to high-risk customers and did not get enough collateral in return for loans.</a:t>
            </a:r>
          </a:p>
          <a:p>
            <a:r>
              <a:rPr lang="en-US" dirty="0" smtClean="0"/>
              <a:t>To prevent bank failures and to give people more confidence in the safety of banks, the federal government created a plan to regulate the US banking system.</a:t>
            </a:r>
          </a:p>
          <a:p>
            <a:r>
              <a:rPr lang="en-US" dirty="0" smtClean="0"/>
              <a:t>In 1913 Congress set up the Federal Reserve System.</a:t>
            </a:r>
          </a:p>
          <a:p>
            <a:pPr lvl="1"/>
            <a:r>
              <a:rPr lang="en-US" dirty="0" smtClean="0"/>
              <a:t>The Fed regulates banks by requiring that they keep a certain amount of money in reserve. </a:t>
            </a:r>
            <a:endParaRPr lang="en-US" dirty="0"/>
          </a:p>
        </p:txBody>
      </p:sp>
      <p:sp>
        <p:nvSpPr>
          <p:cNvPr id="4" name="AutoShape 2" descr="Image result for federal reser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ederal reser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federal reserv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2516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Reserve System</a:t>
            </a:r>
            <a:endParaRPr lang="en-US" dirty="0"/>
          </a:p>
        </p:txBody>
      </p:sp>
      <p:sp>
        <p:nvSpPr>
          <p:cNvPr id="3" name="Content Placeholder 2"/>
          <p:cNvSpPr>
            <a:spLocks noGrp="1"/>
          </p:cNvSpPr>
          <p:nvPr>
            <p:ph idx="1"/>
          </p:nvPr>
        </p:nvSpPr>
        <p:spPr>
          <a:xfrm>
            <a:off x="549275" y="1600201"/>
            <a:ext cx="8042276" cy="5016086"/>
          </a:xfrm>
        </p:spPr>
        <p:txBody>
          <a:bodyPr>
            <a:normAutofit/>
          </a:bodyPr>
          <a:lstStyle/>
          <a:p>
            <a:r>
              <a:rPr lang="en-US" dirty="0" smtClean="0"/>
              <a:t>The Federal Reserve System divide the United States into 12 federal districts. A reserve bank is located in each district.</a:t>
            </a:r>
          </a:p>
          <a:p>
            <a:r>
              <a:rPr lang="en-US" altLang="en-US" dirty="0"/>
              <a:t>The </a:t>
            </a:r>
            <a:r>
              <a:rPr lang="en-US" altLang="en-US" dirty="0" smtClean="0"/>
              <a:t>Federal Reserve is the central bank </a:t>
            </a:r>
            <a:r>
              <a:rPr lang="en-US" altLang="en-US" dirty="0"/>
              <a:t>of the United States.</a:t>
            </a:r>
          </a:p>
          <a:p>
            <a:r>
              <a:rPr lang="en-US" altLang="en-US" dirty="0"/>
              <a:t>When banks in the U.S. need money, they borrow money from the FED.</a:t>
            </a:r>
          </a:p>
          <a:p>
            <a:r>
              <a:rPr lang="en-US" dirty="0" smtClean="0"/>
              <a:t>The Federal Reserve System is managed from DC by a seven member board of governors. </a:t>
            </a:r>
          </a:p>
          <a:p>
            <a:pPr lvl="1"/>
            <a:r>
              <a:rPr lang="en-US" dirty="0" smtClean="0"/>
              <a:t>Each member is appointed by the president and confirmed by the Senate.</a:t>
            </a:r>
          </a:p>
          <a:p>
            <a:pPr marL="0" indent="0">
              <a:buNone/>
            </a:pPr>
            <a:endParaRPr lang="en-US" dirty="0" smtClean="0"/>
          </a:p>
        </p:txBody>
      </p:sp>
    </p:spTree>
    <p:extLst>
      <p:ext uri="{BB962C8B-B14F-4D97-AF65-F5344CB8AC3E}">
        <p14:creationId xmlns:p14="http://schemas.microsoft.com/office/powerpoint/2010/main" val="2464184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s://www.federalreserve.gov/gifjpg/usmap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10082"/>
            <a:ext cx="9142957" cy="527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52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Federal Reserve System</a:t>
            </a:r>
          </a:p>
        </p:txBody>
      </p:sp>
      <p:sp>
        <p:nvSpPr>
          <p:cNvPr id="8195" name="Rectangle 3"/>
          <p:cNvSpPr>
            <a:spLocks noGrp="1" noChangeArrowheads="1"/>
          </p:cNvSpPr>
          <p:nvPr>
            <p:ph type="body" idx="1"/>
          </p:nvPr>
        </p:nvSpPr>
        <p:spPr/>
        <p:txBody>
          <a:bodyPr/>
          <a:lstStyle/>
          <a:p>
            <a:pPr>
              <a:lnSpc>
                <a:spcPct val="90000"/>
              </a:lnSpc>
            </a:pPr>
            <a:r>
              <a:rPr lang="en-US" altLang="en-US" dirty="0"/>
              <a:t>Major policy making group in the Fed </a:t>
            </a:r>
            <a:r>
              <a:rPr lang="en-US" altLang="en-US" dirty="0" smtClean="0"/>
              <a:t>is the Federal </a:t>
            </a:r>
            <a:r>
              <a:rPr lang="en-US" altLang="en-US" dirty="0"/>
              <a:t>Open Market Committee (FOMC)</a:t>
            </a:r>
          </a:p>
          <a:p>
            <a:pPr lvl="1">
              <a:lnSpc>
                <a:spcPct val="90000"/>
              </a:lnSpc>
            </a:pPr>
            <a:r>
              <a:rPr lang="en-US" altLang="en-US" dirty="0"/>
              <a:t>FOMC manipulates the money supply.</a:t>
            </a:r>
          </a:p>
          <a:p>
            <a:pPr>
              <a:lnSpc>
                <a:spcPct val="90000"/>
              </a:lnSpc>
            </a:pPr>
            <a:r>
              <a:rPr lang="en-US" altLang="en-US" dirty="0" smtClean="0"/>
              <a:t>The </a:t>
            </a:r>
            <a:r>
              <a:rPr lang="en-US" altLang="en-US" dirty="0"/>
              <a:t>FED can increase or decrease the supply (or the amount) of money in the economy</a:t>
            </a:r>
            <a:r>
              <a:rPr lang="en-US" altLang="en-US" dirty="0" smtClean="0"/>
              <a:t>.</a:t>
            </a:r>
          </a:p>
          <a:p>
            <a:pPr>
              <a:lnSpc>
                <a:spcPct val="90000"/>
              </a:lnSpc>
            </a:pPr>
            <a:r>
              <a:rPr lang="en-US" altLang="en-US" dirty="0"/>
              <a:t>Why is it necessary to control the money supply?</a:t>
            </a:r>
          </a:p>
          <a:p>
            <a:pPr>
              <a:lnSpc>
                <a:spcPct val="90000"/>
              </a:lnSpc>
            </a:pPr>
            <a:endParaRPr lang="en-US" altLang="en-US" dirty="0"/>
          </a:p>
        </p:txBody>
      </p:sp>
      <p:pic>
        <p:nvPicPr>
          <p:cNvPr id="2" name="Picture 2" descr="http://blog.blominvestbank.com/wp-content/uploads/2016/09/money-supply-7-770x5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47094" y="4488872"/>
            <a:ext cx="3435457" cy="23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78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economictimes.indiatimes.com/photo/36678589.cm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39344" y="4904508"/>
            <a:ext cx="2604655" cy="1953491"/>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r>
              <a:rPr lang="en-US" altLang="en-US" dirty="0"/>
              <a:t>Money Supply</a:t>
            </a:r>
          </a:p>
        </p:txBody>
      </p:sp>
      <p:sp>
        <p:nvSpPr>
          <p:cNvPr id="10243" name="Rectangle 3"/>
          <p:cNvSpPr>
            <a:spLocks noGrp="1" noChangeArrowheads="1"/>
          </p:cNvSpPr>
          <p:nvPr>
            <p:ph type="body" idx="1"/>
          </p:nvPr>
        </p:nvSpPr>
        <p:spPr/>
        <p:txBody>
          <a:bodyPr>
            <a:normAutofit lnSpcReduction="10000"/>
          </a:bodyPr>
          <a:lstStyle/>
          <a:p>
            <a:r>
              <a:rPr lang="en-US" altLang="en-US" sz="2800" dirty="0"/>
              <a:t>Inflation – sustained increase in the general level of prices.  Why does it hurt the economy?</a:t>
            </a:r>
          </a:p>
          <a:p>
            <a:r>
              <a:rPr lang="en-US" altLang="en-US" sz="2800" dirty="0"/>
              <a:t>Reduces purchasing power (too much money chasing too few goods) and alters decisions people may make.</a:t>
            </a:r>
          </a:p>
          <a:p>
            <a:r>
              <a:rPr lang="en-US" altLang="en-US" sz="2800" dirty="0"/>
              <a:t>Consumer Price Index (CPI) – sample prices of 400 products commonly used by consumers.  If it goes up, inflation (or prices) are rising in the economy.</a:t>
            </a:r>
          </a:p>
        </p:txBody>
      </p:sp>
      <p:sp>
        <p:nvSpPr>
          <p:cNvPr id="2" name="AutoShape 2" descr="Image result for infl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infl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6429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Is the FED good or bad for the economy? Why or why not?</a:t>
            </a:r>
            <a:endParaRPr lang="en-US" dirty="0"/>
          </a:p>
        </p:txBody>
      </p:sp>
    </p:spTree>
    <p:extLst>
      <p:ext uri="{BB962C8B-B14F-4D97-AF65-F5344CB8AC3E}">
        <p14:creationId xmlns:p14="http://schemas.microsoft.com/office/powerpoint/2010/main" val="1639651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frbsf.org/education/files/monetary_policy.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2070971"/>
            <a:ext cx="3352800" cy="2549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Monetary Policy</a:t>
            </a:r>
            <a:endParaRPr lang="en-US" dirty="0"/>
          </a:p>
        </p:txBody>
      </p:sp>
      <p:sp>
        <p:nvSpPr>
          <p:cNvPr id="3" name="Content Placeholder 2"/>
          <p:cNvSpPr>
            <a:spLocks noGrp="1"/>
          </p:cNvSpPr>
          <p:nvPr>
            <p:ph idx="1"/>
          </p:nvPr>
        </p:nvSpPr>
        <p:spPr>
          <a:xfrm>
            <a:off x="549275" y="1600201"/>
            <a:ext cx="8042276" cy="4896030"/>
          </a:xfrm>
        </p:spPr>
        <p:txBody>
          <a:bodyPr>
            <a:normAutofit/>
          </a:bodyPr>
          <a:lstStyle/>
          <a:p>
            <a:r>
              <a:rPr lang="en-US" dirty="0" smtClean="0"/>
              <a:t>The Fed uses several tools to manipulate the money supply. </a:t>
            </a:r>
          </a:p>
          <a:p>
            <a:pPr lvl="1"/>
            <a:r>
              <a:rPr lang="en-US" dirty="0" smtClean="0"/>
              <a:t>Discount rate</a:t>
            </a:r>
          </a:p>
          <a:p>
            <a:pPr lvl="1"/>
            <a:r>
              <a:rPr lang="en-US" dirty="0" smtClean="0"/>
              <a:t>Reserve requirement</a:t>
            </a:r>
          </a:p>
          <a:p>
            <a:pPr lvl="1"/>
            <a:r>
              <a:rPr lang="en-US" dirty="0" smtClean="0"/>
              <a:t>Open market operations </a:t>
            </a:r>
            <a:endParaRPr lang="en-US" dirty="0" smtClean="0"/>
          </a:p>
          <a:p>
            <a:pPr lvl="1"/>
            <a:endParaRPr lang="en-US" dirty="0"/>
          </a:p>
          <a:p>
            <a:pPr lvl="1"/>
            <a:endParaRPr lang="en-US" dirty="0" smtClean="0"/>
          </a:p>
          <a:p>
            <a:r>
              <a:rPr lang="en-US" dirty="0" smtClean="0"/>
              <a:t>Discount rate is rate the Fed charges member banks for loans.</a:t>
            </a:r>
          </a:p>
          <a:p>
            <a:pPr lvl="1"/>
            <a:r>
              <a:rPr lang="en-US" dirty="0" smtClean="0"/>
              <a:t>Stimulate economy = lower rate</a:t>
            </a:r>
          </a:p>
          <a:p>
            <a:pPr lvl="1"/>
            <a:r>
              <a:rPr lang="en-US" dirty="0" smtClean="0"/>
              <a:t>Slow down economy = higher rate </a:t>
            </a:r>
          </a:p>
        </p:txBody>
      </p:sp>
    </p:spTree>
    <p:extLst>
      <p:ext uri="{BB962C8B-B14F-4D97-AF65-F5344CB8AC3E}">
        <p14:creationId xmlns:p14="http://schemas.microsoft.com/office/powerpoint/2010/main" val="510546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Monetary Policy</a:t>
            </a:r>
          </a:p>
        </p:txBody>
      </p:sp>
      <p:sp>
        <p:nvSpPr>
          <p:cNvPr id="11267" name="Rectangle 3"/>
          <p:cNvSpPr>
            <a:spLocks noGrp="1" noChangeArrowheads="1"/>
          </p:cNvSpPr>
          <p:nvPr>
            <p:ph type="body" idx="1"/>
          </p:nvPr>
        </p:nvSpPr>
        <p:spPr/>
        <p:txBody>
          <a:bodyPr/>
          <a:lstStyle/>
          <a:p>
            <a:r>
              <a:rPr lang="en-US" altLang="en-US"/>
              <a:t>When prices go up, people and businesses begin to speculate (land, art, or other items) that go up in value.</a:t>
            </a:r>
          </a:p>
          <a:p>
            <a:r>
              <a:rPr lang="en-US" altLang="en-US"/>
              <a:t>People speculate instead of investing in capital goods and services.</a:t>
            </a:r>
          </a:p>
          <a:p>
            <a:r>
              <a:rPr lang="en-US" altLang="en-US"/>
              <a:t>What can be done to remedy inflation?</a:t>
            </a:r>
          </a:p>
        </p:txBody>
      </p:sp>
      <p:pic>
        <p:nvPicPr>
          <p:cNvPr id="13314" name="Picture 2" descr="https://www.stlouisfed.org/~/media/Images/Education/In%20Plain%20English/IPEImage_1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03818" y="3074766"/>
            <a:ext cx="2840182" cy="378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Monetary Policy</a:t>
            </a:r>
          </a:p>
        </p:txBody>
      </p:sp>
      <p:sp>
        <p:nvSpPr>
          <p:cNvPr id="12291" name="Rectangle 3"/>
          <p:cNvSpPr>
            <a:spLocks noGrp="1" noChangeArrowheads="1"/>
          </p:cNvSpPr>
          <p:nvPr>
            <p:ph type="body" idx="1"/>
          </p:nvPr>
        </p:nvSpPr>
        <p:spPr/>
        <p:txBody>
          <a:bodyPr>
            <a:normAutofit fontScale="92500"/>
          </a:bodyPr>
          <a:lstStyle/>
          <a:p>
            <a:pPr marL="609600" indent="-609600">
              <a:lnSpc>
                <a:spcPct val="80000"/>
              </a:lnSpc>
              <a:buFontTx/>
              <a:buNone/>
            </a:pPr>
            <a:r>
              <a:rPr lang="en-US" altLang="en-US" sz="2400" dirty="0"/>
              <a:t>If inflation is high, reduce the supply of money.  TIGHT MONETARY POLICY</a:t>
            </a:r>
          </a:p>
          <a:p>
            <a:pPr marL="609600" indent="-609600">
              <a:lnSpc>
                <a:spcPct val="80000"/>
              </a:lnSpc>
              <a:buFontTx/>
              <a:buNone/>
            </a:pPr>
            <a:r>
              <a:rPr lang="en-US" altLang="en-US" sz="2400" dirty="0"/>
              <a:t>Three ways:</a:t>
            </a:r>
          </a:p>
          <a:p>
            <a:pPr marL="609600" indent="-609600">
              <a:lnSpc>
                <a:spcPct val="80000"/>
              </a:lnSpc>
              <a:buFontTx/>
              <a:buAutoNum type="arabicPeriod"/>
            </a:pPr>
            <a:r>
              <a:rPr lang="en-US" altLang="en-US" sz="2400" dirty="0"/>
              <a:t>Raise the reserve requirement.  The Fed requires banks to keep a certain percentage of their money in Federal Reserve Banks (as a reserve against their deposits.)</a:t>
            </a:r>
          </a:p>
          <a:p>
            <a:pPr marL="609600" indent="-609600">
              <a:lnSpc>
                <a:spcPct val="80000"/>
              </a:lnSpc>
              <a:buFontTx/>
              <a:buNone/>
            </a:pPr>
            <a:r>
              <a:rPr lang="en-US" altLang="en-US" sz="2400" dirty="0"/>
              <a:t>a.	Suppose a banks has $100,000 in deposits and the reserve requirement is 2 percent.  How much of that $100,000 is NOT in the economy (being lent to business and individuals)?</a:t>
            </a:r>
          </a:p>
          <a:p>
            <a:pPr marL="609600" indent="-609600">
              <a:lnSpc>
                <a:spcPct val="80000"/>
              </a:lnSpc>
              <a:buFontTx/>
              <a:buNone/>
            </a:pPr>
            <a:r>
              <a:rPr lang="en-US" altLang="en-US" sz="2400" dirty="0"/>
              <a:t>b.	What if the FED raises the reserve requirement to 5 percent?  What happens to the supply of money?</a:t>
            </a:r>
          </a:p>
        </p:txBody>
      </p:sp>
    </p:spTree>
    <p:extLst>
      <p:ext uri="{BB962C8B-B14F-4D97-AF65-F5344CB8AC3E}">
        <p14:creationId xmlns:p14="http://schemas.microsoft.com/office/powerpoint/2010/main" val="1490453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_of_countries_by_GDP_(nominal)_in_US$.png"/>
          <p:cNvPicPr>
            <a:picLocks noGrp="1" noChangeAspect="1"/>
          </p:cNvPicPr>
          <p:nvPr>
            <p:ph idx="1"/>
          </p:nvPr>
        </p:nvPicPr>
        <p:blipFill>
          <a:blip r:embed="rId2" cstate="email">
            <a:extLst>
              <a:ext uri="{28A0092B-C50C-407E-A947-70E740481C1C}">
                <a14:useLocalDpi xmlns:a14="http://schemas.microsoft.com/office/drawing/2010/main" val="0"/>
              </a:ext>
            </a:extLst>
          </a:blip>
          <a:srcRect t="-31217" b="-31217"/>
          <a:stretch>
            <a:fillRect/>
          </a:stretch>
        </p:blipFill>
        <p:spPr>
          <a:xfrm>
            <a:off x="549275" y="554038"/>
            <a:ext cx="8042275" cy="5689600"/>
          </a:xfrm>
        </p:spPr>
      </p:pic>
    </p:spTree>
    <p:extLst>
      <p:ext uri="{BB962C8B-B14F-4D97-AF65-F5344CB8AC3E}">
        <p14:creationId xmlns:p14="http://schemas.microsoft.com/office/powerpoint/2010/main" val="3427927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monetary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557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Policy </a:t>
            </a:r>
            <a:endParaRPr lang="en-US" dirty="0"/>
          </a:p>
        </p:txBody>
      </p:sp>
      <p:sp>
        <p:nvSpPr>
          <p:cNvPr id="3" name="Content Placeholder 2"/>
          <p:cNvSpPr>
            <a:spLocks noGrp="1"/>
          </p:cNvSpPr>
          <p:nvPr>
            <p:ph idx="1"/>
          </p:nvPr>
        </p:nvSpPr>
        <p:spPr>
          <a:xfrm>
            <a:off x="549275" y="1600200"/>
            <a:ext cx="8042276" cy="5257799"/>
          </a:xfrm>
        </p:spPr>
        <p:txBody>
          <a:bodyPr>
            <a:normAutofit/>
          </a:bodyPr>
          <a:lstStyle/>
          <a:p>
            <a:r>
              <a:rPr lang="en-US" dirty="0" smtClean="0"/>
              <a:t>Fiscal policy is the government using </a:t>
            </a:r>
            <a:r>
              <a:rPr lang="en-US" i="1" dirty="0" smtClean="0"/>
              <a:t>taxing and spending </a:t>
            </a:r>
            <a:r>
              <a:rPr lang="en-US" dirty="0" smtClean="0"/>
              <a:t>to aid the economy.  </a:t>
            </a:r>
          </a:p>
          <a:p>
            <a:r>
              <a:rPr lang="en-US" dirty="0" smtClean="0"/>
              <a:t>Fiscal policy is used by ALL levels of government.</a:t>
            </a:r>
          </a:p>
          <a:p>
            <a:r>
              <a:rPr lang="en-US" dirty="0" smtClean="0">
                <a:solidFill>
                  <a:schemeClr val="accent2"/>
                </a:solidFill>
                <a:latin typeface="Arial" charset="0"/>
              </a:rPr>
              <a:t>Expansionary </a:t>
            </a:r>
            <a:r>
              <a:rPr lang="en-US" dirty="0">
                <a:solidFill>
                  <a:schemeClr val="accent2"/>
                </a:solidFill>
                <a:latin typeface="Arial" charset="0"/>
              </a:rPr>
              <a:t>Policies</a:t>
            </a:r>
            <a:r>
              <a:rPr lang="en-US" dirty="0">
                <a:latin typeface="Arial" charset="0"/>
              </a:rPr>
              <a:t>: </a:t>
            </a:r>
            <a:r>
              <a:rPr lang="en-US" dirty="0">
                <a:solidFill>
                  <a:srgbClr val="FF0000"/>
                </a:solidFill>
                <a:latin typeface="Arial" charset="0"/>
              </a:rPr>
              <a:t>Policies that try </a:t>
            </a:r>
            <a:r>
              <a:rPr lang="en-US" dirty="0" smtClean="0">
                <a:solidFill>
                  <a:srgbClr val="FF0000"/>
                </a:solidFill>
                <a:latin typeface="Arial" charset="0"/>
              </a:rPr>
              <a:t>stimulate the economy</a:t>
            </a:r>
            <a:endParaRPr lang="en-US" dirty="0">
              <a:solidFill>
                <a:srgbClr val="FF0000"/>
              </a:solidFill>
              <a:latin typeface="Arial" charset="0"/>
            </a:endParaRPr>
          </a:p>
          <a:p>
            <a:r>
              <a:rPr lang="en-US" dirty="0">
                <a:solidFill>
                  <a:schemeClr val="accent2"/>
                </a:solidFill>
                <a:latin typeface="Arial" charset="0"/>
              </a:rPr>
              <a:t>Contractionary Policies</a:t>
            </a:r>
            <a:r>
              <a:rPr lang="en-US" dirty="0">
                <a:latin typeface="Arial" charset="0"/>
              </a:rPr>
              <a:t>: </a:t>
            </a:r>
            <a:r>
              <a:rPr lang="en-US" dirty="0">
                <a:solidFill>
                  <a:srgbClr val="FF0000"/>
                </a:solidFill>
                <a:latin typeface="Arial" charset="0"/>
              </a:rPr>
              <a:t>Policies that </a:t>
            </a:r>
            <a:r>
              <a:rPr lang="en-US" dirty="0" smtClean="0">
                <a:solidFill>
                  <a:srgbClr val="FF0000"/>
                </a:solidFill>
                <a:latin typeface="Arial" charset="0"/>
              </a:rPr>
              <a:t>try to slow down the economy</a:t>
            </a:r>
          </a:p>
          <a:p>
            <a:r>
              <a:rPr lang="en-US" dirty="0" smtClean="0">
                <a:solidFill>
                  <a:srgbClr val="FF0000"/>
                </a:solidFill>
                <a:latin typeface="Arial" charset="0"/>
                <a:hlinkClick r:id="rId2"/>
              </a:rPr>
              <a:t>http</a:t>
            </a:r>
            <a:r>
              <a:rPr lang="en-US" dirty="0">
                <a:solidFill>
                  <a:srgbClr val="FF0000"/>
                </a:solidFill>
                <a:latin typeface="Arial" charset="0"/>
                <a:hlinkClick r:id="rId2"/>
              </a:rPr>
              <a:t>://www.youtube.com/watch?v=1qhJPqyJRo8&amp;list=PLF2A3693D8481F442&amp;index=</a:t>
            </a:r>
            <a:r>
              <a:rPr lang="en-US" dirty="0" smtClean="0">
                <a:solidFill>
                  <a:srgbClr val="FF0000"/>
                </a:solidFill>
                <a:latin typeface="Arial" charset="0"/>
                <a:hlinkClick r:id="rId2"/>
              </a:rPr>
              <a:t>26</a:t>
            </a:r>
            <a:endParaRPr lang="en-US" dirty="0" smtClean="0">
              <a:solidFill>
                <a:srgbClr val="FF0000"/>
              </a:solidFill>
              <a:latin typeface="Arial" charset="0"/>
            </a:endParaRPr>
          </a:p>
          <a:p>
            <a:endParaRPr lang="en-US" dirty="0">
              <a:solidFill>
                <a:srgbClr val="FF0000"/>
              </a:solidFill>
              <a:latin typeface="Arial" charset="0"/>
            </a:endParaRPr>
          </a:p>
          <a:p>
            <a:endParaRPr lang="en-US" dirty="0" smtClean="0"/>
          </a:p>
        </p:txBody>
      </p:sp>
    </p:spTree>
    <p:extLst>
      <p:ext uri="{BB962C8B-B14F-4D97-AF65-F5344CB8AC3E}">
        <p14:creationId xmlns:p14="http://schemas.microsoft.com/office/powerpoint/2010/main" val="3786728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Who makes Fiscal Policy?</a:t>
            </a:r>
          </a:p>
        </p:txBody>
      </p:sp>
      <p:sp>
        <p:nvSpPr>
          <p:cNvPr id="4099" name="Rectangle 3"/>
          <p:cNvSpPr>
            <a:spLocks noGrp="1" noChangeArrowheads="1"/>
          </p:cNvSpPr>
          <p:nvPr>
            <p:ph type="body" idx="1"/>
          </p:nvPr>
        </p:nvSpPr>
        <p:spPr/>
        <p:txBody>
          <a:bodyPr/>
          <a:lstStyle/>
          <a:p>
            <a:pPr eaLnBrk="1" hangingPunct="1"/>
            <a:r>
              <a:rPr lang="en-US" altLang="en-US" dirty="0" smtClean="0">
                <a:solidFill>
                  <a:srgbClr val="FF0000"/>
                </a:solidFill>
              </a:rPr>
              <a:t>Congress and the President</a:t>
            </a:r>
            <a:r>
              <a:rPr lang="en-US" altLang="en-US" dirty="0" smtClean="0"/>
              <a:t> make fiscal policy through the federal budget. </a:t>
            </a:r>
          </a:p>
          <a:p>
            <a:pPr eaLnBrk="1" hangingPunct="1"/>
            <a:endParaRPr lang="en-US" altLang="en-US" dirty="0" smtClean="0"/>
          </a:p>
          <a:p>
            <a:pPr eaLnBrk="1" hangingPunct="1"/>
            <a:endParaRPr lang="en-US" altLang="en-US" dirty="0" smtClean="0"/>
          </a:p>
          <a:p>
            <a:pPr eaLnBrk="1" hangingPunct="1"/>
            <a:r>
              <a:rPr lang="en-US" altLang="en-US" dirty="0" smtClean="0">
                <a:solidFill>
                  <a:schemeClr val="accent2"/>
                </a:solidFill>
              </a:rPr>
              <a:t>The Federal Reserve</a:t>
            </a:r>
            <a:r>
              <a:rPr lang="en-US" altLang="en-US" dirty="0" smtClean="0"/>
              <a:t> (another government agency) </a:t>
            </a:r>
            <a:r>
              <a:rPr lang="en-US" altLang="en-US" b="1" u="sng" dirty="0" smtClean="0">
                <a:solidFill>
                  <a:schemeClr val="accent2"/>
                </a:solidFill>
              </a:rPr>
              <a:t>DOES NOT</a:t>
            </a:r>
            <a:r>
              <a:rPr lang="en-US" altLang="en-US" dirty="0" smtClean="0"/>
              <a:t> make fiscal policy.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19400"/>
            <a:ext cx="31242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68538"/>
            <a:ext cx="18288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132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Policy </a:t>
            </a:r>
            <a:endParaRPr lang="en-US" dirty="0"/>
          </a:p>
        </p:txBody>
      </p:sp>
      <p:sp>
        <p:nvSpPr>
          <p:cNvPr id="3" name="Content Placeholder 2"/>
          <p:cNvSpPr>
            <a:spLocks noGrp="1"/>
          </p:cNvSpPr>
          <p:nvPr>
            <p:ph idx="1"/>
          </p:nvPr>
        </p:nvSpPr>
        <p:spPr>
          <a:xfrm>
            <a:off x="549275" y="1600200"/>
            <a:ext cx="8042276" cy="4940255"/>
          </a:xfrm>
        </p:spPr>
        <p:txBody>
          <a:bodyPr>
            <a:normAutofit/>
          </a:bodyPr>
          <a:lstStyle/>
          <a:p>
            <a:r>
              <a:rPr lang="en-US" dirty="0" smtClean="0">
                <a:latin typeface="Arial" charset="0"/>
              </a:rPr>
              <a:t>During a </a:t>
            </a:r>
            <a:r>
              <a:rPr lang="en-US" b="1" dirty="0" smtClean="0">
                <a:solidFill>
                  <a:schemeClr val="accent2"/>
                </a:solidFill>
                <a:latin typeface="Arial" charset="0"/>
              </a:rPr>
              <a:t>contraction</a:t>
            </a:r>
            <a:r>
              <a:rPr lang="en-US" b="1" dirty="0" smtClean="0">
                <a:latin typeface="Arial" charset="0"/>
              </a:rPr>
              <a:t> or </a:t>
            </a:r>
            <a:r>
              <a:rPr lang="en-US" b="1" dirty="0" smtClean="0">
                <a:solidFill>
                  <a:schemeClr val="accent2"/>
                </a:solidFill>
                <a:latin typeface="Arial" charset="0"/>
              </a:rPr>
              <a:t>recession</a:t>
            </a:r>
            <a:r>
              <a:rPr lang="en-US" dirty="0" smtClean="0">
                <a:latin typeface="Arial" charset="0"/>
              </a:rPr>
              <a:t>, the government can do two things (</a:t>
            </a:r>
            <a:r>
              <a:rPr lang="en-US" dirty="0">
                <a:solidFill>
                  <a:srgbClr val="FF0000"/>
                </a:solidFill>
                <a:latin typeface="Arial" charset="0"/>
              </a:rPr>
              <a:t>expansionary </a:t>
            </a:r>
            <a:r>
              <a:rPr lang="en-US" dirty="0" smtClean="0">
                <a:solidFill>
                  <a:srgbClr val="FF0000"/>
                </a:solidFill>
                <a:latin typeface="Arial" charset="0"/>
              </a:rPr>
              <a:t>policies</a:t>
            </a:r>
            <a:r>
              <a:rPr lang="en-US" dirty="0" smtClean="0">
                <a:latin typeface="Arial" charset="0"/>
              </a:rPr>
              <a:t>):</a:t>
            </a:r>
          </a:p>
          <a:p>
            <a:pPr lvl="1"/>
            <a:r>
              <a:rPr lang="en-US" dirty="0" smtClean="0">
                <a:latin typeface="Arial" charset="0"/>
              </a:rPr>
              <a:t>Increase spending </a:t>
            </a:r>
            <a:endParaRPr lang="en-US" dirty="0">
              <a:latin typeface="Arial" charset="0"/>
            </a:endParaRPr>
          </a:p>
          <a:p>
            <a:pPr lvl="1"/>
            <a:r>
              <a:rPr lang="en-US" dirty="0" smtClean="0">
                <a:latin typeface="Arial" charset="0"/>
              </a:rPr>
              <a:t>Decrease taxes</a:t>
            </a:r>
          </a:p>
          <a:p>
            <a:pPr marL="349250" lvl="1" indent="-349250">
              <a:spcBef>
                <a:spcPts val="2000"/>
              </a:spcBef>
              <a:buClr>
                <a:schemeClr val="accent1">
                  <a:lumMod val="60000"/>
                  <a:lumOff val="40000"/>
                </a:schemeClr>
              </a:buClr>
            </a:pPr>
            <a:r>
              <a:rPr lang="en-US" dirty="0" smtClean="0">
                <a:latin typeface="Arial" charset="0"/>
              </a:rPr>
              <a:t>The </a:t>
            </a:r>
            <a:r>
              <a:rPr lang="en-US" dirty="0">
                <a:latin typeface="Arial" charset="0"/>
              </a:rPr>
              <a:t>goal is to have more money for people to </a:t>
            </a:r>
            <a:r>
              <a:rPr lang="en-US" dirty="0" smtClean="0">
                <a:latin typeface="Arial" charset="0"/>
              </a:rPr>
              <a:t>spend</a:t>
            </a:r>
            <a:endParaRPr lang="en-US" dirty="0">
              <a:latin typeface="Arial" charset="0"/>
            </a:endParaRPr>
          </a:p>
          <a:p>
            <a:pPr marL="0" indent="0">
              <a:spcBef>
                <a:spcPts val="0"/>
              </a:spcBef>
              <a:buNone/>
            </a:pPr>
            <a:r>
              <a:rPr lang="en-US" altLang="en-US" dirty="0" smtClean="0">
                <a:solidFill>
                  <a:srgbClr val="FF0000"/>
                </a:solidFill>
              </a:rPr>
              <a:t>	</a:t>
            </a:r>
            <a:r>
              <a:rPr lang="en-US" altLang="en-US" dirty="0" smtClean="0"/>
              <a:t>More </a:t>
            </a:r>
            <a:r>
              <a:rPr lang="en-US" altLang="en-US" dirty="0"/>
              <a:t>money = more </a:t>
            </a:r>
            <a:r>
              <a:rPr lang="en-US" altLang="en-US" dirty="0" smtClean="0"/>
              <a:t>demand</a:t>
            </a:r>
          </a:p>
          <a:p>
            <a:pPr marL="0" indent="0">
              <a:spcBef>
                <a:spcPts val="0"/>
              </a:spcBef>
              <a:buNone/>
            </a:pPr>
            <a:r>
              <a:rPr lang="en-US" altLang="en-US" dirty="0"/>
              <a:t>	</a:t>
            </a:r>
            <a:r>
              <a:rPr lang="en-US" altLang="en-US" dirty="0" smtClean="0"/>
              <a:t>More </a:t>
            </a:r>
            <a:r>
              <a:rPr lang="en-US" altLang="en-US" dirty="0"/>
              <a:t>demand = more production</a:t>
            </a:r>
          </a:p>
          <a:p>
            <a:pPr marL="0" indent="0">
              <a:spcBef>
                <a:spcPts val="0"/>
              </a:spcBef>
              <a:buNone/>
            </a:pPr>
            <a:r>
              <a:rPr lang="en-US" altLang="en-US" dirty="0" smtClean="0"/>
              <a:t>	More </a:t>
            </a:r>
            <a:r>
              <a:rPr lang="en-US" altLang="en-US" dirty="0"/>
              <a:t>production = more jobs</a:t>
            </a:r>
          </a:p>
          <a:p>
            <a:pPr marL="0" indent="0">
              <a:spcBef>
                <a:spcPts val="0"/>
              </a:spcBef>
              <a:buNone/>
            </a:pPr>
            <a:r>
              <a:rPr lang="en-US" altLang="en-US" dirty="0" smtClean="0"/>
              <a:t>	More </a:t>
            </a:r>
            <a:r>
              <a:rPr lang="en-US" altLang="en-US" dirty="0"/>
              <a:t>jobs = more demand etc. etc.</a:t>
            </a:r>
          </a:p>
          <a:p>
            <a:pPr marL="609600" indent="-609600"/>
            <a:endParaRPr lang="en-US" altLang="en-US" dirty="0">
              <a:solidFill>
                <a:srgbClr val="FF0000"/>
              </a:solidFill>
            </a:endParaRPr>
          </a:p>
          <a:p>
            <a:endParaRPr lang="en-US" dirty="0"/>
          </a:p>
        </p:txBody>
      </p:sp>
    </p:spTree>
    <p:extLst>
      <p:ext uri="{BB962C8B-B14F-4D97-AF65-F5344CB8AC3E}">
        <p14:creationId xmlns:p14="http://schemas.microsoft.com/office/powerpoint/2010/main" val="2656660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Policy </a:t>
            </a:r>
            <a:endParaRPr lang="en-US" dirty="0"/>
          </a:p>
        </p:txBody>
      </p:sp>
      <p:sp>
        <p:nvSpPr>
          <p:cNvPr id="3" name="Content Placeholder 2"/>
          <p:cNvSpPr>
            <a:spLocks noGrp="1"/>
          </p:cNvSpPr>
          <p:nvPr>
            <p:ph idx="1"/>
          </p:nvPr>
        </p:nvSpPr>
        <p:spPr>
          <a:xfrm>
            <a:off x="549275" y="1600200"/>
            <a:ext cx="8042276" cy="4940255"/>
          </a:xfrm>
        </p:spPr>
        <p:txBody>
          <a:bodyPr>
            <a:normAutofit/>
          </a:bodyPr>
          <a:lstStyle/>
          <a:p>
            <a:r>
              <a:rPr lang="en-US" dirty="0" smtClean="0">
                <a:latin typeface="Arial" charset="0"/>
              </a:rPr>
              <a:t>During a period of </a:t>
            </a:r>
            <a:r>
              <a:rPr lang="en-US" dirty="0" smtClean="0">
                <a:solidFill>
                  <a:schemeClr val="accent2"/>
                </a:solidFill>
                <a:latin typeface="Arial" charset="0"/>
              </a:rPr>
              <a:t>excessive inflation</a:t>
            </a:r>
            <a:r>
              <a:rPr lang="en-US" dirty="0" smtClean="0">
                <a:latin typeface="Arial" charset="0"/>
              </a:rPr>
              <a:t> (during a period of </a:t>
            </a:r>
            <a:r>
              <a:rPr lang="en-US" b="1" dirty="0" smtClean="0">
                <a:solidFill>
                  <a:schemeClr val="accent2"/>
                </a:solidFill>
                <a:latin typeface="Arial" charset="0"/>
              </a:rPr>
              <a:t>expansion</a:t>
            </a:r>
            <a:r>
              <a:rPr lang="en-US" dirty="0" smtClean="0">
                <a:latin typeface="Arial" charset="0"/>
              </a:rPr>
              <a:t>), the government can do two things:</a:t>
            </a:r>
          </a:p>
          <a:p>
            <a:pPr lvl="1"/>
            <a:r>
              <a:rPr lang="en-US" dirty="0" smtClean="0">
                <a:solidFill>
                  <a:schemeClr val="accent2"/>
                </a:solidFill>
                <a:latin typeface="Arial" charset="0"/>
              </a:rPr>
              <a:t>Increase taxes </a:t>
            </a:r>
          </a:p>
          <a:p>
            <a:pPr lvl="1"/>
            <a:r>
              <a:rPr lang="en-US" dirty="0" smtClean="0">
                <a:solidFill>
                  <a:schemeClr val="accent2"/>
                </a:solidFill>
                <a:latin typeface="Arial" charset="0"/>
              </a:rPr>
              <a:t>Decrease spending </a:t>
            </a:r>
          </a:p>
          <a:p>
            <a:r>
              <a:rPr lang="en-US" dirty="0" smtClean="0">
                <a:solidFill>
                  <a:schemeClr val="accent2"/>
                </a:solidFill>
                <a:latin typeface="Arial" charset="0"/>
              </a:rPr>
              <a:t>The goal is to have less money = less demand = lower inflation (</a:t>
            </a:r>
            <a:r>
              <a:rPr lang="en-US" dirty="0" smtClean="0">
                <a:solidFill>
                  <a:srgbClr val="FF0000"/>
                </a:solidFill>
                <a:latin typeface="Arial" charset="0"/>
              </a:rPr>
              <a:t>contractionary policies</a:t>
            </a:r>
            <a:r>
              <a:rPr lang="en-US" dirty="0" smtClean="0">
                <a:solidFill>
                  <a:schemeClr val="accent2"/>
                </a:solidFill>
                <a:latin typeface="Arial" charset="0"/>
              </a:rPr>
              <a:t>)</a:t>
            </a:r>
            <a:endParaRPr lang="en-US" dirty="0">
              <a:latin typeface="Arial" charset="0"/>
            </a:endParaRPr>
          </a:p>
          <a:p>
            <a:endParaRPr lang="en-US" dirty="0"/>
          </a:p>
        </p:txBody>
      </p:sp>
    </p:spTree>
    <p:extLst>
      <p:ext uri="{BB962C8B-B14F-4D97-AF65-F5344CB8AC3E}">
        <p14:creationId xmlns:p14="http://schemas.microsoft.com/office/powerpoint/2010/main" val="4119532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255588"/>
            <a:ext cx="8229600" cy="1143000"/>
          </a:xfrm>
        </p:spPr>
        <p:txBody>
          <a:bodyPr/>
          <a:lstStyle/>
          <a:p>
            <a:pPr eaLnBrk="1" hangingPunct="1"/>
            <a:r>
              <a:rPr lang="en-US" altLang="en-US" smtClean="0"/>
              <a:t>Who favors which policy</a:t>
            </a:r>
          </a:p>
        </p:txBody>
      </p:sp>
      <p:sp>
        <p:nvSpPr>
          <p:cNvPr id="10243" name="Rectangle 4"/>
          <p:cNvSpPr>
            <a:spLocks noGrp="1" noChangeArrowheads="1"/>
          </p:cNvSpPr>
          <p:nvPr>
            <p:ph type="body" sz="half" idx="1"/>
          </p:nvPr>
        </p:nvSpPr>
        <p:spPr/>
        <p:txBody>
          <a:bodyPr/>
          <a:lstStyle/>
          <a:p>
            <a:pPr eaLnBrk="1" hangingPunct="1">
              <a:lnSpc>
                <a:spcPct val="90000"/>
              </a:lnSpc>
            </a:pPr>
            <a:r>
              <a:rPr lang="en-US" altLang="en-US" dirty="0" smtClean="0"/>
              <a:t>Decreasing Taxes</a:t>
            </a:r>
          </a:p>
          <a:p>
            <a:pPr eaLnBrk="1" hangingPunct="1">
              <a:lnSpc>
                <a:spcPct val="90000"/>
              </a:lnSpc>
            </a:pPr>
            <a:endParaRPr lang="en-US" altLang="en-US" dirty="0" smtClean="0"/>
          </a:p>
          <a:p>
            <a:pPr eaLnBrk="1" hangingPunct="1">
              <a:lnSpc>
                <a:spcPct val="90000"/>
              </a:lnSpc>
            </a:pPr>
            <a:r>
              <a:rPr lang="en-US" altLang="en-US" dirty="0" smtClean="0"/>
              <a:t>Favored by </a:t>
            </a:r>
            <a:r>
              <a:rPr lang="en-US" altLang="en-US" u="sng" dirty="0" smtClean="0"/>
              <a:t>Republicans</a:t>
            </a:r>
          </a:p>
          <a:p>
            <a:pPr eaLnBrk="1" hangingPunct="1">
              <a:lnSpc>
                <a:spcPct val="90000"/>
              </a:lnSpc>
            </a:pPr>
            <a:endParaRPr lang="en-US" altLang="en-US" dirty="0" smtClean="0"/>
          </a:p>
          <a:p>
            <a:pPr eaLnBrk="1" hangingPunct="1">
              <a:lnSpc>
                <a:spcPct val="90000"/>
              </a:lnSpc>
              <a:buFontTx/>
              <a:buNone/>
            </a:pPr>
            <a:r>
              <a:rPr lang="en-US" altLang="en-US" dirty="0" smtClean="0"/>
              <a:t>	Let people decide what to spend their money on and let those who earned the money benefit from it.</a:t>
            </a:r>
          </a:p>
        </p:txBody>
      </p:sp>
      <p:sp>
        <p:nvSpPr>
          <p:cNvPr id="10244" name="Rectangle 5"/>
          <p:cNvSpPr>
            <a:spLocks noGrp="1" noChangeArrowheads="1"/>
          </p:cNvSpPr>
          <p:nvPr>
            <p:ph type="body" sz="half" idx="2"/>
          </p:nvPr>
        </p:nvSpPr>
        <p:spPr/>
        <p:txBody>
          <a:bodyPr/>
          <a:lstStyle/>
          <a:p>
            <a:pPr eaLnBrk="1" hangingPunct="1">
              <a:lnSpc>
                <a:spcPct val="90000"/>
              </a:lnSpc>
            </a:pPr>
            <a:r>
              <a:rPr lang="en-US" altLang="en-US" dirty="0" smtClean="0"/>
              <a:t>Increase Spending</a:t>
            </a:r>
          </a:p>
          <a:p>
            <a:pPr eaLnBrk="1" hangingPunct="1">
              <a:lnSpc>
                <a:spcPct val="90000"/>
              </a:lnSpc>
            </a:pPr>
            <a:endParaRPr lang="en-US" altLang="en-US" dirty="0" smtClean="0"/>
          </a:p>
          <a:p>
            <a:pPr eaLnBrk="1" hangingPunct="1">
              <a:lnSpc>
                <a:spcPct val="90000"/>
              </a:lnSpc>
            </a:pPr>
            <a:r>
              <a:rPr lang="en-US" altLang="en-US" dirty="0" smtClean="0"/>
              <a:t>Favored by </a:t>
            </a:r>
            <a:r>
              <a:rPr lang="en-US" altLang="en-US" u="sng" dirty="0" smtClean="0"/>
              <a:t>Democrats</a:t>
            </a:r>
          </a:p>
          <a:p>
            <a:pPr eaLnBrk="1" hangingPunct="1">
              <a:lnSpc>
                <a:spcPct val="90000"/>
              </a:lnSpc>
            </a:pPr>
            <a:endParaRPr lang="en-US" altLang="en-US" dirty="0" smtClean="0"/>
          </a:p>
          <a:p>
            <a:pPr eaLnBrk="1" hangingPunct="1">
              <a:lnSpc>
                <a:spcPct val="90000"/>
              </a:lnSpc>
              <a:buFontTx/>
              <a:buNone/>
            </a:pPr>
            <a:r>
              <a:rPr lang="en-US" altLang="en-US" dirty="0" smtClean="0"/>
              <a:t>	Government should spend to redistribute wealth to the poor, rather than give the rich a tax cut</a:t>
            </a:r>
          </a:p>
        </p:txBody>
      </p:sp>
    </p:spTree>
    <p:extLst>
      <p:ext uri="{BB962C8B-B14F-4D97-AF65-F5344CB8AC3E}">
        <p14:creationId xmlns:p14="http://schemas.microsoft.com/office/powerpoint/2010/main" val="2963152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433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7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549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Bellwork</a:t>
            </a:r>
            <a:endParaRPr lang="en-US" dirty="0"/>
          </a:p>
        </p:txBody>
      </p:sp>
      <p:sp>
        <p:nvSpPr>
          <p:cNvPr id="8" name="Content Placeholder 7"/>
          <p:cNvSpPr>
            <a:spLocks noGrp="1"/>
          </p:cNvSpPr>
          <p:nvPr>
            <p:ph idx="1"/>
          </p:nvPr>
        </p:nvSpPr>
        <p:spPr/>
        <p:txBody>
          <a:bodyPr/>
          <a:lstStyle/>
          <a:p>
            <a:r>
              <a:rPr lang="en-US" dirty="0" smtClean="0"/>
              <a:t>Why do people with different incomes pay different percentages in taxes?</a:t>
            </a:r>
            <a:endParaRPr lang="en-US" dirty="0"/>
          </a:p>
        </p:txBody>
      </p:sp>
    </p:spTree>
    <p:extLst>
      <p:ext uri="{BB962C8B-B14F-4D97-AF65-F5344CB8AC3E}">
        <p14:creationId xmlns:p14="http://schemas.microsoft.com/office/powerpoint/2010/main" val="2641205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taxes?</a:t>
            </a:r>
            <a:endParaRPr lang="en-US" dirty="0"/>
          </a:p>
        </p:txBody>
      </p:sp>
      <p:sp>
        <p:nvSpPr>
          <p:cNvPr id="3" name="Content Placeholder 2"/>
          <p:cNvSpPr>
            <a:spLocks noGrp="1"/>
          </p:cNvSpPr>
          <p:nvPr>
            <p:ph idx="1"/>
          </p:nvPr>
        </p:nvSpPr>
        <p:spPr>
          <a:xfrm>
            <a:off x="549275" y="1600201"/>
            <a:ext cx="8042276" cy="5054002"/>
          </a:xfrm>
        </p:spPr>
        <p:txBody>
          <a:bodyPr>
            <a:normAutofit fontScale="92500" lnSpcReduction="10000"/>
          </a:bodyPr>
          <a:lstStyle/>
          <a:p>
            <a:r>
              <a:rPr lang="en-US" dirty="0" smtClean="0">
                <a:latin typeface="+mj-lt"/>
              </a:rPr>
              <a:t>Taxes </a:t>
            </a:r>
            <a:r>
              <a:rPr lang="en-US" dirty="0">
                <a:latin typeface="+mj-lt"/>
              </a:rPr>
              <a:t>are payments people are required to pay to local, state and national </a:t>
            </a:r>
            <a:r>
              <a:rPr lang="en-US" dirty="0" smtClean="0">
                <a:latin typeface="+mj-lt"/>
              </a:rPr>
              <a:t>government. Taxes are used to pay for services provided by the government</a:t>
            </a:r>
            <a:r>
              <a:rPr lang="en-US" dirty="0" smtClean="0">
                <a:solidFill>
                  <a:srgbClr val="000000"/>
                </a:solidFill>
                <a:latin typeface="+mj-lt"/>
              </a:rPr>
              <a:t>. </a:t>
            </a:r>
            <a:endParaRPr lang="en-US" dirty="0">
              <a:solidFill>
                <a:srgbClr val="CC0000"/>
              </a:solidFill>
              <a:latin typeface="+mj-lt"/>
            </a:endParaRPr>
          </a:p>
          <a:p>
            <a:r>
              <a:rPr lang="en-US" dirty="0">
                <a:solidFill>
                  <a:schemeClr val="accent2"/>
                </a:solidFill>
              </a:rPr>
              <a:t>Article 1, Section 8, Clause 1 of the Constitution</a:t>
            </a:r>
            <a:r>
              <a:rPr lang="en-US" dirty="0"/>
              <a:t> grants Congress the power to </a:t>
            </a:r>
            <a:r>
              <a:rPr lang="en-US" dirty="0">
                <a:solidFill>
                  <a:schemeClr val="accent2"/>
                </a:solidFill>
              </a:rPr>
              <a:t>tax</a:t>
            </a:r>
            <a:r>
              <a:rPr lang="en-US" dirty="0" smtClean="0"/>
              <a:t>.</a:t>
            </a:r>
          </a:p>
          <a:p>
            <a:pPr lvl="1"/>
            <a:r>
              <a:rPr lang="en-US" dirty="0" smtClean="0"/>
              <a:t>“The </a:t>
            </a:r>
            <a:r>
              <a:rPr lang="en-US" dirty="0"/>
              <a:t>Congress shall have Power To lay and collect Taxes, Duties, Imposts and Excises, to pay the Debts and provide for the common </a:t>
            </a:r>
            <a:r>
              <a:rPr lang="en-US" dirty="0" smtClean="0"/>
              <a:t>Defense and </a:t>
            </a:r>
            <a:r>
              <a:rPr lang="en-US" dirty="0"/>
              <a:t>general Welfare of the United States; but all Duties, Imposts and Excises shall be uniform throughout the United </a:t>
            </a:r>
            <a:r>
              <a:rPr lang="en-US" dirty="0" smtClean="0"/>
              <a:t>States”</a:t>
            </a:r>
            <a:endParaRPr lang="en-US" dirty="0"/>
          </a:p>
          <a:p>
            <a:r>
              <a:rPr lang="en-US" dirty="0"/>
              <a:t>The </a:t>
            </a:r>
            <a:r>
              <a:rPr lang="en-US" dirty="0">
                <a:solidFill>
                  <a:schemeClr val="accent2"/>
                </a:solidFill>
              </a:rPr>
              <a:t>Sixteenth Amendment</a:t>
            </a:r>
            <a:r>
              <a:rPr lang="en-US" dirty="0"/>
              <a:t> gives Congress the power to levy an </a:t>
            </a:r>
            <a:r>
              <a:rPr lang="en-US" dirty="0">
                <a:solidFill>
                  <a:schemeClr val="accent2"/>
                </a:solidFill>
              </a:rPr>
              <a:t>income tax</a:t>
            </a:r>
            <a:r>
              <a:rPr lang="en-US" dirty="0" smtClean="0">
                <a:solidFill>
                  <a:schemeClr val="accent2"/>
                </a:solidFill>
              </a:rPr>
              <a:t>.</a:t>
            </a:r>
          </a:p>
          <a:p>
            <a:pPr lvl="1"/>
            <a:r>
              <a:rPr lang="en-US" dirty="0" smtClean="0"/>
              <a:t>“The </a:t>
            </a:r>
            <a:r>
              <a:rPr lang="en-US" dirty="0"/>
              <a:t>Congress shall have power to lay and collect taxes on incomes, from whatever source </a:t>
            </a:r>
            <a:r>
              <a:rPr lang="en-US" dirty="0" smtClean="0"/>
              <a:t>derived…”</a:t>
            </a:r>
            <a:endParaRPr lang="en-US" dirty="0"/>
          </a:p>
        </p:txBody>
      </p:sp>
    </p:spTree>
    <p:extLst>
      <p:ext uri="{BB962C8B-B14F-4D97-AF65-F5344CB8AC3E}">
        <p14:creationId xmlns:p14="http://schemas.microsoft.com/office/powerpoint/2010/main" val="4051071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46095"/>
          </a:xfrm>
        </p:spPr>
        <p:txBody>
          <a:bodyPr/>
          <a:lstStyle/>
          <a:p>
            <a:r>
              <a:rPr lang="en-US" dirty="0" smtClean="0"/>
              <a:t>Types of Taxes</a:t>
            </a:r>
            <a:endParaRPr lang="en-US" dirty="0"/>
          </a:p>
        </p:txBody>
      </p:sp>
      <p:sp>
        <p:nvSpPr>
          <p:cNvPr id="3" name="Content Placeholder 2"/>
          <p:cNvSpPr>
            <a:spLocks noGrp="1"/>
          </p:cNvSpPr>
          <p:nvPr>
            <p:ph idx="1"/>
          </p:nvPr>
        </p:nvSpPr>
        <p:spPr>
          <a:xfrm>
            <a:off x="549275" y="999420"/>
            <a:ext cx="8042276" cy="5517632"/>
          </a:xfrm>
        </p:spPr>
        <p:txBody>
          <a:bodyPr>
            <a:normAutofit/>
          </a:bodyPr>
          <a:lstStyle/>
          <a:p>
            <a:r>
              <a:rPr lang="en-US" dirty="0" smtClean="0"/>
              <a:t>Progressive</a:t>
            </a:r>
          </a:p>
          <a:p>
            <a:pPr lvl="1"/>
            <a:r>
              <a:rPr lang="en-US" dirty="0" smtClean="0"/>
              <a:t>Progressive taxes are taxes where the rate increases as the amount subject to tax increases. </a:t>
            </a:r>
          </a:p>
          <a:p>
            <a:pPr lvl="1"/>
            <a:r>
              <a:rPr lang="en-US" dirty="0" smtClean="0"/>
              <a:t>People with more money</a:t>
            </a:r>
          </a:p>
          <a:p>
            <a:pPr lvl="1"/>
            <a:r>
              <a:rPr lang="en-US" dirty="0" smtClean="0"/>
              <a:t>Ex: income tax with tax brackets </a:t>
            </a:r>
          </a:p>
          <a:p>
            <a:r>
              <a:rPr lang="en-US" dirty="0" smtClean="0"/>
              <a:t>Regressive </a:t>
            </a:r>
          </a:p>
          <a:p>
            <a:pPr lvl="1"/>
            <a:r>
              <a:rPr lang="en-US" dirty="0" smtClean="0">
                <a:latin typeface="+mj-lt"/>
              </a:rPr>
              <a:t>Tax </a:t>
            </a:r>
            <a:r>
              <a:rPr lang="en-US" dirty="0">
                <a:latin typeface="+mj-lt"/>
              </a:rPr>
              <a:t>which takes a higher percentage of income from the poor than from the </a:t>
            </a:r>
            <a:r>
              <a:rPr lang="en-US" dirty="0" smtClean="0">
                <a:latin typeface="+mj-lt"/>
              </a:rPr>
              <a:t>rich</a:t>
            </a:r>
          </a:p>
          <a:p>
            <a:pPr lvl="1"/>
            <a:r>
              <a:rPr lang="en-US" dirty="0" smtClean="0">
                <a:latin typeface="+mj-lt"/>
              </a:rPr>
              <a:t>Ex: sales tax </a:t>
            </a:r>
          </a:p>
          <a:p>
            <a:r>
              <a:rPr lang="en-US" dirty="0" smtClean="0"/>
              <a:t>Proportional </a:t>
            </a:r>
          </a:p>
          <a:p>
            <a:pPr lvl="1"/>
            <a:r>
              <a:rPr lang="en-US" dirty="0" smtClean="0"/>
              <a:t>Rate is fixed and does not change as the taxable amount increases or decreases </a:t>
            </a:r>
            <a:endParaRPr lang="en-US" dirty="0"/>
          </a:p>
        </p:txBody>
      </p:sp>
    </p:spTree>
    <p:extLst>
      <p:ext uri="{BB962C8B-B14F-4D97-AF65-F5344CB8AC3E}">
        <p14:creationId xmlns:p14="http://schemas.microsoft.com/office/powerpoint/2010/main" val="3084799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65101"/>
            <a:ext cx="8042276" cy="6064198"/>
          </a:xfrm>
        </p:spPr>
        <p:txBody>
          <a:bodyPr>
            <a:normAutofit/>
          </a:bodyPr>
          <a:lstStyle/>
          <a:p>
            <a:r>
              <a:rPr lang="en-US" dirty="0" smtClean="0"/>
              <a:t>Yet </a:t>
            </a:r>
            <a:r>
              <a:rPr lang="en-US" dirty="0"/>
              <a:t>the gross national product does not allow for the health of our children, the quality of their education, or the joy of their play. It does not include the beauty of our poetry or the strength of our marriages; the intelligence of our public debate or the integrity of our public officials. It measures neither our wit nor our courage; neither our wisdom nor our learning; neither our compassion nor our devotion to our country; it measures everything, in short, except that which makes life worthwhile. And it tells us everything about America except why we are proud that we are Americans</a:t>
            </a:r>
            <a:r>
              <a:rPr lang="en-US" dirty="0" smtClean="0"/>
              <a:t>.”</a:t>
            </a:r>
          </a:p>
          <a:p>
            <a:pPr marL="349250" lvl="1" indent="0">
              <a:buNone/>
            </a:pPr>
            <a:r>
              <a:rPr lang="en-US" dirty="0"/>
              <a:t>	</a:t>
            </a:r>
            <a:r>
              <a:rPr lang="en-US" dirty="0" smtClean="0"/>
              <a:t>- Robert F. Kennedy </a:t>
            </a:r>
          </a:p>
        </p:txBody>
      </p:sp>
    </p:spTree>
    <p:extLst>
      <p:ext uri="{BB962C8B-B14F-4D97-AF65-F5344CB8AC3E}">
        <p14:creationId xmlns:p14="http://schemas.microsoft.com/office/powerpoint/2010/main" val="33372699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026" name="Picture 2" descr="http://sousaweber.com/wp-content/uploads/2015/11/2106-tax-brack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9" y="1118734"/>
            <a:ext cx="8933810" cy="468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691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 </a:t>
            </a:r>
            <a:endParaRPr lang="en-US" dirty="0"/>
          </a:p>
        </p:txBody>
      </p:sp>
      <p:sp>
        <p:nvSpPr>
          <p:cNvPr id="3" name="Content Placeholder 2"/>
          <p:cNvSpPr>
            <a:spLocks noGrp="1"/>
          </p:cNvSpPr>
          <p:nvPr>
            <p:ph idx="1"/>
          </p:nvPr>
        </p:nvSpPr>
        <p:spPr>
          <a:xfrm>
            <a:off x="549275" y="1600200"/>
            <a:ext cx="8042276" cy="4812745"/>
          </a:xfrm>
        </p:spPr>
        <p:txBody>
          <a:bodyPr/>
          <a:lstStyle/>
          <a:p>
            <a:r>
              <a:rPr lang="en-US" dirty="0" smtClean="0"/>
              <a:t>The Fed can also change the money supply through </a:t>
            </a:r>
            <a:r>
              <a:rPr lang="en-US" b="1" dirty="0" smtClean="0"/>
              <a:t>open market operations</a:t>
            </a:r>
            <a:r>
              <a:rPr lang="en-US" dirty="0" smtClean="0"/>
              <a:t>. These are purchases or sale of US government bonds. </a:t>
            </a:r>
          </a:p>
          <a:p>
            <a:r>
              <a:rPr lang="en-US" dirty="0" smtClean="0"/>
              <a:t>Buying bonds puts more money in investor’s hands and increases the money supply. This causes consumers to borrow money and increase demand. </a:t>
            </a:r>
          </a:p>
          <a:p>
            <a:r>
              <a:rPr lang="en-US" dirty="0" smtClean="0"/>
              <a:t>If the Fed can sell bonds to take money out of the system by </a:t>
            </a:r>
            <a:r>
              <a:rPr lang="en-US" dirty="0"/>
              <a:t>having people exchange money for a piece of paper (promise to pay at a later date)  called a treasury bond.</a:t>
            </a:r>
          </a:p>
          <a:p>
            <a:endParaRPr lang="en-US" dirty="0"/>
          </a:p>
        </p:txBody>
      </p:sp>
    </p:spTree>
    <p:extLst>
      <p:ext uri="{BB962C8B-B14F-4D97-AF65-F5344CB8AC3E}">
        <p14:creationId xmlns:p14="http://schemas.microsoft.com/office/powerpoint/2010/main" val="1392720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a:t>
            </a:r>
            <a:endParaRPr lang="en-US" dirty="0"/>
          </a:p>
        </p:txBody>
      </p:sp>
      <p:sp>
        <p:nvSpPr>
          <p:cNvPr id="3" name="Content Placeholder 2"/>
          <p:cNvSpPr>
            <a:spLocks noGrp="1"/>
          </p:cNvSpPr>
          <p:nvPr>
            <p:ph idx="1"/>
          </p:nvPr>
        </p:nvSpPr>
        <p:spPr>
          <a:xfrm>
            <a:off x="549275" y="1600200"/>
            <a:ext cx="8042276" cy="4958493"/>
          </a:xfrm>
        </p:spPr>
        <p:txBody>
          <a:bodyPr>
            <a:normAutofit/>
          </a:bodyPr>
          <a:lstStyle/>
          <a:p>
            <a:r>
              <a:rPr lang="en-US" dirty="0" smtClean="0"/>
              <a:t>Different organizations play a role in the US economy.</a:t>
            </a:r>
          </a:p>
          <a:p>
            <a:r>
              <a:rPr lang="en-US" dirty="0" smtClean="0"/>
              <a:t>These organizations include:</a:t>
            </a:r>
          </a:p>
          <a:p>
            <a:pPr lvl="1"/>
            <a:r>
              <a:rPr lang="en-US" dirty="0" smtClean="0"/>
              <a:t>Federal reserve</a:t>
            </a:r>
          </a:p>
          <a:p>
            <a:pPr lvl="2"/>
            <a:r>
              <a:rPr lang="en-US" dirty="0" smtClean="0"/>
              <a:t>Controls the money supply</a:t>
            </a:r>
          </a:p>
          <a:p>
            <a:pPr lvl="1"/>
            <a:r>
              <a:rPr lang="en-US" dirty="0" smtClean="0"/>
              <a:t>Nonprofit organizations</a:t>
            </a:r>
          </a:p>
          <a:p>
            <a:pPr lvl="2"/>
            <a:r>
              <a:rPr lang="en-US" dirty="0" smtClean="0"/>
              <a:t>Are a valuable part of the economy because the serve the public and provide a benefit other than the accumulation of profit </a:t>
            </a:r>
          </a:p>
          <a:p>
            <a:pPr lvl="1"/>
            <a:r>
              <a:rPr lang="en-US" dirty="0" smtClean="0"/>
              <a:t>Wall Street </a:t>
            </a:r>
          </a:p>
          <a:p>
            <a:pPr lvl="1"/>
            <a:r>
              <a:rPr lang="en-US" dirty="0" smtClean="0"/>
              <a:t>Banks</a:t>
            </a:r>
          </a:p>
          <a:p>
            <a:pPr lvl="1"/>
            <a:r>
              <a:rPr lang="en-US" dirty="0" smtClean="0"/>
              <a:t>Labor unions </a:t>
            </a:r>
          </a:p>
        </p:txBody>
      </p:sp>
    </p:spTree>
    <p:extLst>
      <p:ext uri="{BB962C8B-B14F-4D97-AF65-F5344CB8AC3E}">
        <p14:creationId xmlns:p14="http://schemas.microsoft.com/office/powerpoint/2010/main" val="2135222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a:t>
            </a:r>
            <a:endParaRPr lang="en-US" dirty="0"/>
          </a:p>
        </p:txBody>
      </p:sp>
      <p:sp>
        <p:nvSpPr>
          <p:cNvPr id="3" name="Content Placeholder 2"/>
          <p:cNvSpPr>
            <a:spLocks noGrp="1"/>
          </p:cNvSpPr>
          <p:nvPr>
            <p:ph idx="1"/>
          </p:nvPr>
        </p:nvSpPr>
        <p:spPr>
          <a:xfrm>
            <a:off x="549275" y="1600200"/>
            <a:ext cx="8042276" cy="5010369"/>
          </a:xfrm>
        </p:spPr>
        <p:txBody>
          <a:bodyPr/>
          <a:lstStyle/>
          <a:p>
            <a:r>
              <a:rPr lang="en-US" dirty="0" smtClean="0"/>
              <a:t>Financial institutions facilitate allocation of financial resources from its source to potential users.</a:t>
            </a:r>
          </a:p>
          <a:p>
            <a:r>
              <a:rPr lang="en-US" dirty="0" smtClean="0"/>
              <a:t>The financial system connects savers to borrowers.</a:t>
            </a:r>
          </a:p>
          <a:p>
            <a:r>
              <a:rPr lang="en-US" dirty="0" smtClean="0"/>
              <a:t>Wall Street is the financial district of NY. </a:t>
            </a:r>
          </a:p>
          <a:p>
            <a:r>
              <a:rPr lang="en-US" dirty="0" smtClean="0"/>
              <a:t>Entrepreneurs gets money for new businesses by borrowing money through banks.</a:t>
            </a:r>
          </a:p>
          <a:p>
            <a:r>
              <a:rPr lang="en-US" dirty="0" smtClean="0"/>
              <a:t>When people become afraid that too many loans will not be repaid, a run on the bank may occur</a:t>
            </a:r>
          </a:p>
          <a:p>
            <a:pPr lvl="1"/>
            <a:r>
              <a:rPr lang="en-US" dirty="0" smtClean="0"/>
              <a:t>FDIC</a:t>
            </a:r>
          </a:p>
          <a:p>
            <a:endParaRPr lang="en-US" dirty="0"/>
          </a:p>
        </p:txBody>
      </p:sp>
    </p:spTree>
    <p:extLst>
      <p:ext uri="{BB962C8B-B14F-4D97-AF65-F5344CB8AC3E}">
        <p14:creationId xmlns:p14="http://schemas.microsoft.com/office/powerpoint/2010/main" val="21716988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3443"/>
          </a:xfrm>
        </p:spPr>
        <p:txBody>
          <a:bodyPr/>
          <a:lstStyle/>
          <a:p>
            <a:r>
              <a:rPr lang="en-US" dirty="0" smtClean="0"/>
              <a:t>The Rise of Labor Unions</a:t>
            </a:r>
            <a:endParaRPr lang="en-US" dirty="0"/>
          </a:p>
        </p:txBody>
      </p:sp>
      <p:sp>
        <p:nvSpPr>
          <p:cNvPr id="3" name="Content Placeholder 2"/>
          <p:cNvSpPr>
            <a:spLocks noGrp="1"/>
          </p:cNvSpPr>
          <p:nvPr>
            <p:ph idx="1"/>
          </p:nvPr>
        </p:nvSpPr>
        <p:spPr>
          <a:xfrm>
            <a:off x="549275" y="891019"/>
            <a:ext cx="8042276" cy="5744226"/>
          </a:xfrm>
        </p:spPr>
        <p:txBody>
          <a:bodyPr>
            <a:normAutofit fontScale="92500"/>
          </a:bodyPr>
          <a:lstStyle/>
          <a:p>
            <a:r>
              <a:rPr lang="en-US" dirty="0" smtClean="0"/>
              <a:t>As American industry expanded, growing numbers of workers became dissatisfied with their labor conditions. </a:t>
            </a:r>
            <a:endParaRPr lang="en-US" dirty="0"/>
          </a:p>
          <a:p>
            <a:r>
              <a:rPr lang="en-US" dirty="0" smtClean="0"/>
              <a:t>Men and women began to organize into groups to demand better conditions from their employer. </a:t>
            </a:r>
          </a:p>
          <a:p>
            <a:pPr lvl="1"/>
            <a:r>
              <a:rPr lang="en-US" dirty="0" smtClean="0"/>
              <a:t>These organizations of workers became known as labor unions. </a:t>
            </a:r>
          </a:p>
          <a:p>
            <a:r>
              <a:rPr lang="en-US" dirty="0" smtClean="0"/>
              <a:t>Typical labor union demands included better wages, safer working conditions, and shorter workdays. </a:t>
            </a:r>
          </a:p>
          <a:p>
            <a:r>
              <a:rPr lang="en-US" dirty="0" smtClean="0"/>
              <a:t>To achieve these goals, union leaders needed the right to bargain with employers. This form of negotiation between labor and management is called collective bargaining. </a:t>
            </a:r>
          </a:p>
          <a:p>
            <a:pPr lvl="1"/>
            <a:r>
              <a:rPr lang="en-US" dirty="0" smtClean="0"/>
              <a:t>Representatives from a labor union meet with representatives of an employer. Each side argues for the changes it wants or does not want and some sort of compromise is reached.</a:t>
            </a:r>
          </a:p>
          <a:p>
            <a:pPr lvl="1"/>
            <a:r>
              <a:rPr lang="en-US" dirty="0" smtClean="0"/>
              <a:t>The terms of the agreement are put into a contract.</a:t>
            </a:r>
            <a:endParaRPr lang="en-US" dirty="0"/>
          </a:p>
        </p:txBody>
      </p:sp>
    </p:spTree>
    <p:extLst>
      <p:ext uri="{BB962C8B-B14F-4D97-AF65-F5344CB8AC3E}">
        <p14:creationId xmlns:p14="http://schemas.microsoft.com/office/powerpoint/2010/main" val="3685812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Used by Labor</a:t>
            </a:r>
            <a:endParaRPr lang="en-US" dirty="0"/>
          </a:p>
        </p:txBody>
      </p:sp>
      <p:sp>
        <p:nvSpPr>
          <p:cNvPr id="3" name="Content Placeholder 2"/>
          <p:cNvSpPr>
            <a:spLocks noGrp="1"/>
          </p:cNvSpPr>
          <p:nvPr>
            <p:ph idx="1"/>
          </p:nvPr>
        </p:nvSpPr>
        <p:spPr>
          <a:xfrm>
            <a:off x="549275" y="1600201"/>
            <a:ext cx="8042276" cy="5054002"/>
          </a:xfrm>
        </p:spPr>
        <p:txBody>
          <a:bodyPr>
            <a:normAutofit/>
          </a:bodyPr>
          <a:lstStyle/>
          <a:p>
            <a:r>
              <a:rPr lang="en-US" dirty="0" smtClean="0"/>
              <a:t>When employers refused to deal with unions, labor leaders often respond with a strike. In a strike, union members walk off the job if employers do not agree to labor’s demands.</a:t>
            </a:r>
          </a:p>
          <a:p>
            <a:r>
              <a:rPr lang="en-US" dirty="0" smtClean="0"/>
              <a:t>If a company tries to hire other workers during a strike, the strikers try to prevent this by picketing. </a:t>
            </a:r>
          </a:p>
          <a:p>
            <a:r>
              <a:rPr lang="en-US" dirty="0" smtClean="0"/>
              <a:t>Sometimes workers will stay on the job, but work much more slowly than usual. This union action is called a slowdown. </a:t>
            </a:r>
          </a:p>
          <a:p>
            <a:r>
              <a:rPr lang="en-US" dirty="0" smtClean="0"/>
              <a:t>Any kind of slowdown or action short of a strike is called a job action. </a:t>
            </a:r>
            <a:endParaRPr lang="en-US" dirty="0"/>
          </a:p>
        </p:txBody>
      </p:sp>
    </p:spTree>
    <p:extLst>
      <p:ext uri="{BB962C8B-B14F-4D97-AF65-F5344CB8AC3E}">
        <p14:creationId xmlns:p14="http://schemas.microsoft.com/office/powerpoint/2010/main" val="10875316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used by Employers</a:t>
            </a:r>
            <a:endParaRPr lang="en-US" dirty="0"/>
          </a:p>
        </p:txBody>
      </p:sp>
      <p:sp>
        <p:nvSpPr>
          <p:cNvPr id="3" name="Content Placeholder 2"/>
          <p:cNvSpPr>
            <a:spLocks noGrp="1"/>
          </p:cNvSpPr>
          <p:nvPr>
            <p:ph idx="1"/>
          </p:nvPr>
        </p:nvSpPr>
        <p:spPr/>
        <p:txBody>
          <a:bodyPr>
            <a:normAutofit fontScale="92500"/>
          </a:bodyPr>
          <a:lstStyle/>
          <a:p>
            <a:r>
              <a:rPr lang="en-US" dirty="0" smtClean="0"/>
              <a:t>Employers sometimes locked workers out so they could not work. They would also send lists of names of workers active in the union and asked places to not hire those workers. </a:t>
            </a:r>
          </a:p>
          <a:p>
            <a:r>
              <a:rPr lang="en-US" dirty="0" smtClean="0"/>
              <a:t>Business owners sometimes hired armed guards to protect their property from striking workers.</a:t>
            </a:r>
          </a:p>
          <a:p>
            <a:r>
              <a:rPr lang="en-US" dirty="0" smtClean="0"/>
              <a:t>In major strikes, employers asked government officials for help</a:t>
            </a:r>
            <a:r>
              <a:rPr lang="en-US" dirty="0"/>
              <a:t>. </a:t>
            </a:r>
            <a:endParaRPr lang="en-US" dirty="0" smtClean="0"/>
          </a:p>
          <a:p>
            <a:r>
              <a:rPr lang="en-US" dirty="0" smtClean="0">
                <a:hlinkClick r:id="rId2"/>
              </a:rPr>
              <a:t>http</a:t>
            </a:r>
            <a:r>
              <a:rPr lang="en-US" dirty="0">
                <a:hlinkClick r:id="rId2"/>
              </a:rPr>
              <a:t>://www.amosweb.com/cgi-bin/awb_nav.pl?s=wpd&amp;c=dsp&amp;k=gross+domestic+product,+</a:t>
            </a:r>
            <a:r>
              <a:rPr lang="en-US" dirty="0" smtClean="0">
                <a:hlinkClick r:id="rId2"/>
              </a:rPr>
              <a:t>ins+and+outs</a:t>
            </a:r>
            <a:endParaRPr lang="en-US" dirty="0" smtClean="0"/>
          </a:p>
          <a:p>
            <a:endParaRPr lang="en-US" dirty="0"/>
          </a:p>
          <a:p>
            <a:endParaRPr lang="en-US" dirty="0"/>
          </a:p>
        </p:txBody>
      </p:sp>
    </p:spTree>
    <p:extLst>
      <p:ext uri="{BB962C8B-B14F-4D97-AF65-F5344CB8AC3E}">
        <p14:creationId xmlns:p14="http://schemas.microsoft.com/office/powerpoint/2010/main" val="39319301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Today</a:t>
            </a:r>
            <a:endParaRPr lang="en-US" dirty="0"/>
          </a:p>
        </p:txBody>
      </p:sp>
      <p:sp>
        <p:nvSpPr>
          <p:cNvPr id="3" name="Content Placeholder 2"/>
          <p:cNvSpPr>
            <a:spLocks noGrp="1"/>
          </p:cNvSpPr>
          <p:nvPr>
            <p:ph idx="1"/>
          </p:nvPr>
        </p:nvSpPr>
        <p:spPr>
          <a:xfrm>
            <a:off x="549275" y="1600200"/>
            <a:ext cx="8042276" cy="4916851"/>
          </a:xfrm>
        </p:spPr>
        <p:txBody>
          <a:bodyPr/>
          <a:lstStyle/>
          <a:p>
            <a:r>
              <a:rPr lang="en-US" dirty="0" smtClean="0"/>
              <a:t>Today many American enjoy much better working conditions than they did in the past. Still there are disputes that arise between unions and employers.</a:t>
            </a:r>
          </a:p>
          <a:p>
            <a:r>
              <a:rPr lang="en-US" dirty="0" smtClean="0"/>
              <a:t>Sometimes to resolve a dispute an expert may be asked to examine the issue and recommend a solution. This method is called mediation. The recommendation is not legally binding.  </a:t>
            </a:r>
            <a:endParaRPr lang="en-US" dirty="0"/>
          </a:p>
          <a:p>
            <a:r>
              <a:rPr lang="en-US" dirty="0" smtClean="0"/>
              <a:t>Sometimes arbitration is used instead. In this method the decision of the expert arbitrator is binding on both sides.</a:t>
            </a:r>
            <a:endParaRPr lang="en-US" dirty="0"/>
          </a:p>
        </p:txBody>
      </p:sp>
    </p:spTree>
    <p:extLst>
      <p:ext uri="{BB962C8B-B14F-4D97-AF65-F5344CB8AC3E}">
        <p14:creationId xmlns:p14="http://schemas.microsoft.com/office/powerpoint/2010/main" val="3493639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Economic Activity</a:t>
            </a:r>
            <a:endParaRPr lang="en-US" dirty="0"/>
          </a:p>
        </p:txBody>
      </p:sp>
      <p:sp>
        <p:nvSpPr>
          <p:cNvPr id="3" name="Content Placeholder 2"/>
          <p:cNvSpPr>
            <a:spLocks noGrp="1"/>
          </p:cNvSpPr>
          <p:nvPr>
            <p:ph idx="1"/>
          </p:nvPr>
        </p:nvSpPr>
        <p:spPr>
          <a:xfrm>
            <a:off x="549275" y="1600201"/>
            <a:ext cx="8042276" cy="4683106"/>
          </a:xfrm>
        </p:spPr>
        <p:txBody>
          <a:bodyPr>
            <a:normAutofit fontScale="92500" lnSpcReduction="10000"/>
          </a:bodyPr>
          <a:lstStyle/>
          <a:p>
            <a:r>
              <a:rPr lang="en-US" dirty="0" smtClean="0"/>
              <a:t>Gross Domestic Product is the market value of the all goods and services produced annually in the United States. </a:t>
            </a:r>
          </a:p>
          <a:p>
            <a:pPr lvl="1"/>
            <a:r>
              <a:rPr lang="en-US" dirty="0" smtClean="0"/>
              <a:t>$16.720 trillion; 1st in the world</a:t>
            </a:r>
          </a:p>
          <a:p>
            <a:r>
              <a:rPr lang="en-US" dirty="0" smtClean="0"/>
              <a:t>Exports: $1.575 Trillion</a:t>
            </a:r>
          </a:p>
          <a:p>
            <a:r>
              <a:rPr lang="en-US" dirty="0" smtClean="0"/>
              <a:t>Imports: $2.273 Trillion </a:t>
            </a:r>
          </a:p>
          <a:p>
            <a:r>
              <a:rPr lang="en-US" dirty="0" smtClean="0"/>
              <a:t>US exports:</a:t>
            </a:r>
          </a:p>
          <a:p>
            <a:pPr lvl="1"/>
            <a:r>
              <a:rPr lang="en-US" dirty="0"/>
              <a:t>agricultural products (soybeans, fruit, corn) 9.2%, </a:t>
            </a:r>
          </a:p>
          <a:p>
            <a:pPr lvl="1"/>
            <a:r>
              <a:rPr lang="en-US" dirty="0"/>
              <a:t>industrial supplies (organic chemicals) 26.8%</a:t>
            </a:r>
          </a:p>
          <a:p>
            <a:pPr lvl="1"/>
            <a:r>
              <a:rPr lang="en-US" dirty="0"/>
              <a:t>capital goods (transistors, aircraft, motor vehicle parts, computers, telecommunications equipment) 49.0%</a:t>
            </a:r>
          </a:p>
          <a:p>
            <a:pPr lvl="1"/>
            <a:r>
              <a:rPr lang="en-US" dirty="0"/>
              <a:t>consumer goods (automobiles, medicines) 15.0%</a:t>
            </a:r>
          </a:p>
          <a:p>
            <a:endParaRPr lang="en-US" dirty="0" smtClean="0"/>
          </a:p>
          <a:p>
            <a:endParaRPr lang="en-US" dirty="0" smtClean="0"/>
          </a:p>
        </p:txBody>
      </p:sp>
    </p:spTree>
    <p:extLst>
      <p:ext uri="{BB962C8B-B14F-4D97-AF65-F5344CB8AC3E}">
        <p14:creationId xmlns:p14="http://schemas.microsoft.com/office/powerpoint/2010/main" val="1506632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What are some signs that may indicate how the economy is doing?</a:t>
            </a:r>
          </a:p>
          <a:p>
            <a:pPr marL="0" indent="0">
              <a:buNone/>
            </a:pPr>
            <a:endParaRPr lang="en-US" dirty="0"/>
          </a:p>
        </p:txBody>
      </p:sp>
    </p:spTree>
    <p:extLst>
      <p:ext uri="{BB962C8B-B14F-4D97-AF65-F5344CB8AC3E}">
        <p14:creationId xmlns:p14="http://schemas.microsoft.com/office/powerpoint/2010/main" val="1282713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uschamberfoundation.org/sites/default/files/styles/detail_image800w/public/youth_unemployment_0.jpg?itok=UpVn59K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13129" y="2627085"/>
            <a:ext cx="2346294" cy="15602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How do we measure our economy?</a:t>
            </a:r>
            <a:endParaRPr lang="en-US" dirty="0"/>
          </a:p>
        </p:txBody>
      </p:sp>
      <p:sp>
        <p:nvSpPr>
          <p:cNvPr id="3" name="Content Placeholder 2"/>
          <p:cNvSpPr>
            <a:spLocks noGrp="1"/>
          </p:cNvSpPr>
          <p:nvPr>
            <p:ph idx="1"/>
          </p:nvPr>
        </p:nvSpPr>
        <p:spPr>
          <a:xfrm>
            <a:off x="229967" y="1353463"/>
            <a:ext cx="8042276" cy="4980708"/>
          </a:xfrm>
        </p:spPr>
        <p:txBody>
          <a:bodyPr>
            <a:normAutofit fontScale="92500" lnSpcReduction="10000"/>
          </a:bodyPr>
          <a:lstStyle/>
          <a:p>
            <a:r>
              <a:rPr lang="en-US" dirty="0" smtClean="0">
                <a:solidFill>
                  <a:schemeClr val="tx1"/>
                </a:solidFill>
              </a:rPr>
              <a:t>Unemployment Rate – the percentage of people in the labor force who are not working but are looking for jobs.</a:t>
            </a:r>
          </a:p>
          <a:p>
            <a:pPr lvl="1"/>
            <a:r>
              <a:rPr lang="en-US" dirty="0" smtClean="0">
                <a:solidFill>
                  <a:schemeClr val="tx1"/>
                </a:solidFill>
              </a:rPr>
              <a:t>People </a:t>
            </a:r>
            <a:r>
              <a:rPr lang="en-US" dirty="0">
                <a:solidFill>
                  <a:schemeClr val="tx1"/>
                </a:solidFill>
              </a:rPr>
              <a:t>who are jobless, looking for jobs, and available for work are </a:t>
            </a:r>
            <a:r>
              <a:rPr lang="en-US" dirty="0" smtClean="0">
                <a:solidFill>
                  <a:schemeClr val="tx1"/>
                </a:solidFill>
              </a:rPr>
              <a:t>unemployed.</a:t>
            </a:r>
          </a:p>
          <a:p>
            <a:pPr lvl="1"/>
            <a:r>
              <a:rPr lang="en-US" dirty="0" smtClean="0">
                <a:solidFill>
                  <a:schemeClr val="tx1"/>
                </a:solidFill>
              </a:rPr>
              <a:t>Unemployment </a:t>
            </a:r>
            <a:r>
              <a:rPr lang="en-US" dirty="0">
                <a:solidFill>
                  <a:schemeClr val="tx1"/>
                </a:solidFill>
              </a:rPr>
              <a:t>does </a:t>
            </a:r>
            <a:r>
              <a:rPr lang="en-US" dirty="0" smtClean="0">
                <a:solidFill>
                  <a:schemeClr val="tx1"/>
                </a:solidFill>
              </a:rPr>
              <a:t>NOT include those </a:t>
            </a:r>
            <a:r>
              <a:rPr lang="en-US" dirty="0">
                <a:solidFill>
                  <a:schemeClr val="tx1"/>
                </a:solidFill>
              </a:rPr>
              <a:t>under 16, institutionalized, or not looking for </a:t>
            </a:r>
            <a:r>
              <a:rPr lang="en-US" dirty="0" smtClean="0">
                <a:solidFill>
                  <a:schemeClr val="tx1"/>
                </a:solidFill>
              </a:rPr>
              <a:t>employment.</a:t>
            </a:r>
          </a:p>
          <a:p>
            <a:r>
              <a:rPr lang="en-US" dirty="0" smtClean="0">
                <a:solidFill>
                  <a:schemeClr val="tx1"/>
                </a:solidFill>
              </a:rPr>
              <a:t>There are 4 types of unemployment</a:t>
            </a:r>
          </a:p>
          <a:p>
            <a:pPr lvl="1"/>
            <a:r>
              <a:rPr lang="en-US" dirty="0" smtClean="0">
                <a:solidFill>
                  <a:schemeClr val="tx1"/>
                </a:solidFill>
              </a:rPr>
              <a:t>Frictional – people who are in between jobs</a:t>
            </a:r>
          </a:p>
          <a:p>
            <a:pPr lvl="1"/>
            <a:r>
              <a:rPr lang="en-US" dirty="0" smtClean="0">
                <a:solidFill>
                  <a:schemeClr val="tx1"/>
                </a:solidFill>
              </a:rPr>
              <a:t>Structural – caused by a mismatch between jobs seekers and job openings</a:t>
            </a:r>
          </a:p>
          <a:p>
            <a:pPr lvl="1"/>
            <a:r>
              <a:rPr lang="en-US" dirty="0" smtClean="0">
                <a:solidFill>
                  <a:schemeClr val="tx1"/>
                </a:solidFill>
              </a:rPr>
              <a:t>Seasonal – temporary unemployment due to conditions that prevail during certain seasons of the year</a:t>
            </a:r>
          </a:p>
          <a:p>
            <a:pPr lvl="1"/>
            <a:r>
              <a:rPr lang="en-US" dirty="0" smtClean="0">
                <a:solidFill>
                  <a:schemeClr val="tx1"/>
                </a:solidFill>
              </a:rPr>
              <a:t>Cyclical – unemployment due to lack of overall demand in the economy</a:t>
            </a:r>
          </a:p>
        </p:txBody>
      </p:sp>
    </p:spTree>
    <p:extLst>
      <p:ext uri="{BB962C8B-B14F-4D97-AF65-F5344CB8AC3E}">
        <p14:creationId xmlns:p14="http://schemas.microsoft.com/office/powerpoint/2010/main" val="2061829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028" name="Picture 4" descr="http://static2.businessinsider.com/image/56f952a191058428008b923c-1200-970/february-2016-state-unemployment-rat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7364" y="0"/>
            <a:ext cx="8476343" cy="685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97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12379</TotalTime>
  <Words>2901</Words>
  <Application>Microsoft Office PowerPoint</Application>
  <PresentationFormat>On-screen Show (4:3)</PresentationFormat>
  <Paragraphs>277</Paragraphs>
  <Slides>57</Slides>
  <Notes>0</Notes>
  <HiddenSlides>2</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Breeze</vt:lpstr>
      <vt:lpstr>Unit 9 part II</vt:lpstr>
      <vt:lpstr>The Business Cycle </vt:lpstr>
      <vt:lpstr>How do we measure our economy? </vt:lpstr>
      <vt:lpstr>PowerPoint Presentation</vt:lpstr>
      <vt:lpstr>PowerPoint Presentation</vt:lpstr>
      <vt:lpstr>National Economic Activity</vt:lpstr>
      <vt:lpstr>Bellwork</vt:lpstr>
      <vt:lpstr>How do we measure our economy?</vt:lpstr>
      <vt:lpstr>PowerPoint Presentation</vt:lpstr>
      <vt:lpstr>PowerPoint Presentation</vt:lpstr>
      <vt:lpstr>Economic Indicators</vt:lpstr>
      <vt:lpstr>How do we measure our economy?</vt:lpstr>
      <vt:lpstr>PowerPoint Presentation</vt:lpstr>
      <vt:lpstr>PowerPoint Presentation</vt:lpstr>
      <vt:lpstr>PowerPoint Presentation</vt:lpstr>
      <vt:lpstr>PowerPoint Presentation</vt:lpstr>
      <vt:lpstr>Yes or No</vt:lpstr>
      <vt:lpstr>The Business Cycle</vt:lpstr>
      <vt:lpstr>PowerPoint Presentation</vt:lpstr>
      <vt:lpstr>Business Cycle </vt:lpstr>
      <vt:lpstr>Business Cycle </vt:lpstr>
      <vt:lpstr>Bellwork </vt:lpstr>
      <vt:lpstr>Coping with Economic Changes</vt:lpstr>
      <vt:lpstr>Causes of economic problems</vt:lpstr>
      <vt:lpstr>Causes of Economic Problems</vt:lpstr>
      <vt:lpstr>Response to Economic Problems </vt:lpstr>
      <vt:lpstr>Money and Banking</vt:lpstr>
      <vt:lpstr>What is Money?</vt:lpstr>
      <vt:lpstr>Types of Financial Institutions</vt:lpstr>
      <vt:lpstr>What do banks do?</vt:lpstr>
      <vt:lpstr>The Federal Reserve System</vt:lpstr>
      <vt:lpstr>The Federal Reserve System</vt:lpstr>
      <vt:lpstr>PowerPoint Presentation</vt:lpstr>
      <vt:lpstr>Federal Reserve System</vt:lpstr>
      <vt:lpstr>Money Supply</vt:lpstr>
      <vt:lpstr>Bellwork</vt:lpstr>
      <vt:lpstr>Monetary Policy</vt:lpstr>
      <vt:lpstr>Monetary Policy</vt:lpstr>
      <vt:lpstr>Monetary Policy</vt:lpstr>
      <vt:lpstr>PowerPoint Presentation</vt:lpstr>
      <vt:lpstr>Fiscal Policy </vt:lpstr>
      <vt:lpstr>Who makes Fiscal Policy?</vt:lpstr>
      <vt:lpstr>Fiscal Policy </vt:lpstr>
      <vt:lpstr>Fiscal Policy </vt:lpstr>
      <vt:lpstr>Who favors which policy</vt:lpstr>
      <vt:lpstr>PowerPoint Presentation</vt:lpstr>
      <vt:lpstr>Bellwork</vt:lpstr>
      <vt:lpstr>What are taxes?</vt:lpstr>
      <vt:lpstr>Types of Taxes</vt:lpstr>
      <vt:lpstr>PowerPoint Presentation</vt:lpstr>
      <vt:lpstr>Monetary Policy </vt:lpstr>
      <vt:lpstr>Organizations</vt:lpstr>
      <vt:lpstr>Organizations </vt:lpstr>
      <vt:lpstr>The Rise of Labor Unions</vt:lpstr>
      <vt:lpstr>Methods Used by Labor</vt:lpstr>
      <vt:lpstr>Methods used by Employers</vt:lpstr>
      <vt:lpstr>Labor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Challenges</dc:title>
  <dc:creator>April Baxter</dc:creator>
  <cp:lastModifiedBy>Ryan Fuller</cp:lastModifiedBy>
  <cp:revision>197</cp:revision>
  <cp:lastPrinted>2013-12-12T03:32:28Z</cp:lastPrinted>
  <dcterms:created xsi:type="dcterms:W3CDTF">2013-12-09T22:06:58Z</dcterms:created>
  <dcterms:modified xsi:type="dcterms:W3CDTF">2017-01-12T18:00:39Z</dcterms:modified>
</cp:coreProperties>
</file>