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handoutMasterIdLst>
    <p:handoutMasterId r:id="rId46"/>
  </p:handoutMasterIdLst>
  <p:sldIdLst>
    <p:sldId id="256" r:id="rId2"/>
    <p:sldId id="283" r:id="rId3"/>
    <p:sldId id="257" r:id="rId4"/>
    <p:sldId id="258" r:id="rId5"/>
    <p:sldId id="304" r:id="rId6"/>
    <p:sldId id="260" r:id="rId7"/>
    <p:sldId id="259" r:id="rId8"/>
    <p:sldId id="263" r:id="rId9"/>
    <p:sldId id="280" r:id="rId10"/>
    <p:sldId id="275" r:id="rId11"/>
    <p:sldId id="281" r:id="rId12"/>
    <p:sldId id="282" r:id="rId13"/>
    <p:sldId id="274" r:id="rId14"/>
    <p:sldId id="299" r:id="rId15"/>
    <p:sldId id="298" r:id="rId16"/>
    <p:sldId id="284" r:id="rId17"/>
    <p:sldId id="264" r:id="rId18"/>
    <p:sldId id="265" r:id="rId19"/>
    <p:sldId id="266" r:id="rId20"/>
    <p:sldId id="267" r:id="rId21"/>
    <p:sldId id="285" r:id="rId22"/>
    <p:sldId id="261" r:id="rId23"/>
    <p:sldId id="268" r:id="rId24"/>
    <p:sldId id="292" r:id="rId25"/>
    <p:sldId id="303" r:id="rId26"/>
    <p:sldId id="300" r:id="rId27"/>
    <p:sldId id="291" r:id="rId28"/>
    <p:sldId id="269" r:id="rId29"/>
    <p:sldId id="270" r:id="rId30"/>
    <p:sldId id="294" r:id="rId31"/>
    <p:sldId id="290" r:id="rId32"/>
    <p:sldId id="271" r:id="rId33"/>
    <p:sldId id="293" r:id="rId34"/>
    <p:sldId id="273" r:id="rId35"/>
    <p:sldId id="287" r:id="rId36"/>
    <p:sldId id="288" r:id="rId37"/>
    <p:sldId id="295" r:id="rId38"/>
    <p:sldId id="307" r:id="rId39"/>
    <p:sldId id="296" r:id="rId40"/>
    <p:sldId id="297" r:id="rId41"/>
    <p:sldId id="289" r:id="rId42"/>
    <p:sldId id="305" r:id="rId43"/>
    <p:sldId id="30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ABFC79-B7EA-104D-838E-E4569F4E1E28}" type="datetimeFigureOut">
              <a:rPr lang="en-US" smtClean="0"/>
              <a:t>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28F653-AB2A-C341-8579-AE1F28C02E16}" type="slidenum">
              <a:rPr lang="en-US" smtClean="0"/>
              <a:t>‹#›</a:t>
            </a:fld>
            <a:endParaRPr lang="en-US"/>
          </a:p>
        </p:txBody>
      </p:sp>
    </p:spTree>
    <p:extLst>
      <p:ext uri="{BB962C8B-B14F-4D97-AF65-F5344CB8AC3E}">
        <p14:creationId xmlns:p14="http://schemas.microsoft.com/office/powerpoint/2010/main" val="3981383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F8760-4C9E-4C46-AB42-8C3D01392D7A}" type="datetimeFigureOut">
              <a:rPr lang="en-US" smtClean="0"/>
              <a:t>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96FB42-6F8D-4EA1-830E-2E1693F1617B}" type="slidenum">
              <a:rPr lang="en-US" smtClean="0"/>
              <a:t>‹#›</a:t>
            </a:fld>
            <a:endParaRPr lang="en-US"/>
          </a:p>
        </p:txBody>
      </p:sp>
    </p:spTree>
    <p:extLst>
      <p:ext uri="{BB962C8B-B14F-4D97-AF65-F5344CB8AC3E}">
        <p14:creationId xmlns:p14="http://schemas.microsoft.com/office/powerpoint/2010/main" val="255551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96FB42-6F8D-4EA1-830E-2E1693F1617B}" type="slidenum">
              <a:rPr lang="en-US" smtClean="0"/>
              <a:t>32</a:t>
            </a:fld>
            <a:endParaRPr lang="en-US"/>
          </a:p>
        </p:txBody>
      </p:sp>
    </p:spTree>
    <p:extLst>
      <p:ext uri="{BB962C8B-B14F-4D97-AF65-F5344CB8AC3E}">
        <p14:creationId xmlns:p14="http://schemas.microsoft.com/office/powerpoint/2010/main" val="3912800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BD72470-761A-644B-B7D8-3F55EF260213}"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F7204-8C1D-6B46-8ED7-3A9034CF8E5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D72470-761A-644B-B7D8-3F55EF260213}"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F7204-8C1D-6B46-8ED7-3A9034CF8E50}"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BD72470-761A-644B-B7D8-3F55EF260213}"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F7204-8C1D-6B46-8ED7-3A9034CF8E5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BD72470-761A-644B-B7D8-3F55EF260213}"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F7204-8C1D-6B46-8ED7-3A9034CF8E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BD72470-761A-644B-B7D8-3F55EF260213}"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F7204-8C1D-6B46-8ED7-3A9034CF8E5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BD72470-761A-644B-B7D8-3F55EF260213}"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F7204-8C1D-6B46-8ED7-3A9034CF8E50}"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D72470-761A-644B-B7D8-3F55EF260213}"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F7204-8C1D-6B46-8ED7-3A9034CF8E5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BD72470-761A-644B-B7D8-3F55EF260213}"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F7204-8C1D-6B46-8ED7-3A9034CF8E5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BD72470-761A-644B-B7D8-3F55EF260213}" type="datetimeFigureOut">
              <a:rPr lang="en-US" smtClean="0"/>
              <a:t>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2F7204-8C1D-6B46-8ED7-3A9034CF8E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BD72470-761A-644B-B7D8-3F55EF260213}" type="datetimeFigureOut">
              <a:rPr lang="en-US" smtClean="0"/>
              <a:t>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2F7204-8C1D-6B46-8ED7-3A9034CF8E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72470-761A-644B-B7D8-3F55EF260213}" type="datetimeFigureOut">
              <a:rPr lang="en-US" smtClean="0"/>
              <a:t>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2F7204-8C1D-6B46-8ED7-3A9034CF8E5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D72470-761A-644B-B7D8-3F55EF260213}"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F7204-8C1D-6B46-8ED7-3A9034CF8E5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5BD72470-761A-644B-B7D8-3F55EF260213}" type="datetimeFigureOut">
              <a:rPr lang="en-US" smtClean="0"/>
              <a:t>1/3/2017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062F7204-8C1D-6B46-8ED7-3A9034CF8E5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youtube.com/watch?v=-qwqkaEjBt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youtube.com/watch?v=ouiGr1cQR7c"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Economic Interdependence and Trade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55807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12-05 at 8.25.11 PM.png"/>
          <p:cNvPicPr>
            <a:picLocks noGrp="1" noChangeAspect="1"/>
          </p:cNvPicPr>
          <p:nvPr>
            <p:ph idx="1"/>
          </p:nvPr>
        </p:nvPicPr>
        <p:blipFill>
          <a:blip r:embed="rId2">
            <a:extLst>
              <a:ext uri="{28A0092B-C50C-407E-A947-70E740481C1C}">
                <a14:useLocalDpi xmlns:a14="http://schemas.microsoft.com/office/drawing/2010/main" val="0"/>
              </a:ext>
            </a:extLst>
          </a:blip>
          <a:srcRect t="-60614" b="-60614"/>
          <a:stretch>
            <a:fillRect/>
          </a:stretch>
        </p:blipFill>
        <p:spPr>
          <a:xfrm>
            <a:off x="549275" y="530225"/>
            <a:ext cx="8042275" cy="5916613"/>
          </a:xfrm>
        </p:spPr>
      </p:pic>
    </p:spTree>
    <p:extLst>
      <p:ext uri="{BB962C8B-B14F-4D97-AF65-F5344CB8AC3E}">
        <p14:creationId xmlns:p14="http://schemas.microsoft.com/office/powerpoint/2010/main" val="1120308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Screen shot 2013-12-05 at 8.25.23 PM.png"/>
          <p:cNvPicPr>
            <a:picLocks noGrp="1" noChangeAspect="1"/>
          </p:cNvPicPr>
          <p:nvPr>
            <p:ph idx="1"/>
          </p:nvPr>
        </p:nvPicPr>
        <p:blipFill>
          <a:blip r:embed="rId2">
            <a:extLst>
              <a:ext uri="{28A0092B-C50C-407E-A947-70E740481C1C}">
                <a14:useLocalDpi xmlns:a14="http://schemas.microsoft.com/office/drawing/2010/main" val="0"/>
              </a:ext>
            </a:extLst>
          </a:blip>
          <a:srcRect t="-38849" b="-38849"/>
          <a:stretch>
            <a:fillRect/>
          </a:stretch>
        </p:blipFill>
        <p:spPr>
          <a:xfrm>
            <a:off x="549275" y="530225"/>
            <a:ext cx="8042275" cy="5916613"/>
          </a:xfrm>
        </p:spPr>
      </p:pic>
    </p:spTree>
    <p:extLst>
      <p:ext uri="{BB962C8B-B14F-4D97-AF65-F5344CB8AC3E}">
        <p14:creationId xmlns:p14="http://schemas.microsoft.com/office/powerpoint/2010/main" val="1673373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Screen shot 2013-12-05 at 8.25.32 PM.png"/>
          <p:cNvPicPr>
            <a:picLocks noGrp="1" noChangeAspect="1"/>
          </p:cNvPicPr>
          <p:nvPr>
            <p:ph idx="1"/>
          </p:nvPr>
        </p:nvPicPr>
        <p:blipFill>
          <a:blip r:embed="rId2">
            <a:extLst>
              <a:ext uri="{28A0092B-C50C-407E-A947-70E740481C1C}">
                <a14:useLocalDpi xmlns:a14="http://schemas.microsoft.com/office/drawing/2010/main" val="0"/>
              </a:ext>
            </a:extLst>
          </a:blip>
          <a:srcRect t="-60068" b="-60068"/>
          <a:stretch>
            <a:fillRect/>
          </a:stretch>
        </p:blipFill>
        <p:spPr>
          <a:xfrm>
            <a:off x="549275" y="530225"/>
            <a:ext cx="8042275" cy="5916613"/>
          </a:xfrm>
        </p:spPr>
      </p:pic>
    </p:spTree>
    <p:extLst>
      <p:ext uri="{BB962C8B-B14F-4D97-AF65-F5344CB8AC3E}">
        <p14:creationId xmlns:p14="http://schemas.microsoft.com/office/powerpoint/2010/main" val="1673373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12-05 at 8.25.44 PM.png"/>
          <p:cNvPicPr>
            <a:picLocks noGrp="1" noChangeAspect="1"/>
          </p:cNvPicPr>
          <p:nvPr>
            <p:ph idx="1"/>
          </p:nvPr>
        </p:nvPicPr>
        <p:blipFill>
          <a:blip r:embed="rId2">
            <a:extLst>
              <a:ext uri="{28A0092B-C50C-407E-A947-70E740481C1C}">
                <a14:useLocalDpi xmlns:a14="http://schemas.microsoft.com/office/drawing/2010/main" val="0"/>
              </a:ext>
            </a:extLst>
          </a:blip>
          <a:srcRect t="-50988" b="-50988"/>
          <a:stretch>
            <a:fillRect/>
          </a:stretch>
        </p:blipFill>
        <p:spPr>
          <a:xfrm>
            <a:off x="549275" y="466725"/>
            <a:ext cx="8042275" cy="5899150"/>
          </a:xfrm>
        </p:spPr>
      </p:pic>
    </p:spTree>
    <p:extLst>
      <p:ext uri="{BB962C8B-B14F-4D97-AF65-F5344CB8AC3E}">
        <p14:creationId xmlns:p14="http://schemas.microsoft.com/office/powerpoint/2010/main" val="223428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Advantage</a:t>
            </a:r>
            <a:endParaRPr lang="en-US" dirty="0"/>
          </a:p>
        </p:txBody>
      </p:sp>
      <p:sp>
        <p:nvSpPr>
          <p:cNvPr id="3" name="Content Placeholder 2"/>
          <p:cNvSpPr>
            <a:spLocks noGrp="1"/>
          </p:cNvSpPr>
          <p:nvPr>
            <p:ph idx="1"/>
          </p:nvPr>
        </p:nvSpPr>
        <p:spPr/>
        <p:txBody>
          <a:bodyPr/>
          <a:lstStyle/>
          <a:p>
            <a:r>
              <a:rPr lang="en-US" dirty="0" smtClean="0"/>
              <a:t>Comparative advantage lets nations specialize.</a:t>
            </a:r>
          </a:p>
          <a:p>
            <a:pPr marL="631825" lvl="2" indent="-349250">
              <a:spcBef>
                <a:spcPts val="2000"/>
              </a:spcBef>
            </a:pPr>
            <a:r>
              <a:rPr lang="en-US" b="1" dirty="0"/>
              <a:t>Specialization</a:t>
            </a:r>
            <a:r>
              <a:rPr lang="en-US" dirty="0"/>
              <a:t>: </a:t>
            </a:r>
            <a:r>
              <a:rPr lang="en-US" dirty="0" smtClean="0"/>
              <a:t>when a worker or machine performs one or just a few tasks of production</a:t>
            </a:r>
          </a:p>
          <a:p>
            <a:r>
              <a:rPr lang="en-US" dirty="0" smtClean="0"/>
              <a:t>Many countries specialize because they do not produce everything needed.</a:t>
            </a:r>
          </a:p>
          <a:p>
            <a:r>
              <a:rPr lang="en-US" dirty="0" smtClean="0"/>
              <a:t>A country that does not have a comparative advantage may be driven out of the market. This is because a nation that does have a comparative advantage may</a:t>
            </a:r>
          </a:p>
          <a:p>
            <a:endParaRPr lang="en-US" dirty="0" smtClean="0"/>
          </a:p>
        </p:txBody>
      </p:sp>
    </p:spTree>
    <p:extLst>
      <p:ext uri="{BB962C8B-B14F-4D97-AF65-F5344CB8AC3E}">
        <p14:creationId xmlns:p14="http://schemas.microsoft.com/office/powerpoint/2010/main" val="2106909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a:t>
            </a:r>
            <a:endParaRPr lang="en-US" dirty="0"/>
          </a:p>
        </p:txBody>
      </p:sp>
      <p:sp>
        <p:nvSpPr>
          <p:cNvPr id="3" name="Content Placeholder 2"/>
          <p:cNvSpPr>
            <a:spLocks noGrp="1"/>
          </p:cNvSpPr>
          <p:nvPr>
            <p:ph idx="1"/>
          </p:nvPr>
        </p:nvSpPr>
        <p:spPr/>
        <p:txBody>
          <a:bodyPr/>
          <a:lstStyle/>
          <a:p>
            <a:r>
              <a:rPr lang="en-US" dirty="0" smtClean="0"/>
              <a:t>3: </a:t>
            </a:r>
            <a:r>
              <a:rPr lang="en-US" dirty="0"/>
              <a:t>Main points from today’s lesson</a:t>
            </a:r>
          </a:p>
          <a:p>
            <a:r>
              <a:rPr lang="en-US" dirty="0" smtClean="0"/>
              <a:t>2: Reasons for specialization</a:t>
            </a:r>
          </a:p>
          <a:p>
            <a:r>
              <a:rPr lang="en-US" dirty="0" smtClean="0"/>
              <a:t>1: Question you still have</a:t>
            </a:r>
            <a:endParaRPr lang="en-US" dirty="0"/>
          </a:p>
        </p:txBody>
      </p:sp>
    </p:spTree>
    <p:extLst>
      <p:ext uri="{BB962C8B-B14F-4D97-AF65-F5344CB8AC3E}">
        <p14:creationId xmlns:p14="http://schemas.microsoft.com/office/powerpoint/2010/main" val="3845073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17675"/>
          </a:xfrm>
        </p:spPr>
        <p:txBody>
          <a:bodyPr/>
          <a:lstStyle/>
          <a:p>
            <a:r>
              <a:rPr lang="en-US" smtClean="0"/>
              <a:t>Bellwork</a:t>
            </a:r>
            <a:endParaRPr lang="en-US" dirty="0"/>
          </a:p>
        </p:txBody>
      </p:sp>
      <p:sp>
        <p:nvSpPr>
          <p:cNvPr id="3" name="Content Placeholder 2"/>
          <p:cNvSpPr>
            <a:spLocks noGrp="1"/>
          </p:cNvSpPr>
          <p:nvPr>
            <p:ph idx="1"/>
          </p:nvPr>
        </p:nvSpPr>
        <p:spPr>
          <a:xfrm>
            <a:off x="549275" y="1366376"/>
            <a:ext cx="8042276" cy="5240451"/>
          </a:xfrm>
        </p:spPr>
        <p:txBody>
          <a:bodyPr>
            <a:normAutofit lnSpcReduction="10000"/>
          </a:bodyPr>
          <a:lstStyle/>
          <a:p>
            <a:r>
              <a:rPr lang="en-US" dirty="0" smtClean="0"/>
              <a:t>Assume </a:t>
            </a:r>
            <a:r>
              <a:rPr lang="en-US" dirty="0"/>
              <a:t>that Jay and Leah can spend the day either washing cars or mowing lawns. The table below shows how much of each task they could accomplish in one day if they spent the whole day doing just that task. </a:t>
            </a:r>
            <a:endParaRPr lang="en-US" dirty="0" smtClean="0"/>
          </a:p>
          <a:p>
            <a:pPr marL="0" indent="0">
              <a:buNone/>
            </a:pPr>
            <a:r>
              <a:rPr lang="en-US" b="1" dirty="0"/>
              <a:t>	</a:t>
            </a:r>
            <a:r>
              <a:rPr lang="en-US" b="1" dirty="0" smtClean="0"/>
              <a:t>		Jay       </a:t>
            </a:r>
            <a:r>
              <a:rPr lang="en-US" b="1" dirty="0"/>
              <a:t>	Leah</a:t>
            </a:r>
            <a:endParaRPr lang="en-US" dirty="0"/>
          </a:p>
          <a:p>
            <a:r>
              <a:rPr lang="en-US" dirty="0" smtClean="0"/>
              <a:t>Cars </a:t>
            </a:r>
            <a:r>
              <a:rPr lang="en-US" dirty="0"/>
              <a:t>washed       </a:t>
            </a:r>
            <a:r>
              <a:rPr lang="en-US" dirty="0" smtClean="0"/>
              <a:t>20           </a:t>
            </a:r>
            <a:r>
              <a:rPr lang="en-US" dirty="0"/>
              <a:t>	15  </a:t>
            </a:r>
          </a:p>
          <a:p>
            <a:r>
              <a:rPr lang="en-US" dirty="0"/>
              <a:t>Lawns mowed        </a:t>
            </a:r>
            <a:r>
              <a:rPr lang="en-US" dirty="0" smtClean="0"/>
              <a:t>5            </a:t>
            </a:r>
            <a:r>
              <a:rPr lang="en-US" dirty="0"/>
              <a:t>	3</a:t>
            </a:r>
          </a:p>
          <a:p>
            <a:r>
              <a:rPr lang="en-US" dirty="0" smtClean="0"/>
              <a:t>Who has the absolute advantage in washing cars? Mowing lawns? </a:t>
            </a:r>
          </a:p>
          <a:p>
            <a:r>
              <a:rPr lang="en-US" dirty="0" smtClean="0"/>
              <a:t>Who has the comparative advantage in washing cars? Mowing lawns?</a:t>
            </a:r>
          </a:p>
        </p:txBody>
      </p:sp>
    </p:spTree>
    <p:extLst>
      <p:ext uri="{BB962C8B-B14F-4D97-AF65-F5344CB8AC3E}">
        <p14:creationId xmlns:p14="http://schemas.microsoft.com/office/powerpoint/2010/main" val="321318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Financing Trade</a:t>
            </a:r>
            <a:endParaRPr lang="en-US" dirty="0"/>
          </a:p>
        </p:txBody>
      </p:sp>
      <p:sp>
        <p:nvSpPr>
          <p:cNvPr id="3" name="Content Placeholder 2"/>
          <p:cNvSpPr>
            <a:spLocks noGrp="1"/>
          </p:cNvSpPr>
          <p:nvPr>
            <p:ph idx="1"/>
          </p:nvPr>
        </p:nvSpPr>
        <p:spPr>
          <a:xfrm>
            <a:off x="549275" y="1600201"/>
            <a:ext cx="8042276" cy="5047482"/>
          </a:xfrm>
        </p:spPr>
        <p:txBody>
          <a:bodyPr>
            <a:normAutofit lnSpcReduction="10000"/>
          </a:bodyPr>
          <a:lstStyle/>
          <a:p>
            <a:r>
              <a:rPr lang="en-US" dirty="0" smtClean="0"/>
              <a:t>Different nations have different currencies. </a:t>
            </a:r>
          </a:p>
          <a:p>
            <a:pPr lvl="1"/>
            <a:r>
              <a:rPr lang="en-US" dirty="0" smtClean="0"/>
              <a:t>United States = the dollar</a:t>
            </a:r>
          </a:p>
          <a:p>
            <a:pPr lvl="1"/>
            <a:r>
              <a:rPr lang="en-US" dirty="0" smtClean="0"/>
              <a:t>Mexico = peso</a:t>
            </a:r>
          </a:p>
          <a:p>
            <a:pPr lvl="1"/>
            <a:r>
              <a:rPr lang="en-US" dirty="0" smtClean="0"/>
              <a:t>Japan = yen</a:t>
            </a:r>
          </a:p>
          <a:p>
            <a:r>
              <a:rPr lang="en-US" dirty="0" smtClean="0"/>
              <a:t>If you travel outside the US or invest in foreign business, you will want to know the exchange rate  what the price of your nation’s currency is in terms of another nation’s currency. </a:t>
            </a:r>
          </a:p>
          <a:p>
            <a:r>
              <a:rPr lang="en-US" dirty="0" smtClean="0"/>
              <a:t>Most of the nation’s use a flexible exchange rate system. Under this system the forces of supply and demand are allowed to set the price of various currencies. </a:t>
            </a:r>
            <a:endParaRPr lang="en-US" dirty="0"/>
          </a:p>
        </p:txBody>
      </p:sp>
    </p:spTree>
    <p:extLst>
      <p:ext uri="{BB962C8B-B14F-4D97-AF65-F5344CB8AC3E}">
        <p14:creationId xmlns:p14="http://schemas.microsoft.com/office/powerpoint/2010/main" val="1461027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4" y="352425"/>
            <a:ext cx="8373801" cy="5854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100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Balance of Trade</a:t>
            </a:r>
            <a:endParaRPr lang="en-US" dirty="0"/>
          </a:p>
        </p:txBody>
      </p:sp>
      <p:sp>
        <p:nvSpPr>
          <p:cNvPr id="3" name="Content Placeholder 2"/>
          <p:cNvSpPr>
            <a:spLocks noGrp="1"/>
          </p:cNvSpPr>
          <p:nvPr>
            <p:ph idx="1"/>
          </p:nvPr>
        </p:nvSpPr>
        <p:spPr>
          <a:xfrm>
            <a:off x="549275" y="1600200"/>
            <a:ext cx="8042276" cy="4882527"/>
          </a:xfrm>
        </p:spPr>
        <p:txBody>
          <a:bodyPr/>
          <a:lstStyle/>
          <a:p>
            <a:r>
              <a:rPr lang="en-US" dirty="0" smtClean="0"/>
              <a:t>A currency’s exchange rate can have an important effect on a nation’s balance of trade.</a:t>
            </a:r>
          </a:p>
          <a:p>
            <a:r>
              <a:rPr lang="en-US" dirty="0" smtClean="0"/>
              <a:t>The balance of trade is the difference between the value of a nation’s exports and its imports.</a:t>
            </a:r>
          </a:p>
          <a:p>
            <a:r>
              <a:rPr lang="en-US" dirty="0" smtClean="0"/>
              <a:t>If a nation’s currency depreciates or becomes weak, the nation will likely export more goods because its products will become cheaper for other nations to buy.</a:t>
            </a:r>
          </a:p>
          <a:p>
            <a:r>
              <a:rPr lang="en-US" dirty="0" smtClean="0"/>
              <a:t>If a nation’s currency appreciates in value the amount of its exports will decline. </a:t>
            </a:r>
          </a:p>
          <a:p>
            <a:endParaRPr lang="en-US" dirty="0"/>
          </a:p>
        </p:txBody>
      </p:sp>
    </p:spTree>
    <p:extLst>
      <p:ext uri="{BB962C8B-B14F-4D97-AF65-F5344CB8AC3E}">
        <p14:creationId xmlns:p14="http://schemas.microsoft.com/office/powerpoint/2010/main" val="1060520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Why do we trade?</a:t>
            </a:r>
          </a:p>
          <a:p>
            <a:endParaRPr lang="en-US" dirty="0"/>
          </a:p>
        </p:txBody>
      </p:sp>
    </p:spTree>
    <p:extLst>
      <p:ext uri="{BB962C8B-B14F-4D97-AF65-F5344CB8AC3E}">
        <p14:creationId xmlns:p14="http://schemas.microsoft.com/office/powerpoint/2010/main" val="2426409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Deficit and Surplus</a:t>
            </a:r>
            <a:endParaRPr lang="en-US" dirty="0"/>
          </a:p>
        </p:txBody>
      </p:sp>
      <p:sp>
        <p:nvSpPr>
          <p:cNvPr id="3" name="Content Placeholder 2"/>
          <p:cNvSpPr>
            <a:spLocks noGrp="1"/>
          </p:cNvSpPr>
          <p:nvPr>
            <p:ph idx="1"/>
          </p:nvPr>
        </p:nvSpPr>
        <p:spPr/>
        <p:txBody>
          <a:bodyPr/>
          <a:lstStyle/>
          <a:p>
            <a:r>
              <a:rPr lang="en-US" dirty="0" smtClean="0"/>
              <a:t>A country has a </a:t>
            </a:r>
            <a:r>
              <a:rPr lang="en-US" b="1" dirty="0" smtClean="0"/>
              <a:t>trade deficit </a:t>
            </a:r>
            <a:r>
              <a:rPr lang="en-US" dirty="0" smtClean="0"/>
              <a:t>whenever the value of the products it imports exceeds the value of the products its exports. </a:t>
            </a:r>
          </a:p>
          <a:p>
            <a:r>
              <a:rPr lang="en-US" dirty="0" smtClean="0"/>
              <a:t>It has a </a:t>
            </a:r>
            <a:r>
              <a:rPr lang="en-US" b="1" dirty="0" smtClean="0"/>
              <a:t>trade surplus</a:t>
            </a:r>
            <a:r>
              <a:rPr lang="en-US" dirty="0" smtClean="0"/>
              <a:t> whenever the value of its exports exceeds the value of its imports.</a:t>
            </a:r>
          </a:p>
          <a:p>
            <a:r>
              <a:rPr lang="en-US" dirty="0"/>
              <a:t>Specialization can result in overproduction. Meaning the country produces more of a good than all the people in the country could consume. </a:t>
            </a:r>
            <a:endParaRPr lang="en-US" dirty="0" smtClean="0"/>
          </a:p>
          <a:p>
            <a:pPr lvl="1"/>
            <a:r>
              <a:rPr lang="en-US" dirty="0" smtClean="0"/>
              <a:t>What should that country do with the overproduction?</a:t>
            </a:r>
            <a:endParaRPr lang="en-US" dirty="0"/>
          </a:p>
          <a:p>
            <a:endParaRPr lang="en-US" dirty="0"/>
          </a:p>
        </p:txBody>
      </p:sp>
    </p:spTree>
    <p:extLst>
      <p:ext uri="{BB962C8B-B14F-4D97-AF65-F5344CB8AC3E}">
        <p14:creationId xmlns:p14="http://schemas.microsoft.com/office/powerpoint/2010/main" val="522194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trade.jpg"/>
          <p:cNvPicPr>
            <a:picLocks noGrp="1" noChangeAspect="1"/>
          </p:cNvPicPr>
          <p:nvPr>
            <p:ph idx="1"/>
          </p:nvPr>
        </p:nvPicPr>
        <p:blipFill>
          <a:blip r:embed="rId2">
            <a:extLst>
              <a:ext uri="{28A0092B-C50C-407E-A947-70E740481C1C}">
                <a14:useLocalDpi xmlns:a14="http://schemas.microsoft.com/office/drawing/2010/main" val="0"/>
              </a:ext>
            </a:extLst>
          </a:blip>
          <a:srcRect t="819" b="819"/>
          <a:stretch>
            <a:fillRect/>
          </a:stretch>
        </p:blipFill>
        <p:spPr>
          <a:xfrm>
            <a:off x="549275" y="514350"/>
            <a:ext cx="8042275" cy="6043613"/>
          </a:xfrm>
        </p:spPr>
      </p:pic>
    </p:spTree>
    <p:extLst>
      <p:ext uri="{BB962C8B-B14F-4D97-AF65-F5344CB8AC3E}">
        <p14:creationId xmlns:p14="http://schemas.microsoft.com/office/powerpoint/2010/main" val="3220322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Interdependence </a:t>
            </a:r>
            <a:endParaRPr lang="en-US" dirty="0"/>
          </a:p>
        </p:txBody>
      </p:sp>
      <p:sp>
        <p:nvSpPr>
          <p:cNvPr id="3" name="Content Placeholder 2"/>
          <p:cNvSpPr>
            <a:spLocks noGrp="1"/>
          </p:cNvSpPr>
          <p:nvPr>
            <p:ph idx="1"/>
          </p:nvPr>
        </p:nvSpPr>
        <p:spPr>
          <a:xfrm>
            <a:off x="549275" y="1600200"/>
            <a:ext cx="8042276" cy="4866031"/>
          </a:xfrm>
        </p:spPr>
        <p:txBody>
          <a:bodyPr/>
          <a:lstStyle/>
          <a:p>
            <a:r>
              <a:rPr lang="en-US" dirty="0" smtClean="0"/>
              <a:t>Global </a:t>
            </a:r>
            <a:r>
              <a:rPr lang="en-US" b="1" dirty="0" smtClean="0"/>
              <a:t>interdependence</a:t>
            </a:r>
            <a:r>
              <a:rPr lang="en-US" dirty="0" smtClean="0"/>
              <a:t> means that people and nations all over the world now depend upon one another for many goods and services.</a:t>
            </a:r>
          </a:p>
          <a:p>
            <a:r>
              <a:rPr lang="en-US" dirty="0" smtClean="0"/>
              <a:t>The most important aspect of economic interdependence is trade.</a:t>
            </a:r>
          </a:p>
          <a:p>
            <a:r>
              <a:rPr lang="en-US" dirty="0" smtClean="0"/>
              <a:t>Trade includes both competition and cooperation. </a:t>
            </a:r>
          </a:p>
          <a:p>
            <a:pPr lvl="1"/>
            <a:r>
              <a:rPr lang="en-US" dirty="0" smtClean="0"/>
              <a:t>Nations compete to sell their their products.</a:t>
            </a:r>
          </a:p>
          <a:p>
            <a:pPr lvl="1"/>
            <a:r>
              <a:rPr lang="en-US" dirty="0" smtClean="0"/>
              <a:t>They also cooperate to make trade beneficial for everyone</a:t>
            </a:r>
          </a:p>
        </p:txBody>
      </p:sp>
    </p:spTree>
    <p:extLst>
      <p:ext uri="{BB962C8B-B14F-4D97-AF65-F5344CB8AC3E}">
        <p14:creationId xmlns:p14="http://schemas.microsoft.com/office/powerpoint/2010/main" val="2474837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a:t>
            </a:r>
            <a:endParaRPr lang="en-US" dirty="0"/>
          </a:p>
        </p:txBody>
      </p:sp>
      <p:sp>
        <p:nvSpPr>
          <p:cNvPr id="3" name="Content Placeholder 2"/>
          <p:cNvSpPr>
            <a:spLocks noGrp="1"/>
          </p:cNvSpPr>
          <p:nvPr>
            <p:ph idx="1"/>
          </p:nvPr>
        </p:nvSpPr>
        <p:spPr>
          <a:xfrm>
            <a:off x="549275" y="1600200"/>
            <a:ext cx="8042276" cy="5257800"/>
          </a:xfrm>
        </p:spPr>
        <p:txBody>
          <a:bodyPr>
            <a:normAutofit/>
          </a:bodyPr>
          <a:lstStyle/>
          <a:p>
            <a:r>
              <a:rPr lang="en-US" b="1" dirty="0" smtClean="0"/>
              <a:t>Globalization</a:t>
            </a:r>
            <a:r>
              <a:rPr lang="en-US" dirty="0" smtClean="0"/>
              <a:t> </a:t>
            </a:r>
            <a:r>
              <a:rPr lang="en-US" dirty="0"/>
              <a:t>is the </a:t>
            </a:r>
            <a:r>
              <a:rPr lang="en-US" dirty="0" smtClean="0"/>
              <a:t>global exchange of goods, services, capital, ideas, information, and people.</a:t>
            </a:r>
          </a:p>
          <a:p>
            <a:r>
              <a:rPr lang="en-US" dirty="0" smtClean="0"/>
              <a:t>The </a:t>
            </a:r>
            <a:r>
              <a:rPr lang="en-US" dirty="0"/>
              <a:t>advantages and disadvantages of globalization have been heavily scrutinized and debated in recent years. </a:t>
            </a:r>
            <a:endParaRPr lang="en-US" dirty="0" smtClean="0"/>
          </a:p>
        </p:txBody>
      </p:sp>
    </p:spTree>
    <p:extLst>
      <p:ext uri="{BB962C8B-B14F-4D97-AF65-F5344CB8AC3E}">
        <p14:creationId xmlns:p14="http://schemas.microsoft.com/office/powerpoint/2010/main" val="3410128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about globalization?</a:t>
            </a:r>
            <a:endParaRPr lang="en-US" dirty="0"/>
          </a:p>
        </p:txBody>
      </p:sp>
      <p:sp>
        <p:nvSpPr>
          <p:cNvPr id="3" name="Content Placeholder 2"/>
          <p:cNvSpPr>
            <a:spLocks noGrp="1"/>
          </p:cNvSpPr>
          <p:nvPr>
            <p:ph sz="half" idx="1"/>
          </p:nvPr>
        </p:nvSpPr>
        <p:spPr/>
        <p:txBody>
          <a:bodyPr/>
          <a:lstStyle/>
          <a:p>
            <a:r>
              <a:rPr lang="en-US" dirty="0" smtClean="0"/>
              <a:t>1. What is globalization?</a:t>
            </a:r>
          </a:p>
          <a:p>
            <a:r>
              <a:rPr lang="en-US" dirty="0" smtClean="0"/>
              <a:t>2. How new is globalization?</a:t>
            </a:r>
          </a:p>
          <a:p>
            <a:r>
              <a:rPr lang="en-US" dirty="0" smtClean="0"/>
              <a:t>3. What has led to increased globalization?</a:t>
            </a:r>
          </a:p>
          <a:p>
            <a:r>
              <a:rPr lang="en-US" dirty="0" smtClean="0"/>
              <a:t>4. What are some positive effects of globalization?</a:t>
            </a:r>
          </a:p>
          <a:p>
            <a:r>
              <a:rPr lang="en-US" dirty="0" smtClean="0"/>
              <a:t>5. </a:t>
            </a:r>
            <a:r>
              <a:rPr lang="en-US" dirty="0"/>
              <a:t>When people trade, how do both sides benefit?</a:t>
            </a:r>
          </a:p>
          <a:p>
            <a:endParaRPr lang="en-US" dirty="0"/>
          </a:p>
        </p:txBody>
      </p:sp>
      <p:sp>
        <p:nvSpPr>
          <p:cNvPr id="4" name="Content Placeholder 3"/>
          <p:cNvSpPr>
            <a:spLocks noGrp="1"/>
          </p:cNvSpPr>
          <p:nvPr>
            <p:ph sz="half" idx="2"/>
          </p:nvPr>
        </p:nvSpPr>
        <p:spPr/>
        <p:txBody>
          <a:bodyPr/>
          <a:lstStyle/>
          <a:p>
            <a:r>
              <a:rPr lang="en-US" dirty="0" smtClean="0"/>
              <a:t>6. What are some negative effects of globalization?</a:t>
            </a:r>
          </a:p>
          <a:p>
            <a:r>
              <a:rPr lang="en-US" dirty="0" smtClean="0"/>
              <a:t>7. What are some effects of multinational businesses?</a:t>
            </a:r>
          </a:p>
          <a:p>
            <a:r>
              <a:rPr lang="en-US" dirty="0" smtClean="0"/>
              <a:t>8. What are some of the issues involved with outsourcing jobs?</a:t>
            </a:r>
          </a:p>
          <a:p>
            <a:r>
              <a:rPr lang="en-US" dirty="0" smtClean="0"/>
              <a:t>9. What is the future of globalization?  </a:t>
            </a:r>
            <a:endParaRPr lang="en-US" dirty="0"/>
          </a:p>
        </p:txBody>
      </p:sp>
    </p:spTree>
    <p:extLst>
      <p:ext uri="{BB962C8B-B14F-4D97-AF65-F5344CB8AC3E}">
        <p14:creationId xmlns:p14="http://schemas.microsoft.com/office/powerpoint/2010/main" val="532386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9275" y="1659024"/>
            <a:ext cx="8042275" cy="3803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9684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 </a:t>
            </a:r>
            <a:endParaRPr lang="en-US" dirty="0"/>
          </a:p>
        </p:txBody>
      </p:sp>
      <p:sp>
        <p:nvSpPr>
          <p:cNvPr id="3" name="Content Placeholder 2"/>
          <p:cNvSpPr>
            <a:spLocks noGrp="1"/>
          </p:cNvSpPr>
          <p:nvPr>
            <p:ph idx="1"/>
          </p:nvPr>
        </p:nvSpPr>
        <p:spPr>
          <a:xfrm>
            <a:off x="549275" y="1600200"/>
            <a:ext cx="8042276" cy="4696809"/>
          </a:xfrm>
        </p:spPr>
        <p:txBody>
          <a:bodyPr>
            <a:normAutofit fontScale="92500" lnSpcReduction="10000"/>
          </a:bodyPr>
          <a:lstStyle/>
          <a:p>
            <a:r>
              <a:rPr lang="en-US" dirty="0" smtClean="0"/>
              <a:t>Globalization has become an important factor in many countries economies.</a:t>
            </a:r>
          </a:p>
          <a:p>
            <a:r>
              <a:rPr lang="en-US" dirty="0" smtClean="0"/>
              <a:t>Two main factors have caused the drastic increase in globalization:</a:t>
            </a:r>
          </a:p>
          <a:p>
            <a:pPr lvl="1"/>
            <a:r>
              <a:rPr lang="en-US" dirty="0" smtClean="0"/>
              <a:t>Technological ease of exchange</a:t>
            </a:r>
          </a:p>
          <a:p>
            <a:pPr lvl="1"/>
            <a:r>
              <a:rPr lang="en-US" dirty="0" smtClean="0"/>
              <a:t>Shift in government policies</a:t>
            </a:r>
          </a:p>
          <a:p>
            <a:r>
              <a:rPr lang="en-US" dirty="0" smtClean="0"/>
              <a:t>Proponents </a:t>
            </a:r>
            <a:r>
              <a:rPr lang="en-US" dirty="0"/>
              <a:t>of globalization say that it helps developing nations "catch up" to industrialized nations much faster through increased employment and technological advances. </a:t>
            </a:r>
          </a:p>
          <a:p>
            <a:r>
              <a:rPr lang="en-US" dirty="0"/>
              <a:t>Critics of globalization say that it weakens national sovereignty and allows rich nations to ship domestic jobs overseas where labor is much cheaper.</a:t>
            </a:r>
          </a:p>
          <a:p>
            <a:endParaRPr lang="en-US" dirty="0"/>
          </a:p>
        </p:txBody>
      </p:sp>
    </p:spTree>
    <p:extLst>
      <p:ext uri="{BB962C8B-B14F-4D97-AF65-F5344CB8AC3E}">
        <p14:creationId xmlns:p14="http://schemas.microsoft.com/office/powerpoint/2010/main" val="3615720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Bellwork</a:t>
            </a:r>
            <a:endParaRPr lang="en-US" dirty="0"/>
          </a:p>
        </p:txBody>
      </p:sp>
      <p:sp>
        <p:nvSpPr>
          <p:cNvPr id="3" name="Content Placeholder 2"/>
          <p:cNvSpPr>
            <a:spLocks noGrp="1"/>
          </p:cNvSpPr>
          <p:nvPr>
            <p:ph idx="1"/>
          </p:nvPr>
        </p:nvSpPr>
        <p:spPr/>
        <p:txBody>
          <a:bodyPr/>
          <a:lstStyle/>
          <a:p>
            <a:r>
              <a:rPr lang="en-US" dirty="0" smtClean="0"/>
              <a:t>How do nations become interdependent? What are some of pros and cons of this interdependence?</a:t>
            </a:r>
            <a:endParaRPr lang="en-US" dirty="0"/>
          </a:p>
        </p:txBody>
      </p:sp>
    </p:spTree>
    <p:extLst>
      <p:ext uri="{BB962C8B-B14F-4D97-AF65-F5344CB8AC3E}">
        <p14:creationId xmlns:p14="http://schemas.microsoft.com/office/powerpoint/2010/main" val="2523723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Interdependence </a:t>
            </a:r>
            <a:endParaRPr lang="en-US" dirty="0"/>
          </a:p>
        </p:txBody>
      </p:sp>
      <p:sp>
        <p:nvSpPr>
          <p:cNvPr id="3" name="Content Placeholder 2"/>
          <p:cNvSpPr>
            <a:spLocks noGrp="1"/>
          </p:cNvSpPr>
          <p:nvPr>
            <p:ph idx="1"/>
          </p:nvPr>
        </p:nvSpPr>
        <p:spPr>
          <a:xfrm>
            <a:off x="549275" y="1600200"/>
            <a:ext cx="8042276" cy="4997995"/>
          </a:xfrm>
        </p:spPr>
        <p:txBody>
          <a:bodyPr>
            <a:normAutofit lnSpcReduction="10000"/>
          </a:bodyPr>
          <a:lstStyle/>
          <a:p>
            <a:r>
              <a:rPr lang="en-US" dirty="0" smtClean="0"/>
              <a:t>Global trade has many advantages</a:t>
            </a:r>
          </a:p>
          <a:p>
            <a:pPr lvl="1"/>
            <a:r>
              <a:rPr lang="en-US" dirty="0" smtClean="0"/>
              <a:t>Businesses can make more profit</a:t>
            </a:r>
          </a:p>
          <a:p>
            <a:pPr lvl="1"/>
            <a:r>
              <a:rPr lang="en-US" dirty="0" smtClean="0"/>
              <a:t>Competition may result in lower prices for consumers and a greater range </a:t>
            </a:r>
            <a:r>
              <a:rPr lang="en-US" dirty="0" smtClean="0"/>
              <a:t>of </a:t>
            </a:r>
            <a:r>
              <a:rPr lang="en-US" dirty="0" smtClean="0"/>
              <a:t>products</a:t>
            </a:r>
          </a:p>
          <a:p>
            <a:r>
              <a:rPr lang="en-US" dirty="0" smtClean="0"/>
              <a:t>Global trade can also lead to problems</a:t>
            </a:r>
          </a:p>
          <a:p>
            <a:pPr lvl="1"/>
            <a:r>
              <a:rPr lang="en-US" dirty="0" smtClean="0"/>
              <a:t>Competition may force weak companies out of business, hurting some national economies and costing workers their jobs.</a:t>
            </a:r>
          </a:p>
          <a:p>
            <a:r>
              <a:rPr lang="en-US" dirty="0" smtClean="0"/>
              <a:t>Many nations support a policy of free trade that aims to eliminate tariffs and economic barriers.</a:t>
            </a:r>
          </a:p>
          <a:p>
            <a:pPr lvl="1"/>
            <a:r>
              <a:rPr lang="en-US" dirty="0" smtClean="0"/>
              <a:t>North American Free Trade Association</a:t>
            </a:r>
          </a:p>
          <a:p>
            <a:pPr lvl="1"/>
            <a:r>
              <a:rPr lang="en-US" dirty="0" smtClean="0"/>
              <a:t>World Trade Organization </a:t>
            </a:r>
            <a:endParaRPr lang="en-US" dirty="0"/>
          </a:p>
        </p:txBody>
      </p:sp>
    </p:spTree>
    <p:extLst>
      <p:ext uri="{BB962C8B-B14F-4D97-AF65-F5344CB8AC3E}">
        <p14:creationId xmlns:p14="http://schemas.microsoft.com/office/powerpoint/2010/main" val="196421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protection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224" y="4884678"/>
            <a:ext cx="2383775" cy="19070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9275" y="107576"/>
            <a:ext cx="8042276" cy="783180"/>
          </a:xfrm>
        </p:spPr>
        <p:txBody>
          <a:bodyPr/>
          <a:lstStyle/>
          <a:p>
            <a:r>
              <a:rPr lang="en-US" sz="4000" dirty="0" smtClean="0"/>
              <a:t>Barriers to International Trade</a:t>
            </a:r>
            <a:endParaRPr lang="en-US" sz="4000" dirty="0"/>
          </a:p>
        </p:txBody>
      </p:sp>
      <p:sp>
        <p:nvSpPr>
          <p:cNvPr id="3" name="Content Placeholder 2"/>
          <p:cNvSpPr>
            <a:spLocks noGrp="1"/>
          </p:cNvSpPr>
          <p:nvPr>
            <p:ph idx="1"/>
          </p:nvPr>
        </p:nvSpPr>
        <p:spPr>
          <a:xfrm>
            <a:off x="175190" y="1000291"/>
            <a:ext cx="8042276" cy="5641458"/>
          </a:xfrm>
        </p:spPr>
        <p:txBody>
          <a:bodyPr>
            <a:normAutofit fontScale="92500" lnSpcReduction="10000"/>
          </a:bodyPr>
          <a:lstStyle/>
          <a:p>
            <a:r>
              <a:rPr lang="en-US" dirty="0" smtClean="0"/>
              <a:t>There has been a change in government polices allowing more globalization. However, nations do still try to protect their industries from foreign competition.</a:t>
            </a:r>
          </a:p>
          <a:p>
            <a:r>
              <a:rPr lang="en-US" dirty="0" smtClean="0"/>
              <a:t>In a country that does not have a comparative advantage consumers are likely to buy foreign produced goods because they are cheaper.</a:t>
            </a:r>
          </a:p>
          <a:p>
            <a:pPr lvl="1"/>
            <a:r>
              <a:rPr lang="en-US" dirty="0" smtClean="0"/>
              <a:t>When they do so the companies in the consumer’s own country that employ these workers lose sales.</a:t>
            </a:r>
          </a:p>
          <a:p>
            <a:pPr lvl="1"/>
            <a:r>
              <a:rPr lang="en-US" dirty="0" smtClean="0"/>
              <a:t>Those companies are likely to cut back on production and lay off workers.</a:t>
            </a:r>
          </a:p>
          <a:p>
            <a:r>
              <a:rPr lang="en-US" dirty="0" smtClean="0"/>
              <a:t>The people frequently urge the government to step in to remedy the situation. </a:t>
            </a:r>
          </a:p>
          <a:p>
            <a:r>
              <a:rPr lang="en-US" b="1" dirty="0" smtClean="0">
                <a:solidFill>
                  <a:schemeClr val="tx1"/>
                </a:solidFill>
              </a:rPr>
              <a:t>Protectionism</a:t>
            </a:r>
            <a:r>
              <a:rPr lang="en-US" dirty="0" smtClean="0"/>
              <a:t> </a:t>
            </a:r>
            <a:r>
              <a:rPr lang="en-US" dirty="0">
                <a:solidFill>
                  <a:schemeClr val="tx1"/>
                </a:solidFill>
              </a:rPr>
              <a:t>– government policies that restrict international trade with the intent of protecting local businesses</a:t>
            </a:r>
          </a:p>
          <a:p>
            <a:endParaRPr lang="en-US" dirty="0"/>
          </a:p>
        </p:txBody>
      </p:sp>
    </p:spTree>
    <p:extLst>
      <p:ext uri="{BB962C8B-B14F-4D97-AF65-F5344CB8AC3E}">
        <p14:creationId xmlns:p14="http://schemas.microsoft.com/office/powerpoint/2010/main" val="3447579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Trade</a:t>
            </a:r>
            <a:endParaRPr lang="en-US" dirty="0"/>
          </a:p>
        </p:txBody>
      </p:sp>
      <p:sp>
        <p:nvSpPr>
          <p:cNvPr id="3" name="Content Placeholder 2"/>
          <p:cNvSpPr>
            <a:spLocks noGrp="1"/>
          </p:cNvSpPr>
          <p:nvPr>
            <p:ph idx="1"/>
          </p:nvPr>
        </p:nvSpPr>
        <p:spPr>
          <a:xfrm>
            <a:off x="549275" y="1600200"/>
            <a:ext cx="8042276" cy="4882527"/>
          </a:xfrm>
        </p:spPr>
        <p:txBody>
          <a:bodyPr/>
          <a:lstStyle/>
          <a:p>
            <a:r>
              <a:rPr lang="en-US" dirty="0" smtClean="0"/>
              <a:t>International trade is one of the major forces in the world today.</a:t>
            </a:r>
          </a:p>
          <a:p>
            <a:pPr lvl="1"/>
            <a:r>
              <a:rPr lang="en-US" dirty="0" smtClean="0"/>
              <a:t>Exports: good sold to other countries</a:t>
            </a:r>
          </a:p>
          <a:p>
            <a:pPr lvl="1"/>
            <a:r>
              <a:rPr lang="en-US" dirty="0" smtClean="0"/>
              <a:t>Imports: goods purchased from other countries </a:t>
            </a:r>
          </a:p>
          <a:p>
            <a:r>
              <a:rPr lang="en-US" dirty="0" smtClean="0"/>
              <a:t>The basic problem in economics is scarcity. Trade is one way nations can solve the problem of scarcity. </a:t>
            </a:r>
          </a:p>
          <a:p>
            <a:r>
              <a:rPr lang="en-US" dirty="0" smtClean="0"/>
              <a:t>Voluntary trade must be beneficial for both parties.</a:t>
            </a:r>
          </a:p>
          <a:p>
            <a:r>
              <a:rPr lang="en-US" dirty="0" smtClean="0"/>
              <a:t>Nations trade for some goods and services because they could not have them otherwise. </a:t>
            </a:r>
          </a:p>
          <a:p>
            <a:endParaRPr lang="en-US" dirty="0" smtClean="0"/>
          </a:p>
          <a:p>
            <a:endParaRPr lang="en-US" dirty="0" smtClean="0"/>
          </a:p>
          <a:p>
            <a:endParaRPr lang="en-US" dirty="0"/>
          </a:p>
        </p:txBody>
      </p:sp>
      <p:pic>
        <p:nvPicPr>
          <p:cNvPr id="1026" name="Picture 2" descr="Image result for international t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000" y="2002970"/>
            <a:ext cx="1975000" cy="1448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214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Barriers to international trade</a:t>
            </a:r>
            <a:endParaRPr lang="en-US" sz="3600" dirty="0"/>
          </a:p>
        </p:txBody>
      </p:sp>
      <p:sp>
        <p:nvSpPr>
          <p:cNvPr id="3" name="Content Placeholder 2"/>
          <p:cNvSpPr>
            <a:spLocks noGrp="1"/>
          </p:cNvSpPr>
          <p:nvPr>
            <p:ph idx="1"/>
          </p:nvPr>
        </p:nvSpPr>
        <p:spPr/>
        <p:txBody>
          <a:bodyPr>
            <a:normAutofit/>
          </a:bodyPr>
          <a:lstStyle/>
          <a:p>
            <a:r>
              <a:rPr lang="en-US" dirty="0" smtClean="0"/>
              <a:t>There are different types of barriers to trade that exist.</a:t>
            </a:r>
          </a:p>
          <a:p>
            <a:r>
              <a:rPr lang="en-US" dirty="0" smtClean="0"/>
              <a:t>With your group define each of these types of barriers and provide an example of each.</a:t>
            </a:r>
          </a:p>
          <a:p>
            <a:pPr lvl="1"/>
            <a:r>
              <a:rPr lang="en-US" dirty="0" smtClean="0"/>
              <a:t>Sanction</a:t>
            </a:r>
          </a:p>
          <a:p>
            <a:pPr lvl="1"/>
            <a:r>
              <a:rPr lang="en-US" dirty="0"/>
              <a:t>S</a:t>
            </a:r>
            <a:r>
              <a:rPr lang="en-US" dirty="0" smtClean="0"/>
              <a:t>ubsidies </a:t>
            </a:r>
          </a:p>
          <a:p>
            <a:pPr lvl="1"/>
            <a:r>
              <a:rPr lang="en-US" dirty="0" smtClean="0"/>
              <a:t>embargo</a:t>
            </a:r>
          </a:p>
          <a:p>
            <a:pPr lvl="1"/>
            <a:r>
              <a:rPr lang="en-US" dirty="0" smtClean="0"/>
              <a:t>Tariff</a:t>
            </a:r>
          </a:p>
          <a:p>
            <a:pPr lvl="1"/>
            <a:r>
              <a:rPr lang="en-US" dirty="0" smtClean="0"/>
              <a:t>Quotas</a:t>
            </a:r>
          </a:p>
          <a:p>
            <a:endParaRPr lang="en-US" dirty="0"/>
          </a:p>
        </p:txBody>
      </p:sp>
      <p:pic>
        <p:nvPicPr>
          <p:cNvPr id="7170" name="Picture 2" descr="Image result for barriers to t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300" y="3137621"/>
            <a:ext cx="5439064" cy="363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671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94219"/>
            <a:ext cx="8042276" cy="1336956"/>
          </a:xfrm>
        </p:spPr>
        <p:txBody>
          <a:bodyPr/>
          <a:lstStyle/>
          <a:p>
            <a:r>
              <a:rPr lang="en-US" sz="3600" dirty="0" smtClean="0"/>
              <a:t>Barriers to international trade</a:t>
            </a:r>
            <a:endParaRPr lang="en-US" sz="3600" dirty="0"/>
          </a:p>
        </p:txBody>
      </p:sp>
      <p:sp>
        <p:nvSpPr>
          <p:cNvPr id="3" name="Content Placeholder 2"/>
          <p:cNvSpPr>
            <a:spLocks noGrp="1"/>
          </p:cNvSpPr>
          <p:nvPr>
            <p:ph idx="1"/>
          </p:nvPr>
        </p:nvSpPr>
        <p:spPr>
          <a:xfrm>
            <a:off x="286039" y="1069734"/>
            <a:ext cx="8042276" cy="4926253"/>
          </a:xfrm>
        </p:spPr>
        <p:txBody>
          <a:bodyPr>
            <a:normAutofit lnSpcReduction="10000"/>
          </a:bodyPr>
          <a:lstStyle/>
          <a:p>
            <a:r>
              <a:rPr lang="en-US" dirty="0"/>
              <a:t>Sanction</a:t>
            </a:r>
          </a:p>
          <a:p>
            <a:pPr lvl="1"/>
            <a:r>
              <a:rPr lang="en-US" dirty="0"/>
              <a:t>Trade sanctions are trade penalties imposed by another country </a:t>
            </a:r>
          </a:p>
          <a:p>
            <a:pPr lvl="1"/>
            <a:r>
              <a:rPr lang="en-US" dirty="0"/>
              <a:t>Sanctions can take the form of embargos, tariffs, duties, etc</a:t>
            </a:r>
            <a:r>
              <a:rPr lang="en-US" dirty="0" smtClean="0"/>
              <a:t>.</a:t>
            </a:r>
          </a:p>
          <a:p>
            <a:r>
              <a:rPr lang="en-US" dirty="0" smtClean="0"/>
              <a:t>Subsidies </a:t>
            </a:r>
          </a:p>
          <a:p>
            <a:pPr lvl="1"/>
            <a:r>
              <a:rPr lang="en-US" dirty="0" smtClean="0"/>
              <a:t>Subsidies are monetary support from the government for producers of a product that enable the producer to sell good cheaper than a foreign competitor </a:t>
            </a:r>
          </a:p>
          <a:p>
            <a:r>
              <a:rPr lang="en-US" dirty="0" smtClean="0"/>
              <a:t>Embargo </a:t>
            </a:r>
          </a:p>
          <a:p>
            <a:pPr lvl="1"/>
            <a:r>
              <a:rPr lang="en-US" dirty="0" smtClean="0"/>
              <a:t>An embargo is a complete prohibition on imports or exports to or from another country.</a:t>
            </a:r>
            <a:endParaRPr lang="en-US" dirty="0"/>
          </a:p>
        </p:txBody>
      </p:sp>
      <p:pic>
        <p:nvPicPr>
          <p:cNvPr id="8194" name="Picture 2" descr="Image result for barriers to t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369633"/>
            <a:ext cx="2285999" cy="1488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193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tar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226" y="3394363"/>
            <a:ext cx="2581773" cy="16902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9275" y="107576"/>
            <a:ext cx="8042276" cy="948135"/>
          </a:xfrm>
        </p:spPr>
        <p:txBody>
          <a:bodyPr/>
          <a:lstStyle/>
          <a:p>
            <a:r>
              <a:rPr lang="en-US" sz="4000" dirty="0"/>
              <a:t>Barriers to International Trade</a:t>
            </a:r>
          </a:p>
        </p:txBody>
      </p:sp>
      <p:sp>
        <p:nvSpPr>
          <p:cNvPr id="3" name="Content Placeholder 2"/>
          <p:cNvSpPr>
            <a:spLocks noGrp="1"/>
          </p:cNvSpPr>
          <p:nvPr>
            <p:ph idx="1"/>
          </p:nvPr>
        </p:nvSpPr>
        <p:spPr>
          <a:xfrm>
            <a:off x="341450" y="1148098"/>
            <a:ext cx="8042276" cy="5344539"/>
          </a:xfrm>
        </p:spPr>
        <p:txBody>
          <a:bodyPr>
            <a:normAutofit/>
          </a:bodyPr>
          <a:lstStyle/>
          <a:p>
            <a:r>
              <a:rPr lang="en-US" dirty="0" smtClean="0"/>
              <a:t>Tariffs </a:t>
            </a:r>
          </a:p>
          <a:p>
            <a:pPr lvl="1"/>
            <a:r>
              <a:rPr lang="en-US" dirty="0" smtClean="0"/>
              <a:t>A tariff is a tax on an imported good.</a:t>
            </a:r>
          </a:p>
          <a:p>
            <a:pPr lvl="1"/>
            <a:r>
              <a:rPr lang="en-US" dirty="0" smtClean="0"/>
              <a:t>The goal of tariffs is to make the price of imported goods higher than the price of the same good that is produced domestically.</a:t>
            </a:r>
          </a:p>
          <a:p>
            <a:pPr lvl="1"/>
            <a:r>
              <a:rPr lang="en-US" dirty="0" smtClean="0"/>
              <a:t>As a result, consumers would be more likely to buy the domestic product.</a:t>
            </a:r>
          </a:p>
          <a:p>
            <a:r>
              <a:rPr lang="en-US" dirty="0" smtClean="0"/>
              <a:t>Quotas </a:t>
            </a:r>
          </a:p>
          <a:p>
            <a:pPr lvl="1"/>
            <a:r>
              <a:rPr lang="en-US" dirty="0" smtClean="0"/>
              <a:t>Quotas are limits on the amount of foreign goods imported.</a:t>
            </a:r>
          </a:p>
          <a:p>
            <a:pPr lvl="1"/>
            <a:r>
              <a:rPr lang="en-US" dirty="0" smtClean="0"/>
              <a:t>No more than the amount of the good set by the quota can be brought into the country.</a:t>
            </a:r>
          </a:p>
          <a:p>
            <a:pPr lvl="1"/>
            <a:r>
              <a:rPr lang="en-US" dirty="0" smtClean="0"/>
              <a:t>Putting quota on a good usually establishes a shortage.</a:t>
            </a:r>
          </a:p>
        </p:txBody>
      </p:sp>
    </p:spTree>
    <p:extLst>
      <p:ext uri="{BB962C8B-B14F-4D97-AF65-F5344CB8AC3E}">
        <p14:creationId xmlns:p14="http://schemas.microsoft.com/office/powerpoint/2010/main" val="10443575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7685"/>
            <a:ext cx="8042276" cy="1336956"/>
          </a:xfrm>
        </p:spPr>
        <p:txBody>
          <a:bodyPr/>
          <a:lstStyle/>
          <a:p>
            <a:r>
              <a:rPr lang="en-US" dirty="0" smtClean="0"/>
              <a:t>Protectionism</a:t>
            </a:r>
            <a:endParaRPr lang="en-US" dirty="0"/>
          </a:p>
        </p:txBody>
      </p:sp>
      <p:sp>
        <p:nvSpPr>
          <p:cNvPr id="3" name="Content Placeholder 2"/>
          <p:cNvSpPr>
            <a:spLocks noGrp="1"/>
          </p:cNvSpPr>
          <p:nvPr>
            <p:ph idx="1"/>
          </p:nvPr>
        </p:nvSpPr>
        <p:spPr>
          <a:xfrm>
            <a:off x="327595" y="2154401"/>
            <a:ext cx="8042276" cy="4636902"/>
          </a:xfrm>
        </p:spPr>
        <p:txBody>
          <a:bodyPr/>
          <a:lstStyle/>
          <a:p>
            <a:r>
              <a:rPr lang="en-US" dirty="0" smtClean="0"/>
              <a:t>Protectionism is defended by three main ideas</a:t>
            </a:r>
          </a:p>
          <a:p>
            <a:pPr lvl="1"/>
            <a:r>
              <a:rPr lang="en-US" dirty="0" smtClean="0"/>
              <a:t>Save jobs in domestic industries</a:t>
            </a:r>
          </a:p>
          <a:p>
            <a:pPr lvl="1"/>
            <a:r>
              <a:rPr lang="en-US" dirty="0" smtClean="0"/>
              <a:t>Fear of dependence upon foreign goods</a:t>
            </a:r>
          </a:p>
          <a:p>
            <a:pPr lvl="1"/>
            <a:r>
              <a:rPr lang="en-US" dirty="0" smtClean="0"/>
              <a:t>Protectionist policies need to be reflective of those in other countries </a:t>
            </a:r>
          </a:p>
          <a:p>
            <a:r>
              <a:rPr lang="en-US" dirty="0" smtClean="0"/>
              <a:t>Opponents of protectionism say that barriers are not always effective and that policies end </a:t>
            </a:r>
            <a:r>
              <a:rPr lang="en-US" dirty="0"/>
              <a:t>up hurting the people it was designed to protect and often promote free trade as a superior alternative to protectionism.</a:t>
            </a:r>
          </a:p>
          <a:p>
            <a:endParaRPr lang="en-US" dirty="0"/>
          </a:p>
        </p:txBody>
      </p:sp>
      <p:pic>
        <p:nvPicPr>
          <p:cNvPr id="4098" name="Picture 2" descr="Image result for protection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107576"/>
            <a:ext cx="28575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503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Agreements</a:t>
            </a:r>
            <a:endParaRPr lang="en-US" dirty="0"/>
          </a:p>
        </p:txBody>
      </p:sp>
      <p:sp>
        <p:nvSpPr>
          <p:cNvPr id="3" name="Content Placeholder 2"/>
          <p:cNvSpPr>
            <a:spLocks noGrp="1"/>
          </p:cNvSpPr>
          <p:nvPr>
            <p:ph idx="1"/>
          </p:nvPr>
        </p:nvSpPr>
        <p:spPr>
          <a:xfrm>
            <a:off x="549275" y="1600200"/>
            <a:ext cx="8042276" cy="4882527"/>
          </a:xfrm>
        </p:spPr>
        <p:txBody>
          <a:bodyPr>
            <a:normAutofit/>
          </a:bodyPr>
          <a:lstStyle/>
          <a:p>
            <a:r>
              <a:rPr lang="en-US" dirty="0" smtClean="0"/>
              <a:t>Most countries try to reduce trade barriers. </a:t>
            </a:r>
          </a:p>
          <a:p>
            <a:r>
              <a:rPr lang="en-US" dirty="0" smtClean="0"/>
              <a:t>They aim to achieve free trade – convincing countries not to pass laws that block or limit trade.</a:t>
            </a:r>
          </a:p>
          <a:p>
            <a:r>
              <a:rPr lang="en-US" dirty="0" smtClean="0"/>
              <a:t>An important trend is for countries to join together and set up zones of tree trade with a few key trading partners.</a:t>
            </a:r>
          </a:p>
          <a:p>
            <a:pPr marL="0" indent="0">
              <a:buNone/>
            </a:pPr>
            <a:endParaRPr lang="en-US" dirty="0" smtClean="0"/>
          </a:p>
          <a:p>
            <a:endParaRPr lang="en-US" dirty="0"/>
          </a:p>
        </p:txBody>
      </p:sp>
      <p:pic>
        <p:nvPicPr>
          <p:cNvPr id="6146" name="Picture 2" descr="Image result for trade agre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110" y="4050147"/>
            <a:ext cx="2105890" cy="280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2242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Union</a:t>
            </a:r>
            <a:endParaRPr lang="en-US" dirty="0"/>
          </a:p>
        </p:txBody>
      </p:sp>
      <p:sp>
        <p:nvSpPr>
          <p:cNvPr id="3" name="Content Placeholder 2"/>
          <p:cNvSpPr>
            <a:spLocks noGrp="1"/>
          </p:cNvSpPr>
          <p:nvPr>
            <p:ph sz="half" idx="1"/>
          </p:nvPr>
        </p:nvSpPr>
        <p:spPr/>
        <p:txBody>
          <a:bodyPr/>
          <a:lstStyle/>
          <a:p>
            <a:r>
              <a:rPr lang="en-US" smtClean="0"/>
              <a:t>28 </a:t>
            </a:r>
            <a:r>
              <a:rPr lang="en-US" dirty="0"/>
              <a:t>European </a:t>
            </a:r>
            <a:r>
              <a:rPr lang="en-US" dirty="0" smtClean="0"/>
              <a:t>countries</a:t>
            </a:r>
          </a:p>
          <a:p>
            <a:r>
              <a:rPr lang="en-US" dirty="0" smtClean="0"/>
              <a:t>There </a:t>
            </a:r>
            <a:r>
              <a:rPr lang="en-US" dirty="0"/>
              <a:t>are not trade barriers among these </a:t>
            </a:r>
            <a:r>
              <a:rPr lang="en-US" dirty="0" smtClean="0"/>
              <a:t>nations</a:t>
            </a:r>
          </a:p>
          <a:p>
            <a:r>
              <a:rPr lang="en-US" dirty="0" smtClean="0"/>
              <a:t>Most </a:t>
            </a:r>
            <a:r>
              <a:rPr lang="en-US" dirty="0"/>
              <a:t>of the countries also use a common currency </a:t>
            </a:r>
          </a:p>
          <a:p>
            <a:endParaRPr lang="en-US" dirty="0"/>
          </a:p>
        </p:txBody>
      </p:sp>
      <p:pic>
        <p:nvPicPr>
          <p:cNvPr id="5" name="Content Placeholder 4" descr="images.jpeg"/>
          <p:cNvPicPr>
            <a:picLocks noGrp="1" noChangeAspect="1"/>
          </p:cNvPicPr>
          <p:nvPr>
            <p:ph sz="half" idx="2"/>
          </p:nvPr>
        </p:nvPicPr>
        <p:blipFill>
          <a:blip r:embed="rId2">
            <a:extLst>
              <a:ext uri="{28A0092B-C50C-407E-A947-70E740481C1C}">
                <a14:useLocalDpi xmlns:a14="http://schemas.microsoft.com/office/drawing/2010/main" val="0"/>
              </a:ext>
            </a:extLst>
          </a:blip>
          <a:srcRect t="-19985" b="-19985"/>
          <a:stretch>
            <a:fillRect/>
          </a:stretch>
        </p:blipFill>
        <p:spPr/>
      </p:pic>
    </p:spTree>
    <p:extLst>
      <p:ext uri="{BB962C8B-B14F-4D97-AF65-F5344CB8AC3E}">
        <p14:creationId xmlns:p14="http://schemas.microsoft.com/office/powerpoint/2010/main" val="1805838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NAFTA</a:t>
            </a:r>
            <a:endParaRPr lang="en-US" dirty="0"/>
          </a:p>
        </p:txBody>
      </p:sp>
      <p:sp>
        <p:nvSpPr>
          <p:cNvPr id="3" name="Content Placeholder 2"/>
          <p:cNvSpPr>
            <a:spLocks noGrp="1"/>
          </p:cNvSpPr>
          <p:nvPr>
            <p:ph sz="half" idx="1"/>
          </p:nvPr>
        </p:nvSpPr>
        <p:spPr>
          <a:xfrm>
            <a:off x="549275" y="1600200"/>
            <a:ext cx="3840480" cy="4926253"/>
          </a:xfrm>
        </p:spPr>
        <p:txBody>
          <a:bodyPr>
            <a:normAutofit lnSpcReduction="10000"/>
          </a:bodyPr>
          <a:lstStyle/>
          <a:p>
            <a:r>
              <a:rPr lang="en-US" dirty="0" smtClean="0"/>
              <a:t>In </a:t>
            </a:r>
            <a:r>
              <a:rPr lang="en-US" dirty="0"/>
              <a:t>the 1990s, the US, Canada, and Mexico signed a pact called the North American Free Trade </a:t>
            </a:r>
            <a:r>
              <a:rPr lang="en-US" dirty="0" smtClean="0"/>
              <a:t>Agreement.</a:t>
            </a:r>
          </a:p>
          <a:p>
            <a:r>
              <a:rPr lang="en-US" dirty="0" smtClean="0"/>
              <a:t>This </a:t>
            </a:r>
            <a:r>
              <a:rPr lang="en-US" dirty="0"/>
              <a:t>deal </a:t>
            </a:r>
            <a:r>
              <a:rPr lang="en-US" dirty="0" smtClean="0"/>
              <a:t>eliminates </a:t>
            </a:r>
            <a:r>
              <a:rPr lang="en-US" dirty="0"/>
              <a:t>barriers to trade among the the three </a:t>
            </a:r>
            <a:r>
              <a:rPr lang="en-US" dirty="0" smtClean="0"/>
              <a:t>countries.</a:t>
            </a:r>
          </a:p>
          <a:p>
            <a:r>
              <a:rPr lang="en-US" dirty="0" smtClean="0"/>
              <a:t>Opponents</a:t>
            </a:r>
            <a:r>
              <a:rPr lang="en-US" dirty="0"/>
              <a:t>: American workers lose </a:t>
            </a:r>
            <a:r>
              <a:rPr lang="en-US" dirty="0" smtClean="0"/>
              <a:t>jobs</a:t>
            </a:r>
          </a:p>
          <a:p>
            <a:r>
              <a:rPr lang="en-US" dirty="0" smtClean="0"/>
              <a:t>Proponents</a:t>
            </a:r>
            <a:r>
              <a:rPr lang="en-US" dirty="0"/>
              <a:t>: increased trade would stimulate growth and put more low-cost goods on the market.</a:t>
            </a:r>
          </a:p>
          <a:p>
            <a:endParaRPr lang="en-US" dirty="0"/>
          </a:p>
        </p:txBody>
      </p:sp>
      <p:pic>
        <p:nvPicPr>
          <p:cNvPr id="5" name="Content Placeholder 4" descr="Unknown.jpeg"/>
          <p:cNvPicPr>
            <a:picLocks noGrp="1" noChangeAspect="1"/>
          </p:cNvPicPr>
          <p:nvPr>
            <p:ph sz="half" idx="2"/>
          </p:nvPr>
        </p:nvPicPr>
        <p:blipFill>
          <a:blip r:embed="rId2">
            <a:extLst>
              <a:ext uri="{28A0092B-C50C-407E-A947-70E740481C1C}">
                <a14:useLocalDpi xmlns:a14="http://schemas.microsoft.com/office/drawing/2010/main" val="0"/>
              </a:ext>
            </a:extLst>
          </a:blip>
          <a:srcRect t="-20690" b="-20690"/>
          <a:stretch>
            <a:fillRect/>
          </a:stretch>
        </p:blipFill>
        <p:spPr>
          <a:xfrm>
            <a:off x="4751388" y="1600200"/>
            <a:ext cx="3840162" cy="4813300"/>
          </a:xfrm>
        </p:spPr>
      </p:pic>
    </p:spTree>
    <p:extLst>
      <p:ext uri="{BB962C8B-B14F-4D97-AF65-F5344CB8AC3E}">
        <p14:creationId xmlns:p14="http://schemas.microsoft.com/office/powerpoint/2010/main" val="4030555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WTO</a:t>
            </a:r>
            <a:endParaRPr lang="en-US" dirty="0"/>
          </a:p>
        </p:txBody>
      </p:sp>
      <p:sp>
        <p:nvSpPr>
          <p:cNvPr id="3" name="Content Placeholder 2"/>
          <p:cNvSpPr>
            <a:spLocks noGrp="1"/>
          </p:cNvSpPr>
          <p:nvPr>
            <p:ph sz="half" idx="1"/>
          </p:nvPr>
        </p:nvSpPr>
        <p:spPr/>
        <p:txBody>
          <a:bodyPr>
            <a:normAutofit fontScale="92500" lnSpcReduction="20000"/>
          </a:bodyPr>
          <a:lstStyle/>
          <a:p>
            <a:pPr marL="0" indent="0">
              <a:buNone/>
            </a:pPr>
            <a:endParaRPr lang="en-US" dirty="0" smtClean="0"/>
          </a:p>
          <a:p>
            <a:r>
              <a:rPr lang="en-US" dirty="0"/>
              <a:t>An international body called the World Trade Organization oversees trade among nations.</a:t>
            </a:r>
          </a:p>
          <a:p>
            <a:r>
              <a:rPr lang="en-US" dirty="0"/>
              <a:t>It organizes negotiations about trade rules and provides help to countries trying to develop their economies. </a:t>
            </a:r>
          </a:p>
          <a:p>
            <a:r>
              <a:rPr lang="en-US" dirty="0"/>
              <a:t>Opponents: WTO policies favor major corporations at the expense of workers, the environment, and poor countries. </a:t>
            </a:r>
          </a:p>
          <a:p>
            <a:endParaRPr lang="en-US" dirty="0"/>
          </a:p>
        </p:txBody>
      </p:sp>
      <p:pic>
        <p:nvPicPr>
          <p:cNvPr id="5" name="Content Placeholder 4" descr="Unknown-1.jpeg"/>
          <p:cNvPicPr>
            <a:picLocks noGrp="1" noChangeAspect="1"/>
          </p:cNvPicPr>
          <p:nvPr>
            <p:ph sz="half" idx="2"/>
          </p:nvPr>
        </p:nvPicPr>
        <p:blipFill>
          <a:blip r:embed="rId2">
            <a:extLst>
              <a:ext uri="{28A0092B-C50C-407E-A947-70E740481C1C}">
                <a14:useLocalDpi xmlns:a14="http://schemas.microsoft.com/office/drawing/2010/main" val="0"/>
              </a:ext>
            </a:extLst>
          </a:blip>
          <a:srcRect t="-16655" b="-16655"/>
          <a:stretch>
            <a:fillRect/>
          </a:stretch>
        </p:blipFill>
        <p:spPr/>
      </p:pic>
    </p:spTree>
    <p:extLst>
      <p:ext uri="{BB962C8B-B14F-4D97-AF65-F5344CB8AC3E}">
        <p14:creationId xmlns:p14="http://schemas.microsoft.com/office/powerpoint/2010/main" val="15647708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Bellwork</a:t>
            </a:r>
            <a:endParaRPr lang="en-US" dirty="0"/>
          </a:p>
        </p:txBody>
      </p:sp>
      <p:sp>
        <p:nvSpPr>
          <p:cNvPr id="6" name="Content Placeholder 5"/>
          <p:cNvSpPr>
            <a:spLocks noGrp="1"/>
          </p:cNvSpPr>
          <p:nvPr>
            <p:ph idx="1"/>
          </p:nvPr>
        </p:nvSpPr>
        <p:spPr/>
        <p:txBody>
          <a:bodyPr/>
          <a:lstStyle/>
          <a:p>
            <a:r>
              <a:rPr lang="en-US" dirty="0" smtClean="0"/>
              <a:t>How has globalization effected culture?</a:t>
            </a:r>
            <a:endParaRPr lang="en-US" dirty="0"/>
          </a:p>
        </p:txBody>
      </p:sp>
    </p:spTree>
    <p:extLst>
      <p:ext uri="{BB962C8B-B14F-4D97-AF65-F5344CB8AC3E}">
        <p14:creationId xmlns:p14="http://schemas.microsoft.com/office/powerpoint/2010/main" val="32146520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31874"/>
          </a:xfrm>
        </p:spPr>
        <p:txBody>
          <a:bodyPr/>
          <a:lstStyle/>
          <a:p>
            <a:r>
              <a:rPr lang="en-US" dirty="0" smtClean="0"/>
              <a:t>Fact Scenario </a:t>
            </a:r>
            <a:endParaRPr lang="en-US" dirty="0"/>
          </a:p>
        </p:txBody>
      </p:sp>
      <p:sp>
        <p:nvSpPr>
          <p:cNvPr id="3" name="Content Placeholder 2"/>
          <p:cNvSpPr>
            <a:spLocks noGrp="1"/>
          </p:cNvSpPr>
          <p:nvPr>
            <p:ph idx="1"/>
          </p:nvPr>
        </p:nvSpPr>
        <p:spPr>
          <a:xfrm>
            <a:off x="549275" y="739450"/>
            <a:ext cx="8042276" cy="5770928"/>
          </a:xfrm>
        </p:spPr>
        <p:txBody>
          <a:bodyPr>
            <a:normAutofit/>
          </a:bodyPr>
          <a:lstStyle/>
          <a:p>
            <a:r>
              <a:rPr lang="en-US" dirty="0" smtClean="0"/>
              <a:t>Imagine your family lives in Manteo, NC and that you have been in the shrimping business for generations. For the last several decades, your family has done very well financially thanks to the abundance of shrimp off the NC coast, an increase in demand for shrimp nationwide, and little competition. Recently, however, the US and NC dramatically increased the amount of shrimp imported from other countries. The imported shrimp</a:t>
            </a:r>
            <a:r>
              <a:rPr lang="en-US" smtClean="0"/>
              <a:t>, though </a:t>
            </a:r>
            <a:r>
              <a:rPr lang="en-US" dirty="0" smtClean="0"/>
              <a:t>not as high quality as your family’s, is far cheaper and more abundant than NC shrimp. Your family is beginning to feel the effects of competition and you are worried that soon you will no longer make enough in the shrimping business to pay bills.</a:t>
            </a:r>
            <a:endParaRPr lang="en-US" dirty="0"/>
          </a:p>
        </p:txBody>
      </p:sp>
    </p:spTree>
    <p:extLst>
      <p:ext uri="{BB962C8B-B14F-4D97-AF65-F5344CB8AC3E}">
        <p14:creationId xmlns:p14="http://schemas.microsoft.com/office/powerpoint/2010/main" val="2777342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Advantage</a:t>
            </a:r>
            <a:endParaRPr lang="en-US" dirty="0"/>
          </a:p>
        </p:txBody>
      </p:sp>
      <p:sp>
        <p:nvSpPr>
          <p:cNvPr id="3" name="Content Placeholder 2"/>
          <p:cNvSpPr>
            <a:spLocks noGrp="1"/>
          </p:cNvSpPr>
          <p:nvPr>
            <p:ph idx="1"/>
          </p:nvPr>
        </p:nvSpPr>
        <p:spPr>
          <a:xfrm>
            <a:off x="549275" y="1600201"/>
            <a:ext cx="8042276" cy="5080472"/>
          </a:xfrm>
        </p:spPr>
        <p:txBody>
          <a:bodyPr>
            <a:normAutofit/>
          </a:bodyPr>
          <a:lstStyle/>
          <a:p>
            <a:r>
              <a:rPr lang="en-US" dirty="0" smtClean="0"/>
              <a:t>Countries trade with one another because of a </a:t>
            </a:r>
            <a:r>
              <a:rPr lang="en-US" b="1" dirty="0" smtClean="0"/>
              <a:t>comparative advantage</a:t>
            </a:r>
            <a:r>
              <a:rPr lang="en-US" dirty="0" smtClean="0"/>
              <a:t>. </a:t>
            </a:r>
          </a:p>
          <a:p>
            <a:pPr lvl="1"/>
            <a:r>
              <a:rPr lang="en-US" dirty="0" smtClean="0"/>
              <a:t>The ability of a country to produce a good at a lower opportunity cost than another country can. </a:t>
            </a:r>
          </a:p>
          <a:p>
            <a:r>
              <a:rPr lang="en-US" b="1" dirty="0" smtClean="0"/>
              <a:t>Opportunity cost</a:t>
            </a:r>
            <a:r>
              <a:rPr lang="en-US" dirty="0" smtClean="0"/>
              <a:t>: the cost of the next best alternative use of time or money when choosing to do one thing over another</a:t>
            </a:r>
          </a:p>
          <a:p>
            <a:r>
              <a:rPr lang="en-US" dirty="0" smtClean="0"/>
              <a:t>Comparative advantage allows nations to specialize in production of products it can produce at a lower opportunity cost.</a:t>
            </a:r>
          </a:p>
        </p:txBody>
      </p:sp>
    </p:spTree>
    <p:extLst>
      <p:ext uri="{BB962C8B-B14F-4D97-AF65-F5344CB8AC3E}">
        <p14:creationId xmlns:p14="http://schemas.microsoft.com/office/powerpoint/2010/main" val="14263101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Who wins in this situation?</a:t>
            </a:r>
          </a:p>
          <a:p>
            <a:r>
              <a:rPr lang="en-US" dirty="0" smtClean="0"/>
              <a:t>Who loses in this situation?</a:t>
            </a:r>
          </a:p>
          <a:p>
            <a:r>
              <a:rPr lang="en-US" dirty="0" smtClean="0"/>
              <a:t>What should your family do?</a:t>
            </a:r>
          </a:p>
          <a:p>
            <a:r>
              <a:rPr lang="en-US" dirty="0" smtClean="0"/>
              <a:t>What would you do if you were a typical shrimp consumer?</a:t>
            </a:r>
          </a:p>
          <a:p>
            <a:r>
              <a:rPr lang="en-US" dirty="0" smtClean="0"/>
              <a:t>Is there anything that can be done to assist your family and other NC shrimpers? </a:t>
            </a:r>
          </a:p>
          <a:p>
            <a:r>
              <a:rPr lang="en-US" dirty="0">
                <a:hlinkClick r:id="rId2"/>
              </a:rPr>
              <a:t>http://www.youtube.com/watch?v=-qwqkaEjBtE</a:t>
            </a:r>
            <a:endParaRPr lang="en-US" dirty="0"/>
          </a:p>
          <a:p>
            <a:endParaRPr lang="en-US" dirty="0"/>
          </a:p>
        </p:txBody>
      </p:sp>
    </p:spTree>
    <p:extLst>
      <p:ext uri="{BB962C8B-B14F-4D97-AF65-F5344CB8AC3E}">
        <p14:creationId xmlns:p14="http://schemas.microsoft.com/office/powerpoint/2010/main" val="6028976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a:t>
            </a:r>
            <a:endParaRPr lang="en-US" dirty="0"/>
          </a:p>
        </p:txBody>
      </p:sp>
      <p:sp>
        <p:nvSpPr>
          <p:cNvPr id="3" name="Content Placeholder 2"/>
          <p:cNvSpPr>
            <a:spLocks noGrp="1"/>
          </p:cNvSpPr>
          <p:nvPr>
            <p:ph idx="1"/>
          </p:nvPr>
        </p:nvSpPr>
        <p:spPr/>
        <p:txBody>
          <a:bodyPr/>
          <a:lstStyle/>
          <a:p>
            <a:r>
              <a:rPr lang="en-US" dirty="0" smtClean="0"/>
              <a:t>How does globalization affect you?</a:t>
            </a:r>
          </a:p>
          <a:p>
            <a:pPr lvl="1"/>
            <a:r>
              <a:rPr lang="en-US" dirty="0" smtClean="0"/>
              <a:t>What clothes are you wearing from another country?</a:t>
            </a:r>
          </a:p>
          <a:p>
            <a:pPr lvl="1"/>
            <a:r>
              <a:rPr lang="en-US" dirty="0" smtClean="0"/>
              <a:t>Where were family cars and appliances made?</a:t>
            </a:r>
          </a:p>
          <a:p>
            <a:r>
              <a:rPr lang="en-US" dirty="0" smtClean="0"/>
              <a:t>What role does North Carolina have in globalization?</a:t>
            </a:r>
            <a:endParaRPr lang="en-US" dirty="0"/>
          </a:p>
        </p:txBody>
      </p:sp>
    </p:spTree>
    <p:extLst>
      <p:ext uri="{BB962C8B-B14F-4D97-AF65-F5344CB8AC3E}">
        <p14:creationId xmlns:p14="http://schemas.microsoft.com/office/powerpoint/2010/main" val="6887650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Carolina </a:t>
            </a:r>
            <a:endParaRPr lang="en-US" dirty="0"/>
          </a:p>
        </p:txBody>
      </p:sp>
      <p:sp>
        <p:nvSpPr>
          <p:cNvPr id="3" name="Content Placeholder 2"/>
          <p:cNvSpPr>
            <a:spLocks noGrp="1"/>
          </p:cNvSpPr>
          <p:nvPr>
            <p:ph idx="1"/>
          </p:nvPr>
        </p:nvSpPr>
        <p:spPr>
          <a:xfrm>
            <a:off x="549275" y="1600200"/>
            <a:ext cx="8042276" cy="4940339"/>
          </a:xfrm>
        </p:spPr>
        <p:txBody>
          <a:bodyPr>
            <a:normAutofit fontScale="92500" lnSpcReduction="20000"/>
          </a:bodyPr>
          <a:lstStyle/>
          <a:p>
            <a:r>
              <a:rPr lang="en-US" dirty="0" smtClean="0"/>
              <a:t>North Carolina’s role in the US Economy</a:t>
            </a:r>
          </a:p>
          <a:p>
            <a:pPr lvl="1"/>
            <a:r>
              <a:rPr lang="en-US" dirty="0" smtClean="0"/>
              <a:t>North Carolina has become a nation leader in agriculture, manufacturing, and financial-services.</a:t>
            </a:r>
          </a:p>
          <a:p>
            <a:pPr lvl="1"/>
            <a:r>
              <a:rPr lang="en-US" dirty="0" smtClean="0"/>
              <a:t>North Carolina has experienced growth in film production and tourism</a:t>
            </a:r>
          </a:p>
          <a:p>
            <a:r>
              <a:rPr lang="en-US" dirty="0" smtClean="0"/>
              <a:t>North Carolina’s role in the Global economy</a:t>
            </a:r>
          </a:p>
          <a:p>
            <a:pPr lvl="1"/>
            <a:r>
              <a:rPr lang="en-US" dirty="0" smtClean="0"/>
              <a:t>Tobacco farming</a:t>
            </a:r>
          </a:p>
          <a:p>
            <a:pPr lvl="1"/>
            <a:r>
              <a:rPr lang="en-US" dirty="0" smtClean="0"/>
              <a:t>Hog farming</a:t>
            </a:r>
          </a:p>
          <a:p>
            <a:pPr lvl="1"/>
            <a:r>
              <a:rPr lang="en-US" dirty="0" smtClean="0"/>
              <a:t>Furniture</a:t>
            </a:r>
          </a:p>
          <a:p>
            <a:pPr lvl="1"/>
            <a:r>
              <a:rPr lang="en-US" dirty="0" smtClean="0"/>
              <a:t>Textiles and apparel </a:t>
            </a:r>
          </a:p>
          <a:p>
            <a:pPr lvl="1"/>
            <a:r>
              <a:rPr lang="en-US" dirty="0" smtClean="0"/>
              <a:t>Biotechnology </a:t>
            </a:r>
          </a:p>
          <a:p>
            <a:pPr lvl="1"/>
            <a:r>
              <a:rPr lang="en-US" dirty="0" smtClean="0"/>
              <a:t>Financial institutions </a:t>
            </a:r>
            <a:endParaRPr lang="en-US" dirty="0"/>
          </a:p>
          <a:p>
            <a:pPr lvl="1"/>
            <a:r>
              <a:rPr lang="en-US" dirty="0" smtClean="0"/>
              <a:t>Tourism</a:t>
            </a:r>
          </a:p>
          <a:p>
            <a:pPr lvl="1"/>
            <a:r>
              <a:rPr lang="en-US" dirty="0" smtClean="0"/>
              <a:t>Fishing</a:t>
            </a:r>
          </a:p>
          <a:p>
            <a:pPr lvl="1"/>
            <a:r>
              <a:rPr lang="en-US" dirty="0">
                <a:hlinkClick r:id="rId2"/>
              </a:rPr>
              <a:t>http://www.youtube.com/watch?v=ouiGr1cQR7c</a:t>
            </a:r>
            <a:endParaRPr lang="en-US" dirty="0"/>
          </a:p>
          <a:p>
            <a:pPr lvl="1"/>
            <a:endParaRPr lang="en-US" dirty="0" smtClean="0"/>
          </a:p>
          <a:p>
            <a:pPr lvl="1"/>
            <a:endParaRPr lang="en-US" dirty="0" smtClean="0"/>
          </a:p>
          <a:p>
            <a:pPr marL="0" indent="0">
              <a:buNone/>
            </a:pPr>
            <a:endParaRPr lang="en-US" dirty="0"/>
          </a:p>
        </p:txBody>
      </p:sp>
    </p:spTree>
    <p:extLst>
      <p:ext uri="{BB962C8B-B14F-4D97-AF65-F5344CB8AC3E}">
        <p14:creationId xmlns:p14="http://schemas.microsoft.com/office/powerpoint/2010/main" val="4523691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Carolina </a:t>
            </a:r>
            <a:endParaRPr lang="en-US" dirty="0"/>
          </a:p>
        </p:txBody>
      </p:sp>
      <p:sp>
        <p:nvSpPr>
          <p:cNvPr id="3" name="Content Placeholder 2"/>
          <p:cNvSpPr>
            <a:spLocks noGrp="1"/>
          </p:cNvSpPr>
          <p:nvPr>
            <p:ph idx="1"/>
          </p:nvPr>
        </p:nvSpPr>
        <p:spPr/>
        <p:txBody>
          <a:bodyPr/>
          <a:lstStyle/>
          <a:p>
            <a:r>
              <a:rPr lang="en-US" dirty="0"/>
              <a:t>The prosperity and stability of a nation’s economy is dependent upon a stable global </a:t>
            </a:r>
            <a:r>
              <a:rPr lang="en-US" dirty="0" smtClean="0"/>
              <a:t>economy</a:t>
            </a:r>
          </a:p>
          <a:p>
            <a:r>
              <a:rPr lang="en-US" dirty="0" smtClean="0"/>
              <a:t>How do you think North Carolina should deal with the job loss?</a:t>
            </a:r>
          </a:p>
        </p:txBody>
      </p:sp>
    </p:spTree>
    <p:extLst>
      <p:ext uri="{BB962C8B-B14F-4D97-AF65-F5344CB8AC3E}">
        <p14:creationId xmlns:p14="http://schemas.microsoft.com/office/powerpoint/2010/main" val="1740507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comparative advant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737"/>
            <a:ext cx="9138008" cy="625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969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Advantage</a:t>
            </a:r>
            <a:endParaRPr lang="en-US" dirty="0"/>
          </a:p>
        </p:txBody>
      </p:sp>
      <p:sp>
        <p:nvSpPr>
          <p:cNvPr id="3" name="Content Placeholder 2"/>
          <p:cNvSpPr>
            <a:spLocks noGrp="1"/>
          </p:cNvSpPr>
          <p:nvPr>
            <p:ph idx="1"/>
          </p:nvPr>
        </p:nvSpPr>
        <p:spPr>
          <a:xfrm>
            <a:off x="549275" y="1600200"/>
            <a:ext cx="8042276" cy="5113463"/>
          </a:xfrm>
        </p:spPr>
        <p:txBody>
          <a:bodyPr>
            <a:normAutofit lnSpcReduction="10000"/>
          </a:bodyPr>
          <a:lstStyle/>
          <a:p>
            <a:r>
              <a:rPr lang="en-US" dirty="0" smtClean="0"/>
              <a:t>Countries possess </a:t>
            </a:r>
            <a:r>
              <a:rPr lang="en-US" dirty="0"/>
              <a:t>certain advantages. </a:t>
            </a:r>
            <a:endParaRPr lang="en-US" dirty="0" smtClean="0"/>
          </a:p>
          <a:p>
            <a:pPr lvl="1"/>
            <a:r>
              <a:rPr lang="en-US" dirty="0" smtClean="0"/>
              <a:t>Climate</a:t>
            </a:r>
            <a:r>
              <a:rPr lang="en-US" dirty="0"/>
              <a:t>, geography, the skills and size of their labor </a:t>
            </a:r>
            <a:r>
              <a:rPr lang="en-US" dirty="0" smtClean="0"/>
              <a:t>force— </a:t>
            </a:r>
            <a:r>
              <a:rPr lang="en-US" dirty="0"/>
              <a:t>all contribute to make a country good at producing certain things. </a:t>
            </a:r>
          </a:p>
          <a:p>
            <a:r>
              <a:rPr lang="en-US" dirty="0" smtClean="0"/>
              <a:t>Countries </a:t>
            </a:r>
            <a:r>
              <a:rPr lang="en-US" dirty="0"/>
              <a:t>have to make certain sacrifices in deciding which of the goods that they </a:t>
            </a:r>
            <a:r>
              <a:rPr lang="en-US" i="1" dirty="0"/>
              <a:t>can</a:t>
            </a:r>
            <a:r>
              <a:rPr lang="en-US" dirty="0"/>
              <a:t> produce </a:t>
            </a:r>
            <a:r>
              <a:rPr lang="en-US" dirty="0" smtClean="0"/>
              <a:t> </a:t>
            </a:r>
            <a:r>
              <a:rPr lang="en-US" i="1" dirty="0"/>
              <a:t>should</a:t>
            </a:r>
            <a:r>
              <a:rPr lang="en-US" dirty="0"/>
              <a:t> </a:t>
            </a:r>
            <a:r>
              <a:rPr lang="en-US" dirty="0" smtClean="0"/>
              <a:t>they produce</a:t>
            </a:r>
            <a:endParaRPr lang="en-US" dirty="0"/>
          </a:p>
          <a:p>
            <a:pPr lvl="1"/>
            <a:r>
              <a:rPr lang="en-US" dirty="0" smtClean="0"/>
              <a:t>To produce </a:t>
            </a:r>
            <a:r>
              <a:rPr lang="en-US" dirty="0"/>
              <a:t>corn instead of wheat, cars instead of boats, computer chips instead of refrigerators. </a:t>
            </a:r>
            <a:endParaRPr lang="en-US" dirty="0" smtClean="0"/>
          </a:p>
          <a:p>
            <a:r>
              <a:rPr lang="en-US" dirty="0" smtClean="0"/>
              <a:t>Being </a:t>
            </a:r>
            <a:r>
              <a:rPr lang="en-US" dirty="0"/>
              <a:t>rational operators, they eventually produce those products in which they have a comparative advantage, those goods having a comparatively low opportunity cost.</a:t>
            </a:r>
          </a:p>
        </p:txBody>
      </p:sp>
    </p:spTree>
    <p:extLst>
      <p:ext uri="{BB962C8B-B14F-4D97-AF65-F5344CB8AC3E}">
        <p14:creationId xmlns:p14="http://schemas.microsoft.com/office/powerpoint/2010/main" val="3144752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Advantage</a:t>
            </a:r>
            <a:endParaRPr lang="en-US" dirty="0"/>
          </a:p>
        </p:txBody>
      </p:sp>
      <p:sp>
        <p:nvSpPr>
          <p:cNvPr id="3" name="Content Placeholder 2"/>
          <p:cNvSpPr>
            <a:spLocks noGrp="1"/>
          </p:cNvSpPr>
          <p:nvPr>
            <p:ph idx="1"/>
          </p:nvPr>
        </p:nvSpPr>
        <p:spPr>
          <a:xfrm>
            <a:off x="549275" y="1600201"/>
            <a:ext cx="8042276" cy="4899022"/>
          </a:xfrm>
        </p:spPr>
        <p:txBody>
          <a:bodyPr>
            <a:normAutofit/>
          </a:bodyPr>
          <a:lstStyle/>
          <a:p>
            <a:r>
              <a:rPr lang="en-US" b="1" dirty="0" smtClean="0"/>
              <a:t>Absolute advantage </a:t>
            </a:r>
            <a:r>
              <a:rPr lang="en-US" dirty="0" smtClean="0"/>
              <a:t>refers to a country’s ability to produce a good more efficiently than another country. </a:t>
            </a:r>
          </a:p>
          <a:p>
            <a:r>
              <a:rPr lang="en-US" dirty="0" smtClean="0"/>
              <a:t>Absolute advantage </a:t>
            </a:r>
            <a:r>
              <a:rPr lang="en-US" dirty="0"/>
              <a:t>only considers productivity and doesn't take any measure of cost into account. </a:t>
            </a:r>
            <a:endParaRPr lang="en-US" dirty="0" smtClean="0"/>
          </a:p>
          <a:p>
            <a:r>
              <a:rPr lang="en-US" dirty="0" smtClean="0"/>
              <a:t>Therefore</a:t>
            </a:r>
            <a:r>
              <a:rPr lang="en-US" dirty="0"/>
              <a:t>, one can't conclude that having an absolute advantage in production </a:t>
            </a:r>
            <a:r>
              <a:rPr lang="en-US" dirty="0" smtClean="0"/>
              <a:t>automatically means </a:t>
            </a:r>
            <a:r>
              <a:rPr lang="en-US" dirty="0"/>
              <a:t>that a country can produce a good at lower </a:t>
            </a:r>
            <a:r>
              <a:rPr lang="en-US" dirty="0" smtClean="0"/>
              <a:t>cost</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257" y="4688786"/>
            <a:ext cx="2923722" cy="216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7554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445378"/>
            <a:ext cx="8042276" cy="6251791"/>
          </a:xfrm>
        </p:spPr>
        <p:txBody>
          <a:bodyPr>
            <a:normAutofit fontScale="85000" lnSpcReduction="20000"/>
          </a:bodyPr>
          <a:lstStyle/>
          <a:p>
            <a:r>
              <a:rPr lang="en-US" dirty="0" smtClean="0"/>
              <a:t>Example: Trying </a:t>
            </a:r>
            <a:r>
              <a:rPr lang="en-US" dirty="0"/>
              <a:t>to decide whether to become a fry cook or a heart surgeon. </a:t>
            </a:r>
          </a:p>
          <a:p>
            <a:r>
              <a:rPr lang="en-US" dirty="0" smtClean="0"/>
              <a:t>You’re are a wonderful </a:t>
            </a:r>
            <a:r>
              <a:rPr lang="en-US" dirty="0"/>
              <a:t>fry cook and a talented heart surgeon. Your neighbor is a pretty good fry cook and (since he is near-sighted and has a severe hand tremor) an absolute butcher as a surgeon.</a:t>
            </a:r>
          </a:p>
          <a:p>
            <a:r>
              <a:rPr lang="en-US" dirty="0"/>
              <a:t>You have an </a:t>
            </a:r>
            <a:r>
              <a:rPr lang="en-US" b="1" dirty="0"/>
              <a:t>absolute advantage </a:t>
            </a:r>
            <a:r>
              <a:rPr lang="en-US" dirty="0"/>
              <a:t>over your neighbor as a fry cook. He just can’t hang with you around a pan of sizzling lard. And you also possess an </a:t>
            </a:r>
            <a:r>
              <a:rPr lang="en-US" b="1" dirty="0"/>
              <a:t>absolute advantage</a:t>
            </a:r>
            <a:r>
              <a:rPr lang="en-US" dirty="0"/>
              <a:t> over him as a surgeon—your patients actually survive their surgeries occasionally. </a:t>
            </a:r>
          </a:p>
          <a:p>
            <a:r>
              <a:rPr lang="en-US" dirty="0"/>
              <a:t>Which career should you pursue? </a:t>
            </a:r>
            <a:endParaRPr lang="en-US" dirty="0" smtClean="0"/>
          </a:p>
          <a:p>
            <a:pPr lvl="1"/>
            <a:r>
              <a:rPr lang="en-US" dirty="0" smtClean="0"/>
              <a:t>To </a:t>
            </a:r>
            <a:r>
              <a:rPr lang="en-US" dirty="0"/>
              <a:t>become a fry cook, you must sacrifice your far more lucrative work as a heart surgeon; your opportunity cost is very high. </a:t>
            </a:r>
            <a:endParaRPr lang="en-US" dirty="0" smtClean="0"/>
          </a:p>
          <a:p>
            <a:pPr lvl="1"/>
            <a:r>
              <a:rPr lang="en-US" dirty="0" smtClean="0"/>
              <a:t>On </a:t>
            </a:r>
            <a:r>
              <a:rPr lang="en-US" dirty="0"/>
              <a:t>the other hand, your moderately skilled fry-cooking neighbor has a relatively low opportunity cost—to pursue a career as a fry cook he only has to sacrifice his malpractice-suit-waiting-to-happen career as a surgeon. </a:t>
            </a:r>
            <a:endParaRPr lang="en-US" dirty="0" smtClean="0"/>
          </a:p>
          <a:p>
            <a:r>
              <a:rPr lang="en-US" dirty="0" smtClean="0"/>
              <a:t>Therefore </a:t>
            </a:r>
            <a:r>
              <a:rPr lang="en-US" dirty="0"/>
              <a:t>your neighbor has a </a:t>
            </a:r>
            <a:r>
              <a:rPr lang="en-US" b="1" dirty="0"/>
              <a:t>comparative advantage </a:t>
            </a:r>
            <a:r>
              <a:rPr lang="en-US" dirty="0"/>
              <a:t>in fry cooking... even though you're objectively a better fry cook than he is.</a:t>
            </a:r>
          </a:p>
        </p:txBody>
      </p:sp>
    </p:spTree>
    <p:extLst>
      <p:ext uri="{BB962C8B-B14F-4D97-AF65-F5344CB8AC3E}">
        <p14:creationId xmlns:p14="http://schemas.microsoft.com/office/powerpoint/2010/main" val="2238195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Screen shot 2013-12-05 at 8.24.55 PM.png"/>
          <p:cNvPicPr>
            <a:picLocks noGrp="1" noChangeAspect="1"/>
          </p:cNvPicPr>
          <p:nvPr>
            <p:ph idx="1"/>
          </p:nvPr>
        </p:nvPicPr>
        <p:blipFill>
          <a:blip r:embed="rId2">
            <a:extLst>
              <a:ext uri="{28A0092B-C50C-407E-A947-70E740481C1C}">
                <a14:useLocalDpi xmlns:a14="http://schemas.microsoft.com/office/drawing/2010/main" val="0"/>
              </a:ext>
            </a:extLst>
          </a:blip>
          <a:srcRect t="-28260" b="-28260"/>
          <a:stretch>
            <a:fillRect/>
          </a:stretch>
        </p:blipFill>
        <p:spPr>
          <a:xfrm>
            <a:off x="549275" y="530225"/>
            <a:ext cx="8042275" cy="5916613"/>
          </a:xfrm>
        </p:spPr>
      </p:pic>
    </p:spTree>
    <p:extLst>
      <p:ext uri="{BB962C8B-B14F-4D97-AF65-F5344CB8AC3E}">
        <p14:creationId xmlns:p14="http://schemas.microsoft.com/office/powerpoint/2010/main" val="16733731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10061</TotalTime>
  <Words>2012</Words>
  <Application>Microsoft Office PowerPoint</Application>
  <PresentationFormat>On-screen Show (4:3)</PresentationFormat>
  <Paragraphs>194</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Breeze</vt:lpstr>
      <vt:lpstr>Economic Interdependence and Trade</vt:lpstr>
      <vt:lpstr>Bellwork</vt:lpstr>
      <vt:lpstr>International Trade</vt:lpstr>
      <vt:lpstr>Comparative Advantage</vt:lpstr>
      <vt:lpstr>PowerPoint Presentation</vt:lpstr>
      <vt:lpstr>Comparative Advantage</vt:lpstr>
      <vt:lpstr>Absolute Advantage</vt:lpstr>
      <vt:lpstr>PowerPoint Presentation</vt:lpstr>
      <vt:lpstr>PowerPoint Presentation</vt:lpstr>
      <vt:lpstr>PowerPoint Presentation</vt:lpstr>
      <vt:lpstr>PowerPoint Presentation</vt:lpstr>
      <vt:lpstr>PowerPoint Presentation</vt:lpstr>
      <vt:lpstr>PowerPoint Presentation</vt:lpstr>
      <vt:lpstr>Comparative Advantage</vt:lpstr>
      <vt:lpstr>Closure</vt:lpstr>
      <vt:lpstr>Bellwork</vt:lpstr>
      <vt:lpstr>Financing Trade</vt:lpstr>
      <vt:lpstr>PowerPoint Presentation</vt:lpstr>
      <vt:lpstr>The Balance of Trade</vt:lpstr>
      <vt:lpstr>Trade Deficit and Surplus</vt:lpstr>
      <vt:lpstr>PowerPoint Presentation</vt:lpstr>
      <vt:lpstr>Interdependence </vt:lpstr>
      <vt:lpstr>Globalization</vt:lpstr>
      <vt:lpstr>Questions about globalization?</vt:lpstr>
      <vt:lpstr>PowerPoint Presentation</vt:lpstr>
      <vt:lpstr>Globalization </vt:lpstr>
      <vt:lpstr>Bellwork</vt:lpstr>
      <vt:lpstr>Global Interdependence </vt:lpstr>
      <vt:lpstr>Barriers to International Trade</vt:lpstr>
      <vt:lpstr>Barriers to international trade</vt:lpstr>
      <vt:lpstr>Barriers to international trade</vt:lpstr>
      <vt:lpstr>Barriers to International Trade</vt:lpstr>
      <vt:lpstr>Protectionism</vt:lpstr>
      <vt:lpstr>Trade Agreements</vt:lpstr>
      <vt:lpstr>European Union</vt:lpstr>
      <vt:lpstr>NAFTA</vt:lpstr>
      <vt:lpstr>WTO</vt:lpstr>
      <vt:lpstr>Bellwork</vt:lpstr>
      <vt:lpstr>Fact Scenario </vt:lpstr>
      <vt:lpstr>Questions</vt:lpstr>
      <vt:lpstr>Closure</vt:lpstr>
      <vt:lpstr>North Carolina </vt:lpstr>
      <vt:lpstr>North Carolina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Interdependence and Trade</dc:title>
  <dc:creator>April Baxter</dc:creator>
  <cp:lastModifiedBy>Ryan Fuller</cp:lastModifiedBy>
  <cp:revision>131</cp:revision>
  <cp:lastPrinted>2013-12-09T01:48:39Z</cp:lastPrinted>
  <dcterms:created xsi:type="dcterms:W3CDTF">2013-12-03T22:48:08Z</dcterms:created>
  <dcterms:modified xsi:type="dcterms:W3CDTF">2017-01-06T17:56:09Z</dcterms:modified>
</cp:coreProperties>
</file>